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53" r:id="rId2"/>
    <p:sldMasterId id="2147483765" r:id="rId3"/>
    <p:sldMasterId id="2147483777" r:id="rId4"/>
    <p:sldMasterId id="2147483789" r:id="rId5"/>
  </p:sldMasterIdLst>
  <p:notesMasterIdLst>
    <p:notesMasterId r:id="rId86"/>
  </p:notesMasterIdLst>
  <p:handoutMasterIdLst>
    <p:handoutMasterId r:id="rId87"/>
  </p:handoutMasterIdLst>
  <p:sldIdLst>
    <p:sldId id="893" r:id="rId6"/>
    <p:sldId id="894" r:id="rId7"/>
    <p:sldId id="895" r:id="rId8"/>
    <p:sldId id="896" r:id="rId9"/>
    <p:sldId id="897" r:id="rId10"/>
    <p:sldId id="898" r:id="rId11"/>
    <p:sldId id="900" r:id="rId12"/>
    <p:sldId id="901" r:id="rId13"/>
    <p:sldId id="902" r:id="rId14"/>
    <p:sldId id="903" r:id="rId15"/>
    <p:sldId id="904" r:id="rId16"/>
    <p:sldId id="905" r:id="rId17"/>
    <p:sldId id="906" r:id="rId18"/>
    <p:sldId id="908" r:id="rId19"/>
    <p:sldId id="909" r:id="rId20"/>
    <p:sldId id="910" r:id="rId21"/>
    <p:sldId id="911" r:id="rId22"/>
    <p:sldId id="912" r:id="rId23"/>
    <p:sldId id="913" r:id="rId24"/>
    <p:sldId id="914" r:id="rId25"/>
    <p:sldId id="915" r:id="rId26"/>
    <p:sldId id="916" r:id="rId27"/>
    <p:sldId id="917" r:id="rId28"/>
    <p:sldId id="918" r:id="rId29"/>
    <p:sldId id="919" r:id="rId30"/>
    <p:sldId id="920" r:id="rId31"/>
    <p:sldId id="921" r:id="rId32"/>
    <p:sldId id="922" r:id="rId33"/>
    <p:sldId id="793" r:id="rId34"/>
    <p:sldId id="843" r:id="rId35"/>
    <p:sldId id="861" r:id="rId36"/>
    <p:sldId id="862" r:id="rId37"/>
    <p:sldId id="754" r:id="rId38"/>
    <p:sldId id="860" r:id="rId39"/>
    <p:sldId id="763" r:id="rId40"/>
    <p:sldId id="815" r:id="rId41"/>
    <p:sldId id="762" r:id="rId42"/>
    <p:sldId id="756" r:id="rId43"/>
    <p:sldId id="766" r:id="rId44"/>
    <p:sldId id="768" r:id="rId45"/>
    <p:sldId id="767" r:id="rId46"/>
    <p:sldId id="885" r:id="rId47"/>
    <p:sldId id="886" r:id="rId48"/>
    <p:sldId id="796" r:id="rId49"/>
    <p:sldId id="771" r:id="rId50"/>
    <p:sldId id="797" r:id="rId51"/>
    <p:sldId id="798" r:id="rId52"/>
    <p:sldId id="772" r:id="rId53"/>
    <p:sldId id="794" r:id="rId54"/>
    <p:sldId id="776" r:id="rId55"/>
    <p:sldId id="777" r:id="rId56"/>
    <p:sldId id="775" r:id="rId57"/>
    <p:sldId id="846" r:id="rId58"/>
    <p:sldId id="847" r:id="rId59"/>
    <p:sldId id="848" r:id="rId60"/>
    <p:sldId id="774" r:id="rId61"/>
    <p:sldId id="859" r:id="rId62"/>
    <p:sldId id="769" r:id="rId63"/>
    <p:sldId id="801" r:id="rId64"/>
    <p:sldId id="790" r:id="rId65"/>
    <p:sldId id="781" r:id="rId66"/>
    <p:sldId id="782" r:id="rId67"/>
    <p:sldId id="891" r:id="rId68"/>
    <p:sldId id="770" r:id="rId69"/>
    <p:sldId id="816" r:id="rId70"/>
    <p:sldId id="889" r:id="rId71"/>
    <p:sldId id="890" r:id="rId72"/>
    <p:sldId id="872" r:id="rId73"/>
    <p:sldId id="875" r:id="rId74"/>
    <p:sldId id="876" r:id="rId75"/>
    <p:sldId id="785" r:id="rId76"/>
    <p:sldId id="786" r:id="rId77"/>
    <p:sldId id="811" r:id="rId78"/>
    <p:sldId id="812" r:id="rId79"/>
    <p:sldId id="873" r:id="rId80"/>
    <p:sldId id="814" r:id="rId81"/>
    <p:sldId id="923" r:id="rId82"/>
    <p:sldId id="924" r:id="rId83"/>
    <p:sldId id="925" r:id="rId84"/>
    <p:sldId id="926" r:id="rId8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C22"/>
    <a:srgbClr val="680000"/>
    <a:srgbClr val="0033CC"/>
    <a:srgbClr val="0000FF"/>
    <a:srgbClr val="99CCFF"/>
    <a:srgbClr val="99FF99"/>
    <a:srgbClr val="570FC1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3" autoAdjust="0"/>
    <p:restoredTop sz="96605" autoAdjust="0"/>
  </p:normalViewPr>
  <p:slideViewPr>
    <p:cSldViewPr>
      <p:cViewPr>
        <p:scale>
          <a:sx n="110" d="100"/>
          <a:sy n="110" d="100"/>
        </p:scale>
        <p:origin x="-2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55" y="-86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E03D319-8ADE-46A1-88F5-1EC89C8DE2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419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1E3BEDE-742C-4B24-8217-25DD6707CF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1" tIns="45820" rIns="91641" bIns="45820" anchor="b"/>
          <a:lstStyle/>
          <a:p>
            <a:pPr algn="r" defTabSz="917575"/>
            <a:fld id="{2B52E41D-D22D-41CD-85A8-0E906162A9BD}" type="slidenum">
              <a:rPr lang="ru-RU" altLang="ru-RU" sz="1200">
                <a:solidFill>
                  <a:srgbClr val="000000"/>
                </a:solidFill>
              </a:rPr>
              <a:pPr algn="r" defTabSz="917575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1" tIns="45820" rIns="91641" bIns="45820" anchor="b"/>
          <a:lstStyle/>
          <a:p>
            <a:pPr algn="r" defTabSz="917575"/>
            <a:fld id="{86FDF7D4-711E-4E56-8BC1-A33811930739}" type="slidenum">
              <a:rPr lang="ru-RU" altLang="ru-RU" sz="1200">
                <a:solidFill>
                  <a:srgbClr val="000000"/>
                </a:solidFill>
              </a:rPr>
              <a:pPr algn="r" defTabSz="917575"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1" tIns="45820" rIns="91641" bIns="45820" anchor="b"/>
          <a:lstStyle/>
          <a:p>
            <a:pPr algn="r" defTabSz="917575"/>
            <a:fld id="{B8F94864-45E6-43B9-810B-CD03FA97A30F}" type="slidenum">
              <a:rPr lang="ru-RU" altLang="ru-RU" sz="1200">
                <a:solidFill>
                  <a:srgbClr val="000000"/>
                </a:solidFill>
              </a:rPr>
              <a:pPr algn="r" defTabSz="917575"/>
              <a:t>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1" tIns="45820" rIns="91641" bIns="45820" anchor="b"/>
          <a:lstStyle/>
          <a:p>
            <a:pPr algn="r" defTabSz="917575"/>
            <a:fld id="{3B2A36CB-C603-47CB-8EE2-0E7A2A3C4189}" type="slidenum">
              <a:rPr lang="ru-RU" altLang="ru-RU" sz="1200">
                <a:solidFill>
                  <a:srgbClr val="000000"/>
                </a:solidFill>
              </a:rPr>
              <a:pPr algn="r" defTabSz="917575"/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4BD94-14CD-4BEB-B988-61C5C549DB70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97FBC45-7746-41D8-9029-8DA2352C5AB1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25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107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1D9D3-E150-4066-A181-7753AC4BA983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9EB28E-8D07-4DA1-A9D6-CE42C7AAA74F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46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E8683-EF5E-476D-9371-A25F9F2C3B7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15CB-1A48-4AA0-AAD7-818B02730CFE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D22E9-0C66-43C8-B9C6-0015946592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D8B5-F589-4B4F-9BE6-C24B7A2467FA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F392-9D4C-419B-934A-B6D7ECCC7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DA0E-2C03-4DB3-B7C8-EFA4E8DE54A1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9DD0-1B44-4288-8CA4-5E0D8DF66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FE42-5F67-4544-94AC-193587BE5136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E311-E7DE-4821-8EF3-D0123FA44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9D14-E47D-4556-B668-FB23F709E274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6783-84DC-438E-93B3-1F4C374C3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E7AE-0F00-4DD3-B998-E5480AF8A52B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6E0A-BB27-434E-ABC4-C130749EC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FDDB6-81E6-4241-8F50-A53906AA1730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EFFA-AB13-4638-9E1C-ADDF94CAE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5711-2E59-450E-BD06-9A4FD54B08A4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EEBA-DE5F-4DCA-A0CC-31100C123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CADC-E29E-4C10-AF01-F37C8CCB9EBC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86E39-8DCE-48D9-A396-7FDB295BF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CC20-2909-4849-B4E9-1B1B076B4DEA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28E1-F13B-4BF1-BEAD-F008FF1FF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F772-765C-48CF-9DFB-CACF8441C9E5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9D3E-1213-46A8-A2C8-413BE0C9D0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E860-84EB-4943-B62D-988D2D609D0A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6AEC-116A-4094-B97A-EE2B3E625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C1B-315D-4394-9EBB-DF927A6B93AF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CAE6-0A68-46D0-B26A-650BBF338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9238-F2F9-4DE3-B364-C992416802CA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8D9D-08DF-42C5-A7E7-3E05E5EC6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50258-9308-432E-84DA-A308CEAA56DD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48C8-4B47-45E4-BC4B-EC47ACEC5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7644A-9783-486C-A093-D13C880E5ECC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D487-C48F-418C-9C06-F8BC355A3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8E4DB-5E9D-455A-83D1-931AE24783DE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41B1-4DE1-4287-A28F-E64CD1933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BC85-41D1-401B-ACF0-A6F76018348F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A962-B4F8-4116-B48A-EE5535B28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953E-CA0A-4895-9160-DC998DC771A3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F35A6-EB15-4EA9-9F4B-C05A3A5B63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DBFB8-3D89-42CA-BCA7-66E93C6DF47A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FA40-A94B-4A8E-BEDB-DEAA321286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8A59-AA0F-4553-899C-2CEFC779D1AE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4408-94B3-4312-BF4D-B65B9B2F9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395E-1D0F-4630-BFB6-EDFCA816AC61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C415-A121-4A7A-AE4D-6962930A0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71DA1-7F61-4A71-8CEC-B8C88470649B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2BF3-7926-4A92-9C3D-069B2ADD5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BC3B-E385-4954-883C-B4F08BDB7ABB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64134-B8AC-4B0D-9B2E-63DF08053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166A6-5DB2-44D0-B323-ACCDDB359A90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B9D16-D6A0-4879-826A-39F6AB3474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30E1-3B48-4A59-988D-51DA0E619F48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A930-FA32-45FA-91A1-FE2E09549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B9437-8601-4923-8785-EF200F90688E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B011-645B-4E5C-B396-DF891FA2C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AF15-761D-4048-BB64-439EA4DAC608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3430-D249-4176-BECF-775D86612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D5987-D06C-44F4-81C7-D60B7D76FC31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57D9-2595-41A8-8A8D-040901D6F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B1BA-A13D-4BE2-9401-2DE833091FBF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B4BC-E314-42A3-8975-F166B524F7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89D3E-64C8-436B-B014-15E4E664392D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2FE5-9A38-4524-B5BE-C7FD85E41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16C4-8B58-4FD3-A90F-843008087C23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4EE3-B25D-4381-9227-BFE5C4647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0ECC-616B-481E-941F-1D4BA6CE4759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B89C-EC9E-4BD3-914B-AC020566F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A7F7-5111-43B0-8552-0A0E0A48DE00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7A19-1943-4675-AF70-F42AF1E1F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95A5-B029-4966-B362-5924C122F3DA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D6CB-2A88-4D5E-8D9D-C17DD2859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8867C-8054-40E5-9A07-A273C88F7688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945EE-8913-4D02-8160-F6B033CB7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D1AEE-8467-408D-84A2-A81DEC98C2DD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4879-8BC7-4F7B-BF0A-CCD0608D5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F894-9A0C-4A3C-B553-5319D2AFCBAF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13F5E-CA12-4A15-829C-2D936BC88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DA17-33AB-49D5-B2FC-08460A142D37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EC0E-A833-40B5-B228-4097F4AD8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E013-24B4-440D-B592-4033E50FC742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6488-20F4-4A77-97F9-CA0C1F355E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36E9-B45F-4085-A291-B9988E9F545B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0B6B-237A-4D82-A223-9C57CB8C92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B872-50E3-4E56-A329-2F26225EB2AC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276B-D54A-45AD-A981-CED49E603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F2EB-8C19-4472-9C5F-3B1D367861F1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98B44-199D-4EA7-8EC2-BE48A584F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F6AF-E5DB-442E-A67E-68447ADB0DC4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ED53-E600-4451-9D42-DE4670A32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F37F-FEA7-4199-B9AE-461AA03E34A8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AD9A1-47F4-4951-AA89-C8210B7D3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C057-B719-4DC0-B96F-A21C1B95BDD7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966E-6080-4E55-837E-B076BBE77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F0BD-2B53-47F3-98B3-8E36E9C43BB4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1E88-5D03-4EB7-B6EB-A07AEF03D1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110B-A695-48B2-BA14-CE0193CCDFB5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50B2-DB41-4CA1-ABD1-D672D2842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CD74-9252-40DE-B695-37565CB03587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27909-E77C-46BA-8FCF-3D0EEBF030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AED9-4252-42A0-BE16-EB152BAAA427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4B34-60ED-4536-B6FB-1766BBFD3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53E4-664F-4D1A-8995-A3CF6BB5F1DC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A801-DE1E-4040-A0B6-F071B7BF5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EA1D-FB35-44A0-B9C7-327EBEADA0F2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F780-F2DE-45D9-AA3C-A421880FE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DCBC-6814-4D86-A212-9D6C66023B02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1B1C-ACC8-4C96-8C72-7FB30CF5DB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F591-E258-4C6E-8034-29E8207C4F0D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C936-186A-45B5-BD89-605BE4C90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A6EB-AC1E-405D-96B5-A149F4BD54BC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62398-9EBA-40BF-9623-87341BC29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086D1D7-3838-418C-9618-749A0ABD251D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D2C82CE-6588-403A-906F-5CF985292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  <p:sldLayoutId id="21474837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1F3AE98-4DBA-4A5F-9452-F73EB06C6F41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986F273-E6DA-4F49-B6DB-92BB1C481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0" r:id="rId2"/>
    <p:sldLayoutId id="2147483809" r:id="rId3"/>
    <p:sldLayoutId id="2147483808" r:id="rId4"/>
    <p:sldLayoutId id="2147483807" r:id="rId5"/>
    <p:sldLayoutId id="2147483806" r:id="rId6"/>
    <p:sldLayoutId id="2147483805" r:id="rId7"/>
    <p:sldLayoutId id="2147483804" r:id="rId8"/>
    <p:sldLayoutId id="2147483803" r:id="rId9"/>
    <p:sldLayoutId id="2147483802" r:id="rId10"/>
    <p:sldLayoutId id="21474838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A62167E-48CA-4654-BBA4-A7A4AC1570ED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8700D83-4DF1-43BA-8C20-AD3AF50CF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0" r:id="rId3"/>
    <p:sldLayoutId id="2147483819" r:id="rId4"/>
    <p:sldLayoutId id="2147483818" r:id="rId5"/>
    <p:sldLayoutId id="2147483817" r:id="rId6"/>
    <p:sldLayoutId id="2147483816" r:id="rId7"/>
    <p:sldLayoutId id="2147483815" r:id="rId8"/>
    <p:sldLayoutId id="2147483814" r:id="rId9"/>
    <p:sldLayoutId id="2147483813" r:id="rId10"/>
    <p:sldLayoutId id="21474838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7C4951-9AE4-45C2-8A5D-79C2074FA8F3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F242C6-F34D-4D24-959C-7DC00E813A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C005C99-538C-474C-BEFE-6BEB6ED2256E}" type="datetime1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BF3B081-D1EA-43A1-AA56-824651585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3" r:id="rId2"/>
    <p:sldLayoutId id="2147483842" r:id="rId3"/>
    <p:sldLayoutId id="2147483841" r:id="rId4"/>
    <p:sldLayoutId id="2147483840" r:id="rId5"/>
    <p:sldLayoutId id="2147483839" r:id="rId6"/>
    <p:sldLayoutId id="2147483838" r:id="rId7"/>
    <p:sldLayoutId id="2147483837" r:id="rId8"/>
    <p:sldLayoutId id="2147483836" r:id="rId9"/>
    <p:sldLayoutId id="2147483835" r:id="rId10"/>
    <p:sldLayoutId id="21474838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F53B8-66EE-4AF7-A8DD-4D44E2FF81B8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  <a:solidFill>
            <a:schemeClr val="accent5">
              <a:lumMod val="90000"/>
              <a:alpha val="20000"/>
            </a:schemeClr>
          </a:solidFill>
          <a:ln w="19050">
            <a:solidFill>
              <a:schemeClr val="bg1"/>
            </a:solidFill>
          </a:ln>
        </p:spPr>
        <p:txBody>
          <a:bodyPr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br>
              <a:rPr lang="ru-RU" sz="36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36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  <a:br>
              <a:rPr lang="ru-RU" sz="36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</a:t>
            </a:r>
            <a:br>
              <a:rPr lang="ru-RU" sz="36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решением Думы </a:t>
            </a:r>
            <a:r>
              <a:rPr lang="ru-RU" sz="3600" dirty="0" err="1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3600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23.12.2022г №40 )</a:t>
            </a:r>
            <a:r>
              <a:rPr lang="ru-RU" sz="3200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доступной для граждан форме</a:t>
            </a:r>
            <a:br>
              <a:rPr lang="ru-RU" sz="2000" b="1" dirty="0" smtClean="0">
                <a:solidFill>
                  <a:srgbClr val="3A0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3A0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0" y="225425"/>
            <a:ext cx="9001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431800" y="525463"/>
            <a:ext cx="8229600" cy="922337"/>
          </a:xfrm>
        </p:spPr>
        <p:txBody>
          <a:bodyPr/>
          <a:lstStyle/>
          <a:p>
            <a:r>
              <a:rPr lang="ru-RU" sz="2800" smtClean="0">
                <a:solidFill>
                  <a:srgbClr val="0000FF"/>
                </a:solidFill>
              </a:rPr>
              <a:t>Основные характеристики бюджета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28150-81E9-43B9-9938-CCB0086CBE0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96863"/>
            <a:ext cx="8874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1800" y="3933825"/>
            <a:ext cx="8461375" cy="2735263"/>
          </a:xfrm>
        </p:spPr>
      </p:pic>
      <p:sp>
        <p:nvSpPr>
          <p:cNvPr id="77829" name="Прямоугольник 5"/>
          <p:cNvSpPr>
            <a:spLocks noChangeArrowheads="1"/>
          </p:cNvSpPr>
          <p:nvPr/>
        </p:nvSpPr>
        <p:spPr bwMode="auto">
          <a:xfrm>
            <a:off x="971550" y="1304925"/>
            <a:ext cx="72374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r>
              <a:rPr lang="ru-RU" b="1" u="sng">
                <a:solidFill>
                  <a:srgbClr val="000000"/>
                </a:solidFill>
                <a:latin typeface="Liberation Serif" pitchFamily="18" charset="0"/>
              </a:rPr>
              <a:t>Доходы бюджета </a:t>
            </a:r>
            <a:r>
              <a:rPr lang="ru-RU">
                <a:solidFill>
                  <a:srgbClr val="000000"/>
                </a:solidFill>
                <a:latin typeface="Liberation Serif" pitchFamily="18" charset="0"/>
              </a:rPr>
              <a:t>– безвозмездные и безвозвратные поступления денежных средств в бюджет.</a:t>
            </a:r>
          </a:p>
          <a:p>
            <a:endParaRPr lang="ru-RU">
              <a:solidFill>
                <a:srgbClr val="000000"/>
              </a:solidFill>
              <a:latin typeface="Liberation Serif" pitchFamily="18" charset="0"/>
            </a:endParaRPr>
          </a:p>
          <a:p>
            <a:r>
              <a:rPr lang="ru-RU" b="1" u="sng">
                <a:solidFill>
                  <a:srgbClr val="000000"/>
                </a:solidFill>
                <a:latin typeface="Liberation Serif" pitchFamily="18" charset="0"/>
              </a:rPr>
              <a:t>Расходы бюджета </a:t>
            </a:r>
            <a:r>
              <a:rPr lang="ru-RU">
                <a:solidFill>
                  <a:srgbClr val="000000"/>
                </a:solidFill>
                <a:latin typeface="Liberation Serif" pitchFamily="18" charset="0"/>
              </a:rPr>
              <a:t>– выплачиваемые из бюджета денежные средства.</a:t>
            </a:r>
          </a:p>
          <a:p>
            <a:endParaRPr lang="ru-RU">
              <a:solidFill>
                <a:srgbClr val="000000"/>
              </a:solidFill>
              <a:latin typeface="Liberation Serif" pitchFamily="18" charset="0"/>
            </a:endParaRPr>
          </a:p>
          <a:p>
            <a:r>
              <a:rPr lang="ru-RU" b="1" u="sng">
                <a:solidFill>
                  <a:srgbClr val="000000"/>
                </a:solidFill>
                <a:latin typeface="Liberation Serif" pitchFamily="18" charset="0"/>
              </a:rPr>
              <a:t>Дефицит бюджета </a:t>
            </a:r>
            <a:r>
              <a:rPr lang="ru-RU">
                <a:solidFill>
                  <a:srgbClr val="000000"/>
                </a:solidFill>
                <a:latin typeface="Liberation Serif" pitchFamily="18" charset="0"/>
              </a:rPr>
              <a:t>– превышение расходов бюджета над его доходами.</a:t>
            </a:r>
          </a:p>
          <a:p>
            <a:endParaRPr lang="ru-RU">
              <a:solidFill>
                <a:srgbClr val="000000"/>
              </a:solidFill>
              <a:latin typeface="Liberation Serif" pitchFamily="18" charset="0"/>
            </a:endParaRPr>
          </a:p>
          <a:p>
            <a:r>
              <a:rPr lang="ru-RU" b="1" u="sng">
                <a:solidFill>
                  <a:srgbClr val="000000"/>
                </a:solidFill>
                <a:latin typeface="Liberation Serif" pitchFamily="18" charset="0"/>
              </a:rPr>
              <a:t>Профицит бюджета </a:t>
            </a:r>
            <a:r>
              <a:rPr lang="ru-RU">
                <a:solidFill>
                  <a:srgbClr val="000000"/>
                </a:solidFill>
                <a:latin typeface="Liberation Serif" pitchFamily="18" charset="0"/>
              </a:rPr>
              <a:t>- превышение доходов бюджета над его расходами.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</a:t>
            </a:r>
            <a:b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Ирбитского муниципального образования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39750" y="1628775"/>
          <a:ext cx="8604250" cy="270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60140"/>
                <a:gridCol w="1512168"/>
                <a:gridCol w="1368152"/>
                <a:gridCol w="1440160"/>
                <a:gridCol w="1439652"/>
              </a:tblGrid>
              <a:tr h="93815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2022год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2023год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2024год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2025год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60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1 778 064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1 838 007,0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2 122 964,1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Liberation Serif" panose="02020603050405020304" pitchFamily="18" charset="0"/>
                        </a:rPr>
                        <a:t> 885 393,3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1 860 899,2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590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1 778 058,2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1 850 007,0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2 134</a:t>
                      </a:r>
                      <a:r>
                        <a:rPr lang="ru-RU" sz="1600" baseline="0" dirty="0" smtClean="0">
                          <a:latin typeface="Liberation Serif" panose="02020603050405020304" pitchFamily="18" charset="0"/>
                        </a:rPr>
                        <a:t> 964,1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1 897 393,3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1 872 899,2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9303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Дефицит(-) Профицит(+)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5,8</a:t>
                      </a:r>
                    </a:p>
                    <a:p>
                      <a:pPr algn="ctr"/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- 12 000,0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-12</a:t>
                      </a:r>
                      <a:r>
                        <a:rPr lang="ru-RU" sz="1600" baseline="0" dirty="0" smtClean="0">
                          <a:latin typeface="Liberation Serif" panose="02020603050405020304" pitchFamily="18" charset="0"/>
                        </a:rPr>
                        <a:t> 000,0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-12 000,0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- 12 000,0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227A6-23BC-490B-94DE-736523505C6C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788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6477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89" name="Диаграмма 2"/>
          <p:cNvGraphicFramePr>
            <a:graphicFrameLocks/>
          </p:cNvGraphicFramePr>
          <p:nvPr/>
        </p:nvGraphicFramePr>
        <p:xfrm>
          <a:off x="668338" y="4494213"/>
          <a:ext cx="8239125" cy="1901825"/>
        </p:xfrm>
        <a:graphic>
          <a:graphicData uri="http://schemas.openxmlformats.org/presentationml/2006/ole">
            <p:oleObj spid="_x0000_s78889" r:id="rId4" imgW="8236410" imgH="190211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ИЗМЕНЕНИЯ ЗАКОНОДАТЕЛЬСТВА и НОРМАТИВНО-ПРАВОВЫХ АКТОВ ИРБИТСКОГО МО УЧТЕННЫЕ ПРИ ФОРМИРОВАНИИ 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 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2023-2025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C5887-293C-4655-BF8C-FAD0DD73A91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79875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6" name="Скругленный прямоугольник 6"/>
          <p:cNvSpPr>
            <a:spLocks noChangeArrowheads="1"/>
          </p:cNvSpPr>
          <p:nvPr/>
        </p:nvSpPr>
        <p:spPr bwMode="auto">
          <a:xfrm>
            <a:off x="250825" y="4056063"/>
            <a:ext cx="3616325" cy="2036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2800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r>
              <a:rPr lang="ru-RU" sz="1200">
                <a:solidFill>
                  <a:srgbClr val="000000"/>
                </a:solidFill>
                <a:latin typeface="Liberation Serif" pitchFamily="18" charset="0"/>
              </a:rPr>
              <a:t>В соответствии с Законом Свердловской области от 22.112022г. №129-ОЗ, снижен коэффициент, отражающий региональные особенности рынка труда на территории Свердловской области  (для целей исчисления налога на доходы физических лиц от осуществления трудовой деятельности по найму в Российской Федерации на основании патента некоторыми категориями иностранных граждан) на 2023 год с 2,33586 до 2,18429.</a:t>
            </a:r>
          </a:p>
        </p:txBody>
      </p:sp>
      <p:pic>
        <p:nvPicPr>
          <p:cNvPr id="798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762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07950" y="1520825"/>
            <a:ext cx="3573463" cy="2155825"/>
          </a:xfrm>
          <a:prstGeom prst="roundRect">
            <a:avLst/>
          </a:prstGeom>
          <a:gradFill rotWithShape="1">
            <a:gsLst>
              <a:gs pos="45000">
                <a:srgbClr val="FFC000">
                  <a:lumMod val="100000"/>
                </a:srgbClr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Согласно проекту закона Свердловской области «Об областном бюджете на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2023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год и плановый период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2024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2025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годов»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№ПЗ-2749 по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сравнению с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2022 годом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уменьшен дифференцированный норматив отчислений в местный бюджет от акцизов на автомобильный и прямогонный бензин, дизельное топливо,  моторные масла, производимые на территории РФ, с 0,56327 %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до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0,55902</a:t>
            </a: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 %</a:t>
            </a:r>
            <a:endParaRPr lang="ru-RU" sz="1200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79879" name="Скругленный прямоугольник 9"/>
          <p:cNvSpPr>
            <a:spLocks noChangeArrowheads="1"/>
          </p:cNvSpPr>
          <p:nvPr/>
        </p:nvSpPr>
        <p:spPr bwMode="auto">
          <a:xfrm>
            <a:off x="5054600" y="1592263"/>
            <a:ext cx="3846513" cy="2008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39000">
                <a:srgbClr val="FFC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200">
                <a:solidFill>
                  <a:srgbClr val="000000"/>
                </a:solidFill>
                <a:latin typeface="Liberation Serif" pitchFamily="18" charset="0"/>
              </a:rPr>
              <a:t>Согласно проекту закона Свердловской области «Об областном бюджете на 2023 год и плановый период 2024 и 2025 годов» № ПЗ-2749 дифференцированный норматив отчислений в местный бюджет от налога, взимаемого в связи с применением упрощённой системы налогообложения остается на уровне 2022 года</a:t>
            </a:r>
          </a:p>
          <a:p>
            <a:r>
              <a:rPr lang="ru-RU" sz="1200">
                <a:solidFill>
                  <a:srgbClr val="000000"/>
                </a:solidFill>
                <a:latin typeface="Liberation Serif" pitchFamily="18" charset="0"/>
              </a:rPr>
              <a:t> 56,9 %.</a:t>
            </a:r>
          </a:p>
        </p:txBody>
      </p:sp>
      <p:sp>
        <p:nvSpPr>
          <p:cNvPr id="79880" name="Скругленный прямоугольник 20"/>
          <p:cNvSpPr>
            <a:spLocks noChangeArrowheads="1"/>
          </p:cNvSpPr>
          <p:nvPr/>
        </p:nvSpPr>
        <p:spPr bwMode="auto">
          <a:xfrm>
            <a:off x="5278438" y="4149725"/>
            <a:ext cx="3397250" cy="1835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24001">
                <a:srgbClr val="FFFF00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r>
              <a:rPr lang="ru-RU" sz="1200">
                <a:solidFill>
                  <a:srgbClr val="000000"/>
                </a:solidFill>
                <a:latin typeface="Liberation Serif" pitchFamily="18" charset="0"/>
              </a:rPr>
              <a:t>С 1 августа 2022 года увеличен размер платы за пользование муниципальными жилыми помещениями (плата за наем) с 13,70 руб. за кв.м. до 15,07 за один квадратный метр общей площади (постановление Администрации Ирбитского муниципального образования  10.06.2022г №420-ПА</a:t>
            </a:r>
            <a:r>
              <a:rPr lang="ru-RU" sz="1200">
                <a:solidFill>
                  <a:srgbClr val="000000"/>
                </a:solidFill>
              </a:rPr>
              <a:t>)</a:t>
            </a:r>
            <a:endParaRPr lang="ru-RU" sz="1200">
              <a:solidFill>
                <a:srgbClr val="000000"/>
              </a:solidFill>
              <a:latin typeface="Liberation Serif" pitchFamily="18" charset="0"/>
            </a:endParaRPr>
          </a:p>
        </p:txBody>
      </p:sp>
      <p:pic>
        <p:nvPicPr>
          <p:cNvPr id="798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895475"/>
            <a:ext cx="30241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5E626-7F62-4594-9A20-59801C309DF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368300"/>
            <a:ext cx="896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5000" y="1412875"/>
            <a:ext cx="2439988" cy="993775"/>
          </a:xfrm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425" y="1520825"/>
            <a:ext cx="24384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520825"/>
            <a:ext cx="24622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25" y="2420938"/>
            <a:ext cx="2573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2625725"/>
            <a:ext cx="2573338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5338" y="2625725"/>
            <a:ext cx="28225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5373688"/>
            <a:ext cx="25241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59475" y="5589588"/>
            <a:ext cx="251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35338" y="5565775"/>
            <a:ext cx="20970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00FF"/>
                </a:solidFill>
              </a:rPr>
              <a:t>Межбюджетные трансферты – </a:t>
            </a:r>
            <a:r>
              <a:rPr lang="ru-RU" sz="1800" smtClean="0">
                <a:solidFill>
                  <a:srgbClr val="0000FF"/>
                </a:solidFill>
              </a:rPr>
              <a:t>денежные средства,</a:t>
            </a:r>
            <a:br>
              <a:rPr lang="ru-RU" sz="1800" smtClean="0">
                <a:solidFill>
                  <a:srgbClr val="0000FF"/>
                </a:solidFill>
              </a:rPr>
            </a:br>
            <a:r>
              <a:rPr lang="ru-RU" sz="1800" smtClean="0">
                <a:solidFill>
                  <a:srgbClr val="0000FF"/>
                </a:solidFill>
              </a:rPr>
              <a:t> перечисляемые из одного бюджета бюджетной системы </a:t>
            </a:r>
            <a:br>
              <a:rPr lang="ru-RU" sz="1800" smtClean="0">
                <a:solidFill>
                  <a:srgbClr val="0000FF"/>
                </a:solidFill>
              </a:rPr>
            </a:br>
            <a:r>
              <a:rPr lang="ru-RU" sz="1800" smtClean="0">
                <a:solidFill>
                  <a:srgbClr val="0000FF"/>
                </a:solidFill>
              </a:rPr>
              <a:t>Российской Федерации другому (</a:t>
            </a:r>
            <a:r>
              <a:rPr lang="ru-RU" sz="1600" i="1" smtClean="0">
                <a:solidFill>
                  <a:srgbClr val="0000FF"/>
                </a:solidFill>
              </a:rPr>
              <a:t>латинское </a:t>
            </a:r>
            <a:r>
              <a:rPr lang="en-US" sz="1600" i="1" smtClean="0">
                <a:solidFill>
                  <a:srgbClr val="0000FF"/>
                </a:solidFill>
              </a:rPr>
              <a:t>transfero – </a:t>
            </a:r>
            <a:r>
              <a:rPr lang="ru-RU" sz="1600" i="1" smtClean="0">
                <a:solidFill>
                  <a:srgbClr val="0000FF"/>
                </a:solidFill>
              </a:rPr>
              <a:t>переношу, перемещаю)</a:t>
            </a:r>
            <a:endParaRPr lang="ru-RU" sz="1600" i="1" smtClean="0">
              <a:solidFill>
                <a:srgbClr val="0099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C6062-6B4D-446A-8F52-A4EAC2DC066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96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Прямоугольник 8"/>
          <p:cNvSpPr>
            <a:spLocks noChangeArrowheads="1"/>
          </p:cNvSpPr>
          <p:nvPr/>
        </p:nvSpPr>
        <p:spPr bwMode="auto">
          <a:xfrm>
            <a:off x="2735263" y="1808163"/>
            <a:ext cx="3963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solidFill>
                  <a:srgbClr val="3A0CE4"/>
                </a:solidFill>
              </a:rPr>
              <a:t>Виды межбюджетных трансфертов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92163" y="2636838"/>
            <a:ext cx="2051050" cy="3384550"/>
          </a:xfrm>
          <a:prstGeom prst="roundRect">
            <a:avLst/>
          </a:prstGeom>
          <a:gradFill rotWithShape="1">
            <a:gsLst>
              <a:gs pos="21000">
                <a:srgbClr val="CCFFFF"/>
              </a:gs>
              <a:gs pos="99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600" b="1" u="sng" dirty="0">
                <a:solidFill>
                  <a:srgbClr val="3A0CE4"/>
                </a:solidFill>
                <a:latin typeface="Liberation Serif" panose="02020603050405020304" pitchFamily="18" charset="0"/>
              </a:rPr>
              <a:t>Дотации</a:t>
            </a:r>
          </a:p>
          <a:p>
            <a:pPr algn="ctr">
              <a:defRPr/>
            </a:pPr>
            <a:r>
              <a:rPr lang="ru-RU" sz="1600" dirty="0">
                <a:solidFill>
                  <a:srgbClr val="3A0CE4"/>
                </a:solidFill>
                <a:latin typeface="Liberation Serif" panose="02020603050405020304" pitchFamily="18" charset="0"/>
              </a:rPr>
              <a:t>При дотации денежная помощь со стороны бюджета другого уровня не оговаривается никаким условиям </a:t>
            </a:r>
            <a:r>
              <a:rPr lang="ru-RU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(в переводе с латинского</a:t>
            </a:r>
            <a:r>
              <a:rPr lang="en-US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3A0CE4"/>
                </a:solidFill>
                <a:latin typeface="Liberation Serif" panose="02020603050405020304" pitchFamily="18" charset="0"/>
              </a:rPr>
              <a:t>dotatio</a:t>
            </a:r>
            <a:r>
              <a:rPr lang="en-US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 – </a:t>
            </a:r>
            <a:r>
              <a:rPr lang="ru-RU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дар, пожертвование)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455988" y="2640013"/>
            <a:ext cx="2195512" cy="3384550"/>
          </a:xfrm>
          <a:prstGeom prst="roundRect">
            <a:avLst/>
          </a:prstGeom>
          <a:gradFill rotWithShape="1">
            <a:gsLst>
              <a:gs pos="21000">
                <a:srgbClr val="CCFFFF"/>
              </a:gs>
              <a:gs pos="99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600" b="1" u="sng" dirty="0">
                <a:solidFill>
                  <a:srgbClr val="3A0CE4"/>
                </a:solidFill>
                <a:latin typeface="Liberation Serif" panose="02020603050405020304" pitchFamily="18" charset="0"/>
              </a:rPr>
              <a:t>Субсидии</a:t>
            </a:r>
          </a:p>
          <a:p>
            <a:pPr algn="ctr">
              <a:defRPr/>
            </a:pPr>
            <a:r>
              <a:rPr lang="ru-RU" sz="1600" dirty="0">
                <a:solidFill>
                  <a:srgbClr val="3A0CE4"/>
                </a:solidFill>
                <a:latin typeface="Liberation Serif" panose="02020603050405020304" pitchFamily="18" charset="0"/>
              </a:rPr>
              <a:t>При субсидии средства предоставляются бюджету другого уровня на условиях долевого финансирования расходов</a:t>
            </a:r>
            <a:r>
              <a:rPr lang="ru-RU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(в переводе с латинского</a:t>
            </a:r>
            <a:r>
              <a:rPr lang="en-US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3A0CE4"/>
                </a:solidFill>
                <a:latin typeface="Liberation Serif" panose="02020603050405020304" pitchFamily="18" charset="0"/>
              </a:rPr>
              <a:t>subsidium</a:t>
            </a:r>
            <a:r>
              <a:rPr lang="en-US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 – </a:t>
            </a:r>
            <a:r>
              <a:rPr lang="ru-RU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помощь, поддержка)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300788" y="2640013"/>
            <a:ext cx="2374900" cy="3381375"/>
          </a:xfrm>
          <a:prstGeom prst="roundRect">
            <a:avLst/>
          </a:prstGeom>
          <a:gradFill rotWithShape="1">
            <a:gsLst>
              <a:gs pos="21000">
                <a:srgbClr val="CCFFFF"/>
              </a:gs>
              <a:gs pos="99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600" b="1" u="sng" dirty="0">
                <a:solidFill>
                  <a:srgbClr val="3A0CE4"/>
                </a:solidFill>
                <a:latin typeface="Liberation Serif" panose="02020603050405020304" pitchFamily="18" charset="0"/>
              </a:rPr>
              <a:t>Субвенции</a:t>
            </a:r>
          </a:p>
          <a:p>
            <a:pPr algn="ctr">
              <a:defRPr/>
            </a:pPr>
            <a:r>
              <a:rPr lang="ru-RU" sz="1600" dirty="0">
                <a:solidFill>
                  <a:srgbClr val="3A0CE4"/>
                </a:solidFill>
                <a:latin typeface="Liberation Serif" panose="02020603050405020304" pitchFamily="18" charset="0"/>
              </a:rPr>
              <a:t>При субвенции со стороны государства выделяются средства местному бюджету на исполнение переданных государственных полномочий</a:t>
            </a:r>
            <a:r>
              <a:rPr lang="ru-RU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(в переводе с латинского</a:t>
            </a:r>
            <a:r>
              <a:rPr lang="en-US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3A0CE4"/>
                </a:solidFill>
                <a:latin typeface="Liberation Serif" panose="02020603050405020304" pitchFamily="18" charset="0"/>
              </a:rPr>
              <a:t>subvenire</a:t>
            </a:r>
            <a:r>
              <a:rPr lang="en-US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 – </a:t>
            </a:r>
            <a:r>
              <a:rPr lang="ru-RU" sz="1600" i="1" dirty="0">
                <a:solidFill>
                  <a:srgbClr val="3A0CE4"/>
                </a:solidFill>
                <a:latin typeface="Liberation Serif" panose="02020603050405020304" pitchFamily="18" charset="0"/>
              </a:rPr>
              <a:t>приходить на помощь)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C08573-07C4-4081-8BB8-05ABA1FC0857}" type="slidenum">
              <a:rPr lang="ru-RU" altLang="ru-RU" smtClean="0">
                <a:latin typeface="Arial" charset="0"/>
                <a:cs typeface="Arial" charset="0"/>
              </a:rPr>
              <a:pPr/>
              <a:t>15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Picture 105" descr="http://images.tapchianhdep.net/15-10tai-hinh-nen-powerpoint-dep-nhat-cho-dien-thoai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63" y="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82947" name="Заголовок 1"/>
          <p:cNvSpPr txBox="1">
            <a:spLocks/>
          </p:cNvSpPr>
          <p:nvPr/>
        </p:nvSpPr>
        <p:spPr bwMode="auto">
          <a:xfrm>
            <a:off x="1331913" y="58738"/>
            <a:ext cx="756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alt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 ДОХОДОВ  БЮДЖЕТА </a:t>
            </a:r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(тысяч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81013"/>
          <a:ext cx="9144000" cy="6434137"/>
        </p:xfrm>
        <a:graphic>
          <a:graphicData uri="http://schemas.openxmlformats.org/drawingml/2006/table">
            <a:tbl>
              <a:tblPr/>
              <a:tblGrid>
                <a:gridCol w="3057525"/>
                <a:gridCol w="1231900"/>
                <a:gridCol w="1141413"/>
                <a:gridCol w="1077912"/>
                <a:gridCol w="1314450"/>
                <a:gridCol w="13208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первонач. план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к 2022 году (+;-)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неналоговые доходы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575 662,9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730 914,6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137 184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755 022,9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799 158,4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361 785,3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409 445.0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47 659,7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431 965,0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451 372,0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86 209,6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93 185,0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6 975,4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99 487,0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104 983,0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27 723,3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41 883,2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14 159,9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44 550,5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46 871,0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7 740,0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7 599,0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-141,0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7969,0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8 042,0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-47,0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147,0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10 719,6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10 783,9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64,3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11 064,1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11 379,5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-95,3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383,0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174,2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1 002,0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75 209,2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163 971,9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88 762,7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156 198,7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172 429,9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4 782,0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2 521,4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- 2 260,6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2 533,7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2 549,0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1 262 344,5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1 392 049,5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129 705,0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1 130 370,4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1 061 740,8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1 838 007,4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2 122 964,1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284 956,7</a:t>
                      </a:r>
                    </a:p>
                  </a:txBody>
                  <a:tcPr marL="40683" marR="40683" marT="20127" marB="201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1 885 393,3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1 860 899,2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83055" name="Picture 43" descr="irbr-zjs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58738"/>
            <a:ext cx="87153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178AC-5174-4D87-8275-23C6A0A685D3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2400"/>
            <a:ext cx="10493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6" name="Диаграмма 6"/>
          <p:cNvGraphicFramePr>
            <a:graphicFrameLocks/>
          </p:cNvGraphicFramePr>
          <p:nvPr/>
        </p:nvGraphicFramePr>
        <p:xfrm>
          <a:off x="128588" y="1290638"/>
          <a:ext cx="8670925" cy="5213350"/>
        </p:xfrm>
        <a:graphic>
          <a:graphicData uri="http://schemas.openxmlformats.org/presentationml/2006/ole">
            <p:oleObj spid="_x0000_s84996" r:id="rId4" imgW="8669263" imgH="521253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8CA22-2084-4694-B285-974E9C0FF085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2400"/>
            <a:ext cx="10493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0" name="Диаграмма 6"/>
          <p:cNvGraphicFramePr>
            <a:graphicFrameLocks/>
          </p:cNvGraphicFramePr>
          <p:nvPr/>
        </p:nvGraphicFramePr>
        <p:xfrm>
          <a:off x="128588" y="1290638"/>
          <a:ext cx="8958262" cy="5213350"/>
        </p:xfrm>
        <a:graphic>
          <a:graphicData uri="http://schemas.openxmlformats.org/presentationml/2006/ole">
            <p:oleObj spid="_x0000_s86020" r:id="rId4" imgW="8961897" imgH="521253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0B69-3FFD-46CE-9C54-69EBCDA51958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2400"/>
            <a:ext cx="10493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4" name="Диаграмма 6"/>
          <p:cNvGraphicFramePr>
            <a:graphicFrameLocks/>
          </p:cNvGraphicFramePr>
          <p:nvPr/>
        </p:nvGraphicFramePr>
        <p:xfrm>
          <a:off x="381000" y="1217613"/>
          <a:ext cx="8597900" cy="5357812"/>
        </p:xfrm>
        <a:graphic>
          <a:graphicData uri="http://schemas.openxmlformats.org/presentationml/2006/ole">
            <p:oleObj spid="_x0000_s87044" r:id="rId4" imgW="8602202" imgH="535884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4AAC6-F66C-4A4B-B296-B5D71539DBF5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2400"/>
            <a:ext cx="762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068" name="Диаграмма 6"/>
          <p:cNvGraphicFramePr>
            <a:graphicFrameLocks/>
          </p:cNvGraphicFramePr>
          <p:nvPr/>
        </p:nvGraphicFramePr>
        <p:xfrm>
          <a:off x="381000" y="1290638"/>
          <a:ext cx="8634413" cy="5357812"/>
        </p:xfrm>
        <a:graphic>
          <a:graphicData uri="http://schemas.openxmlformats.org/presentationml/2006/ole">
            <p:oleObj spid="_x0000_s88068" r:id="rId4" imgW="8638781" imgH="535884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21966-477A-49E4-83AB-AABEA8911AEA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65538" name="Picture 3" descr="D:\Users\Plan2\Desktop\Елена\2022\g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17488"/>
            <a:ext cx="20986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3311525" y="217488"/>
            <a:ext cx="5581650" cy="28876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i="1">
                <a:solidFill>
                  <a:srgbClr val="000000"/>
                </a:solidFill>
                <a:latin typeface="Liberation Serif" pitchFamily="18" charset="0"/>
              </a:rPr>
              <a:t>Уважаемые жители Ирбитского района!</a:t>
            </a:r>
          </a:p>
          <a:p>
            <a:r>
              <a:rPr lang="ru-RU" sz="1400">
                <a:solidFill>
                  <a:srgbClr val="000000"/>
                </a:solidFill>
                <a:latin typeface="Liberation Serif" pitchFamily="18" charset="0"/>
              </a:rPr>
              <a:t>        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solidFill>
                  <a:srgbClr val="000000"/>
                </a:solidFill>
                <a:latin typeface="Liberation Serif" pitchFamily="18" charset="0"/>
              </a:rPr>
              <a:t>       </a:t>
            </a:r>
            <a:r>
              <a:rPr lang="ru-RU" sz="1400">
                <a:solidFill>
                  <a:srgbClr val="000000"/>
                </a:solidFill>
                <a:latin typeface="Liberation Serif" pitchFamily="18" charset="0"/>
                <a:ea typeface="Meiryo UI" pitchFamily="34" charset="-128"/>
                <a:cs typeface="Meiryo UI" pitchFamily="34" charset="-128"/>
              </a:rPr>
              <a:t>Сегодня обеспечение открытости и прозрачности бюджетного процесса является одним из ключевых направлений деятельности администрации Ирбитского муниципального образования.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solidFill>
                  <a:srgbClr val="000000"/>
                </a:solidFill>
                <a:latin typeface="Liberation Serif" pitchFamily="18" charset="0"/>
                <a:ea typeface="Meiryo UI" pitchFamily="34" charset="-128"/>
                <a:cs typeface="Meiryo UI" pitchFamily="34" charset="-128"/>
              </a:rPr>
              <a:t>        Одним из инструментов обеспечения  прозрачности и публичности бюджета и бюджетного процесса для населения является форма реализации «открытого бюджета – «Бюджета для граждан»</a:t>
            </a:r>
          </a:p>
          <a:p>
            <a:pPr algn="ctr">
              <a:lnSpc>
                <a:spcPct val="150000"/>
              </a:lnSpc>
            </a:pPr>
            <a:endParaRPr lang="ru-RU" sz="1600">
              <a:solidFill>
                <a:srgbClr val="000000"/>
              </a:solidFill>
              <a:latin typeface="Liberation Serif" pitchFamily="18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9750" y="2852738"/>
            <a:ext cx="8353425" cy="320516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indent="360000" algn="just">
              <a:lnSpc>
                <a:spcPct val="150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Данный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документ является основой нашей дальнейшей деятельности на среднесрочную перспективу, от реализации которого в плане правильности определения выбранных приоритетов и своевременности их реализации, зависит состояние социальной сферы, благосостояние и качество жизни людей.</a:t>
            </a:r>
          </a:p>
          <a:p>
            <a:pPr indent="360000" algn="just">
              <a:lnSpc>
                <a:spcPct val="150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Бюджетная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политика Ирбитского муниципального образования будет направлена на сохранение преемственности в отношении определенных ранее приоритетов.</a:t>
            </a:r>
          </a:p>
          <a:p>
            <a:pPr indent="360000" algn="just">
              <a:lnSpc>
                <a:spcPct val="150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Муниципальные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программы являются основным инструментом интеграции стратегического целеполагания, бюджетного планирования и операционного управления, отражающим взаимосвязь затраченных ресурсов и полученных результатов.</a:t>
            </a:r>
          </a:p>
          <a:p>
            <a:pPr indent="360000" algn="just">
              <a:lnSpc>
                <a:spcPct val="150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Бюджет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подготовлен в рамках новых 15 муниципальных программ, подлежащих реализации с 2023 года, в которых актуализированы все основные параметры, мероприятия, цели и задачи.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</a:rPr>
              <a:t>Глава </a:t>
            </a:r>
            <a:r>
              <a:rPr lang="ru-RU" sz="1400" dirty="0" err="1">
                <a:solidFill>
                  <a:srgbClr val="000000"/>
                </a:solidFill>
                <a:latin typeface="Liberation Serif" panose="02020603050405020304" pitchFamily="18" charset="0"/>
              </a:rPr>
              <a:t>Ирбитского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</a:rPr>
              <a:t> муниципального образования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</a:rPr>
              <a:t>А.В. Никифоров </a:t>
            </a:r>
          </a:p>
          <a:p>
            <a:pPr algn="r">
              <a:lnSpc>
                <a:spcPct val="150000"/>
              </a:lnSpc>
              <a:defRPr/>
            </a:pPr>
            <a:endParaRPr lang="ru-RU" sz="1400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0DA0C-00BE-4B5B-8020-6264ABD00B0B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2400"/>
            <a:ext cx="762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092" name="Диаграмма 6"/>
          <p:cNvGraphicFramePr>
            <a:graphicFrameLocks/>
          </p:cNvGraphicFramePr>
          <p:nvPr/>
        </p:nvGraphicFramePr>
        <p:xfrm>
          <a:off x="381000" y="1290638"/>
          <a:ext cx="8634413" cy="5357812"/>
        </p:xfrm>
        <a:graphic>
          <a:graphicData uri="http://schemas.openxmlformats.org/presentationml/2006/ole">
            <p:oleObj spid="_x0000_s89092" r:id="rId4" imgW="8638781" imgH="535884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6178A-81F8-4AFB-BB96-020C1511856E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2400"/>
            <a:ext cx="762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16" name="Диаграмма 6"/>
          <p:cNvGraphicFramePr>
            <a:graphicFrameLocks/>
          </p:cNvGraphicFramePr>
          <p:nvPr/>
        </p:nvGraphicFramePr>
        <p:xfrm>
          <a:off x="381000" y="1290638"/>
          <a:ext cx="8670925" cy="5357812"/>
        </p:xfrm>
        <a:graphic>
          <a:graphicData uri="http://schemas.openxmlformats.org/presentationml/2006/ole">
            <p:oleObj spid="_x0000_s90116" r:id="rId4" imgW="8675360" imgH="535884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D0BD2-D57C-4276-B1C9-9D0451F5E51D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2400"/>
            <a:ext cx="762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140" name="Диаграмма 6"/>
          <p:cNvGraphicFramePr>
            <a:graphicFrameLocks/>
          </p:cNvGraphicFramePr>
          <p:nvPr/>
        </p:nvGraphicFramePr>
        <p:xfrm>
          <a:off x="381000" y="1290638"/>
          <a:ext cx="8670925" cy="5357812"/>
        </p:xfrm>
        <a:graphic>
          <a:graphicData uri="http://schemas.openxmlformats.org/presentationml/2006/ole">
            <p:oleObj spid="_x0000_s91140" r:id="rId4" imgW="8675360" imgH="535884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БЮДЖЕТА  </a:t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ИРБИТСКОГО МУНИЦИПАЛЬНОГО  ОБРАЗОВАНИЯ</a:t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БЕЗВОЗМЕЗДНЫЕ ПОСТУПЛЕНИЯ  	</a:t>
            </a:r>
            <a:r>
              <a:rPr lang="ru-RU" altLang="ru-RU" sz="12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(тыс. рублей)</a:t>
            </a:r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endParaRPr lang="ru-RU" sz="16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E7F6E-2324-4B45-B3ED-B96A7B0F9F4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96863"/>
            <a:ext cx="10493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64" name="Диаграмма 5"/>
          <p:cNvGraphicFramePr>
            <a:graphicFrameLocks/>
          </p:cNvGraphicFramePr>
          <p:nvPr/>
        </p:nvGraphicFramePr>
        <p:xfrm>
          <a:off x="92075" y="1446213"/>
          <a:ext cx="8743950" cy="5213350"/>
        </p:xfrm>
        <a:graphic>
          <a:graphicData uri="http://schemas.openxmlformats.org/presentationml/2006/ole">
            <p:oleObj spid="_x0000_s92164" r:id="rId4" imgW="8742422" imgH="521253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БЮДЖЕТА  </a:t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ИРБИТСКОГО МУНИЦИПАЛЬНОГО  ОБРАЗОВАНИЯ</a:t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</a:br>
            <a:endParaRPr lang="ru-RU" sz="16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85CB-CD76-4784-8DC5-07B6D685E7D7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96863"/>
            <a:ext cx="10493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188" name="Диаграмма 5"/>
          <p:cNvGraphicFramePr>
            <a:graphicFrameLocks/>
          </p:cNvGraphicFramePr>
          <p:nvPr/>
        </p:nvGraphicFramePr>
        <p:xfrm>
          <a:off x="92075" y="1446213"/>
          <a:ext cx="8743950" cy="5213350"/>
        </p:xfrm>
        <a:graphic>
          <a:graphicData uri="http://schemas.openxmlformats.org/presentationml/2006/ole">
            <p:oleObj spid="_x0000_s93188" r:id="rId4" imgW="8742422" imgH="521253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40763" cy="801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 </a:t>
            </a:r>
            <a:r>
              <a:rPr lang="ru-RU" altLang="ru-RU" sz="1800" b="1" dirty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 </a:t>
            </a:r>
            <a:br>
              <a:rPr lang="ru-RU" altLang="ru-RU" sz="1800" b="1" dirty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>ИРБИТСКОГО МУНИЦИПАЛЬНОГО  </a:t>
            </a:r>
            <a:r>
              <a:rPr lang="ru-RU" altLang="ru-RU" sz="1800" b="1" dirty="0" smtClean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>ОБРАЗОВАНИЯ</a:t>
            </a:r>
            <a:br>
              <a:rPr lang="ru-RU" altLang="ru-RU" sz="1800" b="1" dirty="0" smtClean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157E7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на 2021-20</a:t>
            </a:r>
            <a:r>
              <a:rPr lang="en-US" sz="2700" b="1" dirty="0" smtClean="0">
                <a:solidFill>
                  <a:srgbClr val="6157E7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b="1" dirty="0">
                <a:solidFill>
                  <a:srgbClr val="6157E7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700" b="1" dirty="0" smtClean="0">
                <a:solidFill>
                  <a:srgbClr val="6157E7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годы </a:t>
            </a:r>
            <a:r>
              <a:rPr lang="ru-RU" sz="1600" b="1" dirty="0" smtClean="0">
                <a:solidFill>
                  <a:srgbClr val="6157E7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(в тыс. руб.)</a:t>
            </a:r>
            <a:br>
              <a:rPr lang="ru-RU" sz="1600" b="1" dirty="0" smtClean="0">
                <a:solidFill>
                  <a:srgbClr val="6157E7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        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4210" name="Объект 11"/>
          <p:cNvGraphicFramePr>
            <a:graphicFrameLocks noGrp="1"/>
          </p:cNvGraphicFramePr>
          <p:nvPr>
            <p:ph sz="half" idx="1"/>
          </p:nvPr>
        </p:nvGraphicFramePr>
        <p:xfrm>
          <a:off x="-107950" y="1341438"/>
          <a:ext cx="5492750" cy="5124450"/>
        </p:xfrm>
        <a:graphic>
          <a:graphicData uri="http://schemas.openxmlformats.org/presentationml/2006/ole">
            <p:oleObj spid="_x0000_s94210" r:id="rId4" imgW="5492972" imgH="5127180" progId="Excel.Chart.8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</p:nvPr>
        </p:nvGraphicFramePr>
        <p:xfrm>
          <a:off x="4391980" y="1412776"/>
          <a:ext cx="4644516" cy="52876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764195"/>
                <a:gridCol w="540060"/>
                <a:gridCol w="612068"/>
                <a:gridCol w="576064"/>
                <a:gridCol w="576064"/>
                <a:gridCol w="576065"/>
              </a:tblGrid>
              <a:tr h="838463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2021г (факт)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2022 г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(первоначальный план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2023 г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2024г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2025г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26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62888" marR="6288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1778058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1850007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2134964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3712879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3689519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6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2888" marR="628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130637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153837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164176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164209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164238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04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Национальная безопасность и правоохранительная деятельность, средства массовой информации, охрана окружающей среды,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 обслуживание муниципального долга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62888" marR="628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25599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34641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28366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28471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28556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330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экономика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88" marR="6288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106838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125968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135659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167210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92197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2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62888" marR="6288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122301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85856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154529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43901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39051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76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Образование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62888" marR="6288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947429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1049449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1184467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1034556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1058349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71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Культура, кинематография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62888" marR="628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198563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199825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220625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211786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211786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71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Социальная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 политика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62888" marR="62888" marT="0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145264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142010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132863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136835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141662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91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Физическая культура и спорт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62888" marR="62888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101427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58421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114279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81377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81377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91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Условно допустимые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 расходы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62888" marR="62888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29050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55085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88913"/>
            <a:ext cx="7953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80963"/>
            <a:ext cx="8229600" cy="64611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и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плановый период 2024-2025 гг. </a:t>
            </a:r>
            <a:endParaRPr lang="ru-RU" altLang="ru-RU" sz="20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793750"/>
          <a:ext cx="9144000" cy="6094413"/>
        </p:xfrm>
        <a:graphic>
          <a:graphicData uri="http://schemas.openxmlformats.org/drawingml/2006/table">
            <a:tbl>
              <a:tblPr/>
              <a:tblGrid>
                <a:gridCol w="1979613"/>
                <a:gridCol w="1187450"/>
                <a:gridCol w="1296987"/>
                <a:gridCol w="1260475"/>
                <a:gridCol w="1150938"/>
                <a:gridCol w="1117600"/>
                <a:gridCol w="1150937"/>
              </a:tblGrid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ГРБС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Факт  20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План (первонач.)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Arial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Arial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2023 год к 2022 году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(+;-)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Arial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Arial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cs typeface="Arial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Администрация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547275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526892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Arial" charset="0"/>
                        </a:rPr>
                        <a:t>758195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231303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497747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422825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Территориальные администрации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70799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81583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88086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6503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88086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88086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Управление образования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919674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996487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1008685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12198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1021351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1045144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Управление культуры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219126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221823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252965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31142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234126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234126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Финансовое управление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14670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15900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18248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2348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18248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18248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Дума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3960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4578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5196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618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5196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5196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Контрольный орган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2554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2744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3590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846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3590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 pitchFamily="34" charset="0"/>
                          <a:cs typeface="Times New Roman" pitchFamily="18" charset="0"/>
                        </a:rPr>
                        <a:t>3590</a:t>
                      </a:r>
                    </a:p>
                  </a:txBody>
                  <a:tcPr marL="34925" marR="34925" marT="17780" marB="177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106" marR="35106" marT="17808" marB="178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1778058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1850007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2134965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160192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1868344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1817215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96340" name="Rectangle 2"/>
          <p:cNvSpPr>
            <a:spLocks noChangeArrowheads="1"/>
          </p:cNvSpPr>
          <p:nvPr/>
        </p:nvSpPr>
        <p:spPr bwMode="auto">
          <a:xfrm>
            <a:off x="908050" y="1593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9634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866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FF"/>
                </a:solidFill>
                <a:latin typeface="Liberation Serif" pitchFamily="18" charset="0"/>
                <a:cs typeface="Times New Roman" pitchFamily="18" charset="0"/>
              </a:rPr>
              <a:t>ДИНАМИКА  РАСХОДОВ   БЮДЖЕТА  ИРБИТСКОГО МУНИЦИПАЛЬНОГО  ОБРАЗОВАНИЯ</a:t>
            </a: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4DF50-F29C-4143-AB92-B641AB1A159F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2400"/>
            <a:ext cx="762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284" name="Диаграмма 6"/>
          <p:cNvGraphicFramePr>
            <a:graphicFrameLocks/>
          </p:cNvGraphicFramePr>
          <p:nvPr/>
        </p:nvGraphicFramePr>
        <p:xfrm>
          <a:off x="381000" y="1290638"/>
          <a:ext cx="8670925" cy="5357812"/>
        </p:xfrm>
        <a:graphic>
          <a:graphicData uri="http://schemas.openxmlformats.org/presentationml/2006/ole">
            <p:oleObj spid="_x0000_s97284" r:id="rId4" imgW="8675360" imgH="535884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ъект 2"/>
          <p:cNvSpPr>
            <a:spLocks noGrp="1"/>
          </p:cNvSpPr>
          <p:nvPr>
            <p:ph idx="1"/>
          </p:nvPr>
        </p:nvSpPr>
        <p:spPr>
          <a:xfrm>
            <a:off x="460375" y="1160463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 smtClean="0">
                <a:solidFill>
                  <a:srgbClr val="3A0CE4"/>
                </a:solidFill>
                <a:latin typeface="Liberation Serif" pitchFamily="18" charset="0"/>
              </a:rPr>
              <a:t>Расходы бюджета Ирбитского муниципального образования будут осуществляться в рамках 15 муниципальных программ</a:t>
            </a:r>
          </a:p>
          <a:p>
            <a:pPr marL="0" indent="0" algn="ctr">
              <a:buFontTx/>
              <a:buNone/>
            </a:pPr>
            <a:endParaRPr lang="ru-RU" b="1" smtClean="0">
              <a:solidFill>
                <a:srgbClr val="3A0CE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968F1-D626-4405-A658-11183D03BD1A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9830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296863"/>
            <a:ext cx="7127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959225" y="3500438"/>
            <a:ext cx="1152525" cy="1946275"/>
          </a:xfrm>
          <a:prstGeom prst="downArrow">
            <a:avLst/>
          </a:prstGeom>
          <a:solidFill>
            <a:srgbClr val="3A0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157E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8E674C-6B7D-4CC8-BEEC-345BA7B19173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29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612775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и плановый период 2024-2025 гг .</a:t>
            </a:r>
            <a:endParaRPr lang="ru-RU" altLang="ru-RU" sz="22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31" name="Скругленный прямоугольник 34"/>
          <p:cNvSpPr>
            <a:spLocks noChangeArrowheads="1"/>
          </p:cNvSpPr>
          <p:nvPr/>
        </p:nvSpPr>
        <p:spPr bwMode="auto">
          <a:xfrm>
            <a:off x="4754563" y="1449388"/>
            <a:ext cx="4125912" cy="2554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общественной безопасности населения </a:t>
            </a:r>
          </a:p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 МО до 2027 года»</a:t>
            </a: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18 424,2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18 424,2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 18 424,2 тыс. руб.</a:t>
            </a:r>
            <a:endParaRPr lang="ru-RU" alt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Скругленный прямоугольник 34"/>
          <p:cNvSpPr>
            <a:spLocks noChangeArrowheads="1"/>
          </p:cNvSpPr>
          <p:nvPr/>
        </p:nvSpPr>
        <p:spPr bwMode="auto">
          <a:xfrm>
            <a:off x="47625" y="1347788"/>
            <a:ext cx="4378325" cy="27574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кадровой политики в системе муниципального управления в Ирбитском МО и противодействие коррупции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г.- 500,0 тыс. руб. 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г.- 500,0 тыс. руб. 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г.- 500,0 тыс. руб. 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Скругленный прямоугольник 34"/>
          <p:cNvSpPr>
            <a:spLocks noChangeArrowheads="1"/>
          </p:cNvSpPr>
          <p:nvPr/>
        </p:nvSpPr>
        <p:spPr bwMode="auto">
          <a:xfrm>
            <a:off x="4718050" y="4232275"/>
            <a:ext cx="4089400" cy="2473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экономики Ирбитского МО</a:t>
            </a:r>
          </a:p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год – 14 097,0тыс.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год –  16 115,0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год – 16 115,0 тыс. руб.</a:t>
            </a:r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>
              <a:solidFill>
                <a:srgbClr val="2D2D8A"/>
              </a:solidFill>
              <a:latin typeface="Times New Roman" pitchFamily="18" charset="0"/>
            </a:endParaRPr>
          </a:p>
        </p:txBody>
      </p:sp>
      <p:sp>
        <p:nvSpPr>
          <p:cNvPr id="99334" name="Скругленный прямоугольник 19"/>
          <p:cNvSpPr>
            <a:spLocks noChangeArrowheads="1"/>
          </p:cNvSpPr>
          <p:nvPr/>
        </p:nvSpPr>
        <p:spPr bwMode="auto">
          <a:xfrm>
            <a:off x="0" y="4232275"/>
            <a:ext cx="4425950" cy="2436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 имуществом и  земельными ресурсами на территории Ирбитского МО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2023г.- 2 8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2024г.- 2 825,0 тыс. руб.</a:t>
            </a:r>
            <a:endParaRPr lang="ru-RU" altLang="ru-RU" sz="2000" b="1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2025г.- 2 825,0 тыс. руб.</a:t>
            </a:r>
            <a:endParaRPr lang="ru-RU" altLang="ru-RU" sz="20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651112" y="588700"/>
            <a:ext cx="7884875" cy="7585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107950" y="225425"/>
            <a:ext cx="892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Основные направления бюджетной и налоговой политики Ирбитского муниципального образования на 2023 год и плановый период 2024 и 2025 годов</a:t>
            </a:r>
          </a:p>
        </p:txBody>
      </p:sp>
      <p:sp>
        <p:nvSpPr>
          <p:cNvPr id="66562" name="Прямоугольник 2"/>
          <p:cNvSpPr>
            <a:spLocks noChangeArrowheads="1"/>
          </p:cNvSpPr>
          <p:nvPr/>
        </p:nvSpPr>
        <p:spPr bwMode="auto">
          <a:xfrm>
            <a:off x="503238" y="1317625"/>
            <a:ext cx="8624887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u="sng">
                <a:solidFill>
                  <a:srgbClr val="000000"/>
                </a:solidFill>
                <a:latin typeface="Times New Roman" pitchFamily="18" charset="0"/>
              </a:rPr>
              <a:t>Основные направления бюджетной политики: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- рост уровня занятости в экономике, восстановление и развитие предпринимательства, обеспечение роста производительности труда;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- содействие развитию человеческого капитала;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- обеспечение создания комфортной среды проживания граждан.</a:t>
            </a:r>
          </a:p>
          <a:p>
            <a:endParaRPr lang="ru-RU" sz="1400">
              <a:solidFill>
                <a:srgbClr val="000000"/>
              </a:solidFill>
            </a:endParaRPr>
          </a:p>
          <a:p>
            <a:r>
              <a:rPr lang="ru-RU" u="sng">
                <a:solidFill>
                  <a:srgbClr val="000000"/>
                </a:solidFill>
                <a:latin typeface="Times New Roman" pitchFamily="18" charset="0"/>
              </a:rPr>
              <a:t>Развитие указанных основных направлений бюджетной политики предполагается за счет реализации следующих мер: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- эффективного использования бюджетных ресурсов для обеспечения развития экономики, создания условий для обеспечения достижения национальных целей, повышения уровня жизни населения и формирования благоприятных условий жизнедеятельности;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- обеспечение долгосрочной устойчивости и сбалансированности местного бюджета;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- повышение эффективности работы по администрированию доходов и улучшению работы с дебиторской задолженностью;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- повышение эффективности оказания государственных и муниципальных услуг;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- обеспечение соблюдения принципов законности, целесообразности и эффективности бюджетных расходов;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- обеспечение открытости бюджетного процесса и вовлечение в него граждан, проживающих на территории Ирбитского муниципального образования.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3E2EF-A623-4BB6-9F20-BB217876932B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30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60363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и плановый период 2024-2025 гг. </a:t>
            </a:r>
            <a:endParaRPr lang="ru-RU" altLang="ru-RU" sz="22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0355" name="Скругленный прямоугольник 15"/>
          <p:cNvSpPr>
            <a:spLocks noChangeArrowheads="1"/>
          </p:cNvSpPr>
          <p:nvPr/>
        </p:nvSpPr>
        <p:spPr bwMode="auto">
          <a:xfrm>
            <a:off x="190500" y="3976688"/>
            <a:ext cx="4381500" cy="2738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населения Ирбитского МО до 2027 года»</a:t>
            </a: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г.– 129 159,5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133 799,0 тыс. руб.</a:t>
            </a:r>
            <a:endParaRPr lang="ru-RU" altLang="ru-RU" sz="2000" b="1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 138 624,6 тыс. руб.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467544" y="512676"/>
            <a:ext cx="8100900" cy="6120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  <p:sp>
        <p:nvSpPr>
          <p:cNvPr id="100357" name="Скругленный прямоугольник 17"/>
          <p:cNvSpPr>
            <a:spLocks noChangeArrowheads="1"/>
          </p:cNvSpPr>
          <p:nvPr/>
        </p:nvSpPr>
        <p:spPr bwMode="auto">
          <a:xfrm>
            <a:off x="4827588" y="4049713"/>
            <a:ext cx="3979862" cy="2628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«Подготовка документов территориального планирования в  Ирбитском МО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1 2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1 250,0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1 250,0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358" name="Скругленный прямоугольник 34"/>
          <p:cNvSpPr>
            <a:spLocks noChangeArrowheads="1"/>
          </p:cNvSpPr>
          <p:nvPr/>
        </p:nvSpPr>
        <p:spPr bwMode="auto">
          <a:xfrm>
            <a:off x="4791075" y="1238250"/>
            <a:ext cx="4089400" cy="27384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indent="457200"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транспортного комплекса в  Ирбитском МО до 2027 года»</a:t>
            </a:r>
          </a:p>
          <a:p>
            <a:pPr indent="457200" algn="ctr">
              <a:lnSpc>
                <a:spcPct val="115000"/>
              </a:lnSpc>
            </a:pP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119 441,5 тыс. руб.</a:t>
            </a:r>
          </a:p>
          <a:p>
            <a:pPr indent="457200" algn="ctr">
              <a:lnSpc>
                <a:spcPct val="115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112 065,0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indent="457200" algn="ctr">
              <a:lnSpc>
                <a:spcPct val="115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г.– 85 065,0тыс. руб.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9" name="Скругленный прямоугольник 34"/>
          <p:cNvSpPr>
            <a:spLocks noChangeArrowheads="1"/>
          </p:cNvSpPr>
          <p:nvPr/>
        </p:nvSpPr>
        <p:spPr bwMode="auto">
          <a:xfrm>
            <a:off x="153988" y="1238250"/>
            <a:ext cx="4449762" cy="27384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и повышение энергетической эффективности в Ирбитском МО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148 623,0 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29 414,0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 29 414,0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C7528-58F0-4CAF-9C76-145A5938D924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31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60363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и плановый период 2024-2025гг .</a:t>
            </a:r>
            <a:endParaRPr lang="ru-RU" altLang="ru-RU" sz="22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1379" name="Скругленный прямоугольник 16"/>
          <p:cNvSpPr>
            <a:spLocks noChangeArrowheads="1"/>
          </p:cNvSpPr>
          <p:nvPr/>
        </p:nvSpPr>
        <p:spPr bwMode="auto">
          <a:xfrm>
            <a:off x="4718050" y="3825875"/>
            <a:ext cx="4308475" cy="2519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молодежной политики Ирбитского МО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г.- 105 754,3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г.- 72 592,4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г.- 72 592,4 тыс. руб.</a:t>
            </a: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827584" y="548679"/>
            <a:ext cx="7884876" cy="739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  <p:sp>
        <p:nvSpPr>
          <p:cNvPr id="101381" name="Скругленный прямоугольник 34"/>
          <p:cNvSpPr>
            <a:spLocks noChangeArrowheads="1"/>
          </p:cNvSpPr>
          <p:nvPr/>
        </p:nvSpPr>
        <p:spPr bwMode="auto">
          <a:xfrm>
            <a:off x="4791075" y="1289050"/>
            <a:ext cx="4071938" cy="2482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культуры и искусства в Ирбитском МО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 242 924,7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 234 086,1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 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234 086,1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2" name="Скругленный прямоугольник 34"/>
          <p:cNvSpPr>
            <a:spLocks noChangeArrowheads="1"/>
          </p:cNvSpPr>
          <p:nvPr/>
        </p:nvSpPr>
        <p:spPr bwMode="auto">
          <a:xfrm>
            <a:off x="263525" y="1339850"/>
            <a:ext cx="4308475" cy="2446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в Ирбитском МО до 2027 года»</a:t>
            </a: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1 037 703,0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1 020 779,7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 1 044 573,0 тыс. руб.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3" name="Скругленный прямоугольник 34"/>
          <p:cNvSpPr>
            <a:spLocks noChangeArrowheads="1"/>
          </p:cNvSpPr>
          <p:nvPr/>
        </p:nvSpPr>
        <p:spPr bwMode="auto">
          <a:xfrm>
            <a:off x="153988" y="3867150"/>
            <a:ext cx="4344987" cy="2446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Ирбитского МО на 2023-2027 годы»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год –  0,0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год –  0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год –  0,0 тыс. руб.</a:t>
            </a: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A42691-E9D7-4C4E-886C-DC16DB5DA5AB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32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60363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и плановый период 2024-2025гг .</a:t>
            </a:r>
            <a:endParaRPr lang="ru-RU" altLang="ru-RU" sz="22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03" name="Скругленный прямоугольник 34"/>
          <p:cNvSpPr>
            <a:spLocks noChangeArrowheads="1"/>
          </p:cNvSpPr>
          <p:nvPr/>
        </p:nvSpPr>
        <p:spPr bwMode="auto">
          <a:xfrm>
            <a:off x="4598988" y="1231900"/>
            <a:ext cx="4279900" cy="28844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«Создание в Ирбитском МО (исходя из прогнозируемой потребности) новых мест в общеобразовательных организациях»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16 000,0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–0,0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 0,0тыс. руб.</a:t>
            </a: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431540" y="548680"/>
            <a:ext cx="8100900" cy="720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  <p:sp>
        <p:nvSpPr>
          <p:cNvPr id="102405" name="Скругленный прямоугольник 17"/>
          <p:cNvSpPr>
            <a:spLocks noChangeArrowheads="1"/>
          </p:cNvSpPr>
          <p:nvPr/>
        </p:nvSpPr>
        <p:spPr bwMode="auto">
          <a:xfrm>
            <a:off x="190500" y="1268413"/>
            <a:ext cx="4262438" cy="28114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«Повышение эффективности управления  муниципальными финансами</a:t>
            </a:r>
          </a:p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Ирбитского МО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18 302,9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18 302,9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–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18 302,9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6" name="Скругленный прямоугольник 34"/>
          <p:cNvSpPr>
            <a:spLocks noChangeArrowheads="1"/>
          </p:cNvSpPr>
          <p:nvPr/>
        </p:nvSpPr>
        <p:spPr bwMode="auto">
          <a:xfrm>
            <a:off x="1295400" y="4221163"/>
            <a:ext cx="6264275" cy="2484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терроризма,  а также минимизация и (или) ликвидация последствий  его проявлений в Ирбитском муниципальном образовании до 2027 года»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–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тыс. руб.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тыс. руб.</a:t>
            </a:r>
            <a:endParaRPr lang="ru-RU" alt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1470025" y="700088"/>
            <a:ext cx="6548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/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Не программные мероприятия</a:t>
            </a:r>
          </a:p>
        </p:txBody>
      </p:sp>
      <p:sp>
        <p:nvSpPr>
          <p:cNvPr id="374792" name="AutoShape 8"/>
          <p:cNvSpPr>
            <a:spLocks noChangeArrowheads="1"/>
          </p:cNvSpPr>
          <p:nvPr/>
        </p:nvSpPr>
        <p:spPr bwMode="gray">
          <a:xfrm>
            <a:off x="4787900" y="1341438"/>
            <a:ext cx="4133850" cy="2738437"/>
          </a:xfrm>
          <a:prstGeom prst="roundRect">
            <a:avLst>
              <a:gd name="adj" fmla="val 19046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2. Выплаты почетным гражданам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и пенсионерам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год –  15 530,9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год – 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15 530,9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год – 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15 530,9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8550" name="AutoShape 10" descr="Папирус"/>
          <p:cNvSpPr>
            <a:spLocks noChangeArrowheads="1"/>
          </p:cNvSpPr>
          <p:nvPr/>
        </p:nvSpPr>
        <p:spPr bwMode="auto">
          <a:xfrm rot="10800000">
            <a:off x="0" y="4232275"/>
            <a:ext cx="4462463" cy="2263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3.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Административная комиссия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</a:t>
            </a:r>
            <a:r>
              <a:rPr lang="en-US" altLang="ru-RU" sz="2000" b="1" dirty="0">
                <a:solidFill>
                  <a:srgbClr val="000066"/>
                </a:solidFill>
                <a:latin typeface="Times New Roman" pitchFamily="18" charset="0"/>
              </a:rPr>
              <a:t>115,4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 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 202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121,1 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5</a:t>
            </a:r>
            <a:r>
              <a:rPr lang="en-US" altLang="ru-RU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121,1 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108552" name="AutoShape 12"/>
          <p:cNvSpPr>
            <a:spLocks noChangeArrowheads="1"/>
          </p:cNvSpPr>
          <p:nvPr/>
        </p:nvSpPr>
        <p:spPr bwMode="auto">
          <a:xfrm rot="10800000">
            <a:off x="4562992" y="4545245"/>
            <a:ext cx="4571999" cy="21510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4.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Резервный фонд администрации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300,0 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300,0 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5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300,0 тыс. руб.</a:t>
            </a:r>
          </a:p>
        </p:txBody>
      </p:sp>
      <p:sp>
        <p:nvSpPr>
          <p:cNvPr id="108553" name="AutoShape 12" descr="Папирус"/>
          <p:cNvSpPr>
            <a:spLocks noChangeArrowheads="1"/>
          </p:cNvSpPr>
          <p:nvPr/>
        </p:nvSpPr>
        <p:spPr bwMode="auto">
          <a:xfrm rot="10800000">
            <a:off x="0" y="1209675"/>
            <a:ext cx="4702175" cy="3000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1.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Фонд оплаты труда и расходы на содержание главы, работников администрации, Думы, Контрольного органа, работников территориальных администраций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87 817,6 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en-US" altLang="ru-RU" sz="2000" b="1" dirty="0">
                <a:solidFill>
                  <a:srgbClr val="000066"/>
                </a:solidFill>
                <a:latin typeface="Times New Roman" pitchFamily="18" charset="0"/>
              </a:rPr>
              <a:t>15 530,9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2025год – </a:t>
            </a:r>
            <a:r>
              <a:rPr lang="en-US" altLang="ru-RU" sz="2000" b="1" dirty="0">
                <a:solidFill>
                  <a:srgbClr val="000066"/>
                </a:solidFill>
                <a:latin typeface="Times New Roman" pitchFamily="18" charset="0"/>
              </a:rPr>
              <a:t>15 530,9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</p:txBody>
      </p:sp>
      <p:pic>
        <p:nvPicPr>
          <p:cNvPr id="10343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63500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025" y="63500"/>
            <a:ext cx="5873750" cy="679450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и </a:t>
            </a:r>
            <a:br>
              <a:rPr lang="ru-RU" altLang="ru-RU" sz="22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200" b="1" smtClean="0">
                <a:solidFill>
                  <a:srgbClr val="000099"/>
                </a:solidFill>
                <a:latin typeface="Times New Roman" pitchFamily="18" charset="0"/>
              </a:rPr>
              <a:t>плановый период 2024-2025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247650"/>
            <a:ext cx="8086725" cy="4318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1395413" y="558800"/>
            <a:ext cx="655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/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Не программные мероприятия</a:t>
            </a:r>
          </a:p>
        </p:txBody>
      </p:sp>
      <p:sp>
        <p:nvSpPr>
          <p:cNvPr id="374793" name="AutoShape 9"/>
          <p:cNvSpPr>
            <a:spLocks noChangeArrowheads="1"/>
          </p:cNvSpPr>
          <p:nvPr/>
        </p:nvSpPr>
        <p:spPr bwMode="gray">
          <a:xfrm>
            <a:off x="4718050" y="4013200"/>
            <a:ext cx="4162425" cy="236855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/>
              </a:gs>
              <a:gs pos="50000">
                <a:srgbClr val="EAEAEA"/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8. Работники военно-учетного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стола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3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 год – 2 355,0 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4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 год –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459,5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5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 год –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545,0 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</p:txBody>
      </p:sp>
      <p:sp>
        <p:nvSpPr>
          <p:cNvPr id="374797" name="AutoShape 13"/>
          <p:cNvSpPr>
            <a:spLocks noChangeArrowheads="1"/>
          </p:cNvSpPr>
          <p:nvPr/>
        </p:nvSpPr>
        <p:spPr bwMode="gray">
          <a:xfrm>
            <a:off x="79375" y="1225550"/>
            <a:ext cx="4300538" cy="1519238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/>
              </a:gs>
              <a:gs pos="50000">
                <a:srgbClr val="EAEAEA"/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AutoNum type="arabicPeriod" startAt="8"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5. Архив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3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 год – 692,0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2024 год – 719,0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2025 год – 748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,0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268930" y="2924944"/>
            <a:ext cx="4308534" cy="1940787"/>
          </a:xfrm>
          <a:prstGeom prst="roundRect">
            <a:avLst>
              <a:gd name="adj" fmla="val 1904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7. МКУ «Центр хозяйственного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обслуживания»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2023 год – 42 107,0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2024 год – 42 107,0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2025 год – 42 107,0 тыс. руб.</a:t>
            </a:r>
          </a:p>
        </p:txBody>
      </p:sp>
      <p:sp>
        <p:nvSpPr>
          <p:cNvPr id="108555" name="AutoShape 15"/>
          <p:cNvSpPr>
            <a:spLocks noChangeArrowheads="1"/>
          </p:cNvSpPr>
          <p:nvPr/>
        </p:nvSpPr>
        <p:spPr bwMode="auto">
          <a:xfrm rot="10800000">
            <a:off x="4754563" y="1311241"/>
            <a:ext cx="4198997" cy="25193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6.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Субсидия и грант на освещение деятельности органов местного самоуправления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5 9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00,0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5 </a:t>
            </a:r>
            <a:r>
              <a:rPr lang="en-US" altLang="ru-RU" sz="2000" b="1" dirty="0">
                <a:solidFill>
                  <a:srgbClr val="000066"/>
                </a:solidFill>
                <a:latin typeface="Times New Roman" pitchFamily="18" charset="0"/>
              </a:rPr>
              <a:t>9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00,0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2025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5 </a:t>
            </a:r>
            <a:r>
              <a:rPr lang="en-US" altLang="ru-RU" sz="2000" b="1" dirty="0">
                <a:solidFill>
                  <a:srgbClr val="000066"/>
                </a:solidFill>
                <a:latin typeface="Times New Roman" pitchFamily="18" charset="0"/>
              </a:rPr>
              <a:t>9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00,0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</p:txBody>
      </p:sp>
      <p:pic>
        <p:nvPicPr>
          <p:cNvPr id="10445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63500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153927" y="5197268"/>
            <a:ext cx="4538540" cy="1295524"/>
          </a:xfrm>
          <a:prstGeom prst="roundRect">
            <a:avLst>
              <a:gd name="adj" fmla="val 1904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Формирование списков присяжных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год – 700,0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2024 год – 700,0 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2025 год – 600,0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34"/>
          <p:cNvSpPr>
            <a:spLocks noChangeArrowheads="1"/>
          </p:cNvSpPr>
          <p:nvPr/>
        </p:nvSpPr>
        <p:spPr bwMode="auto">
          <a:xfrm>
            <a:off x="4681538" y="1457325"/>
            <a:ext cx="4462462" cy="2774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>
              <a:spcBef>
                <a:spcPts val="538"/>
              </a:spcBef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общего образования в </a:t>
            </a:r>
            <a:r>
              <a:rPr lang="ru-RU" sz="16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Ирбитском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FF"/>
              </a:solidFill>
              <a:latin typeface="Arial"/>
              <a:cs typeface="+mn-cs"/>
            </a:endParaRPr>
          </a:p>
          <a:p>
            <a:pPr algn="ctr">
              <a:spcBef>
                <a:spcPts val="54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5474" name="Скругленный прямоугольник 34"/>
          <p:cNvSpPr>
            <a:spLocks noChangeArrowheads="1"/>
          </p:cNvSpPr>
          <p:nvPr/>
        </p:nvSpPr>
        <p:spPr bwMode="auto">
          <a:xfrm>
            <a:off x="87313" y="3968750"/>
            <a:ext cx="4543425" cy="2889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3</a:t>
            </a:r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 «Развитие системы дополнительного образования, отдыха и оздоровления, включая мероприятия по обеспечению безопасности их жизни и здоровья в Ирбитском МО»</a:t>
            </a:r>
          </a:p>
        </p:txBody>
      </p:sp>
      <p:sp>
        <p:nvSpPr>
          <p:cNvPr id="105475" name="Скругленный прямоугольник 34"/>
          <p:cNvSpPr>
            <a:spLocks noChangeArrowheads="1"/>
          </p:cNvSpPr>
          <p:nvPr/>
        </p:nvSpPr>
        <p:spPr bwMode="auto">
          <a:xfrm>
            <a:off x="98425" y="1457325"/>
            <a:ext cx="4473575" cy="23669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</a:t>
            </a:r>
          </a:p>
          <a:p>
            <a:pPr algn="ctr"/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системы дошкольного образования в Ирбитском МО»</a:t>
            </a:r>
          </a:p>
          <a:p>
            <a:endParaRPr lang="ru-RU" altLang="ru-RU" sz="12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000">
              <a:latin typeface="Times New Roman" pitchFamily="18" charset="0"/>
            </a:endParaRPr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4889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5477" name="Скругленный прямоугольник 34"/>
          <p:cNvSpPr>
            <a:spLocks noChangeArrowheads="1"/>
          </p:cNvSpPr>
          <p:nvPr/>
        </p:nvSpPr>
        <p:spPr bwMode="auto">
          <a:xfrm>
            <a:off x="190500" y="690563"/>
            <a:ext cx="8820150" cy="8397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в  Ирбитском МО до 2027 года»</a:t>
            </a:r>
          </a:p>
          <a:p>
            <a:endParaRPr lang="ru-RU" altLang="ru-RU" sz="900" b="1">
              <a:cs typeface="Times New Roman" pitchFamily="18" charset="0"/>
            </a:endParaRPr>
          </a:p>
        </p:txBody>
      </p:sp>
      <p:sp>
        <p:nvSpPr>
          <p:cNvPr id="105478" name="Скругленный прямоугольник 34"/>
          <p:cNvSpPr>
            <a:spLocks noChangeArrowheads="1"/>
          </p:cNvSpPr>
          <p:nvPr/>
        </p:nvSpPr>
        <p:spPr bwMode="auto">
          <a:xfrm>
            <a:off x="4589463" y="4206875"/>
            <a:ext cx="4464050" cy="2473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4</a:t>
            </a:r>
          </a:p>
          <a:p>
            <a:pPr algn="ctr"/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«Развитие системы образования в Ирбитском МО до 2027 года» </a:t>
            </a:r>
          </a:p>
        </p:txBody>
      </p:sp>
      <p:pic>
        <p:nvPicPr>
          <p:cNvPr id="10547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88" name="Group 112"/>
          <p:cNvGraphicFramePr>
            <a:graphicFrameLocks noGrp="1"/>
          </p:cNvGraphicFramePr>
          <p:nvPr/>
        </p:nvGraphicFramePr>
        <p:xfrm>
          <a:off x="287338" y="2384425"/>
          <a:ext cx="4284662" cy="1443038"/>
        </p:xfrm>
        <a:graphic>
          <a:graphicData uri="http://schemas.openxmlformats.org/drawingml/2006/table">
            <a:tbl>
              <a:tblPr/>
              <a:tblGrid>
                <a:gridCol w="653754"/>
                <a:gridCol w="1217928"/>
                <a:gridCol w="1158842"/>
                <a:gridCol w="1254141"/>
              </a:tblGrid>
              <a:tr h="362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5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155 266,0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162 053,0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168 535,0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65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107 827,0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107 903,7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108 921,8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65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908550" y="2406650"/>
          <a:ext cx="4117975" cy="1677988"/>
        </p:xfrm>
        <a:graphic>
          <a:graphicData uri="http://schemas.openxmlformats.org/drawingml/2006/table">
            <a:tbl>
              <a:tblPr/>
              <a:tblGrid>
                <a:gridCol w="629404"/>
                <a:gridCol w="1177883"/>
                <a:gridCol w="1217446"/>
                <a:gridCol w="1093363"/>
              </a:tblGrid>
              <a:tr h="336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8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0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405 745,0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419 139,0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435 935,0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0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264 097,0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223 183,9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222 575,2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0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16 466,4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16 466,4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16 466,4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89" name="Group 113"/>
          <p:cNvGraphicFramePr>
            <a:graphicFrameLocks noGrp="1"/>
          </p:cNvGraphicFramePr>
          <p:nvPr/>
        </p:nvGraphicFramePr>
        <p:xfrm>
          <a:off x="307975" y="5443538"/>
          <a:ext cx="4102100" cy="1349375"/>
        </p:xfrm>
        <a:graphic>
          <a:graphicData uri="http://schemas.openxmlformats.org/drawingml/2006/table">
            <a:tbl>
              <a:tblPr/>
              <a:tblGrid>
                <a:gridCol w="723242"/>
                <a:gridCol w="1127406"/>
                <a:gridCol w="1125633"/>
                <a:gridCol w="1125632"/>
              </a:tblGrid>
              <a:tr h="34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12 390,1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12 885,6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13 400,9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0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60 275,8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64 898,6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64 398,1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0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19650" y="5732463"/>
          <a:ext cx="4176713" cy="673100"/>
        </p:xfrm>
        <a:graphic>
          <a:graphicData uri="http://schemas.openxmlformats.org/drawingml/2006/table">
            <a:tbl>
              <a:tblPr/>
              <a:tblGrid>
                <a:gridCol w="1044558"/>
                <a:gridCol w="1042788"/>
                <a:gridCol w="1044558"/>
                <a:gridCol w="1044558"/>
              </a:tblGrid>
              <a:tr h="3377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0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32 102,1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30 805,9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30 807,0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105583" name="Стрелка вниз 11"/>
          <p:cNvSpPr>
            <a:spLocks noChangeArrowheads="1"/>
          </p:cNvSpPr>
          <p:nvPr/>
        </p:nvSpPr>
        <p:spPr bwMode="auto">
          <a:xfrm>
            <a:off x="379413" y="1535113"/>
            <a:ext cx="484187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5584" name="Стрелка вниз 11"/>
          <p:cNvSpPr>
            <a:spLocks noChangeArrowheads="1"/>
          </p:cNvSpPr>
          <p:nvPr/>
        </p:nvSpPr>
        <p:spPr bwMode="auto">
          <a:xfrm>
            <a:off x="2600325" y="1530350"/>
            <a:ext cx="484188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5585" name="Стрелка вниз 11"/>
          <p:cNvSpPr>
            <a:spLocks noChangeArrowheads="1"/>
          </p:cNvSpPr>
          <p:nvPr/>
        </p:nvSpPr>
        <p:spPr bwMode="auto">
          <a:xfrm>
            <a:off x="8478838" y="1530350"/>
            <a:ext cx="484187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5586" name="Стрелка вниз 11"/>
          <p:cNvSpPr>
            <a:spLocks noChangeArrowheads="1"/>
          </p:cNvSpPr>
          <p:nvPr/>
        </p:nvSpPr>
        <p:spPr bwMode="auto">
          <a:xfrm>
            <a:off x="6762750" y="1530350"/>
            <a:ext cx="484188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39938" y="1692275"/>
            <a:ext cx="4787900" cy="418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Мероприятия модернизации школьных систем образования: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- Капитальный ремонт Пионерской СОШ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МБ – 8 299 тыс. руб.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ОБ – </a:t>
            </a: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88 356,5 тыс. руб.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Благоустройство территорий </a:t>
            </a:r>
            <a:r>
              <a:rPr lang="ru-RU" sz="2000" b="1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Черновской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Бердюгинской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 СОШ</a:t>
            </a: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МБ – 22 429 тыс. руб.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Скругленный прямоугольник 34"/>
          <p:cNvSpPr>
            <a:spLocks noChangeArrowheads="1"/>
          </p:cNvSpPr>
          <p:nvPr/>
        </p:nvSpPr>
        <p:spPr bwMode="auto">
          <a:xfrm>
            <a:off x="1138238" y="4003675"/>
            <a:ext cx="6889750" cy="2520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Строительство пристроя</a:t>
            </a:r>
          </a:p>
          <a:p>
            <a:pPr algn="ctr"/>
            <a:r>
              <a:rPr lang="ru-RU" altLang="ru-RU" sz="24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Зайковская СОШ № 1</a:t>
            </a:r>
          </a:p>
          <a:p>
            <a:pPr algn="ctr"/>
            <a:r>
              <a:rPr lang="ru-RU" altLang="ru-RU" sz="24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создание 200 новых мест</a:t>
            </a:r>
          </a:p>
          <a:p>
            <a:pPr algn="ctr"/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2023 год – 16 000,0 тыс. руб. МБ</a:t>
            </a:r>
          </a:p>
          <a:p>
            <a:pPr algn="ctr"/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Проектно-сметная документация </a:t>
            </a:r>
          </a:p>
          <a:p>
            <a:pPr algn="ctr"/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Зайковская СОШ № 2 </a:t>
            </a:r>
          </a:p>
        </p:txBody>
      </p:sp>
      <p:sp>
        <p:nvSpPr>
          <p:cNvPr id="106498" name="Скругленный прямоугольник 34"/>
          <p:cNvSpPr>
            <a:spLocks noChangeArrowheads="1"/>
          </p:cNvSpPr>
          <p:nvPr/>
        </p:nvSpPr>
        <p:spPr bwMode="auto">
          <a:xfrm>
            <a:off x="987425" y="2822575"/>
            <a:ext cx="7129463" cy="434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altLang="ru-RU" sz="12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0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4889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6500" name="Скругленный прямоугольник 34"/>
          <p:cNvSpPr>
            <a:spLocks noChangeArrowheads="1"/>
          </p:cNvSpPr>
          <p:nvPr/>
        </p:nvSpPr>
        <p:spPr bwMode="auto">
          <a:xfrm>
            <a:off x="142875" y="584200"/>
            <a:ext cx="8820150" cy="2124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«Создание в Ирбитском муниципальном образовании (исходя из прогнозируемой потребности) новых мест в общеобразовательных организациях до 2027 года»</a:t>
            </a:r>
          </a:p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Цель: обеспечить создание в Ирбитском муниципальном образовании новых мест в общеобразовательных организациях в соответствии с прогнозируемой потребностью и современными требованиями к условиям обучения</a:t>
            </a:r>
            <a:endParaRPr lang="ru-RU" altLang="ru-RU" sz="900" b="1">
              <a:cs typeface="Times New Roman" pitchFamily="18" charset="0"/>
            </a:endParaRPr>
          </a:p>
        </p:txBody>
      </p:sp>
      <p:pic>
        <p:nvPicPr>
          <p:cNvPr id="10650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Стрелка вниз 4"/>
          <p:cNvSpPr>
            <a:spLocks noChangeArrowheads="1"/>
          </p:cNvSpPr>
          <p:nvPr/>
        </p:nvSpPr>
        <p:spPr bwMode="auto">
          <a:xfrm>
            <a:off x="4157663" y="3257550"/>
            <a:ext cx="790575" cy="58261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7522" name="Скругленный прямоугольник 34"/>
          <p:cNvSpPr>
            <a:spLocks noChangeArrowheads="1"/>
          </p:cNvSpPr>
          <p:nvPr/>
        </p:nvSpPr>
        <p:spPr bwMode="auto">
          <a:xfrm>
            <a:off x="207963" y="620713"/>
            <a:ext cx="8712200" cy="2165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Программа «Развитие культуры и искусства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в Ирбитском муниципальном образовании до 2027 года»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Создание благоприятных условий для устойчивого развития сферы культуры в Ирбитском муниципальном образовании;</a:t>
            </a:r>
          </a:p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2. Создание условий для развития творческих способностей детей</a:t>
            </a:r>
          </a:p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3. Повышение качества и расширения спектра муниципальных услуг, оказываемых в сфере культуры Ирбитского муниципального образования</a:t>
            </a:r>
          </a:p>
        </p:txBody>
      </p:sp>
      <p:sp>
        <p:nvSpPr>
          <p:cNvPr id="107523" name="Скругленный прямоугольник 34"/>
          <p:cNvSpPr>
            <a:spLocks noChangeArrowheads="1"/>
          </p:cNvSpPr>
          <p:nvPr/>
        </p:nvSpPr>
        <p:spPr bwMode="auto">
          <a:xfrm>
            <a:off x="142875" y="2874963"/>
            <a:ext cx="4183063" cy="2263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    «Развитие культуры и искусства»</a:t>
            </a:r>
          </a:p>
        </p:txBody>
      </p:sp>
      <p:sp>
        <p:nvSpPr>
          <p:cNvPr id="107524" name="Скругленный прямоугольник 34"/>
          <p:cNvSpPr>
            <a:spLocks noChangeArrowheads="1"/>
          </p:cNvSpPr>
          <p:nvPr/>
        </p:nvSpPr>
        <p:spPr bwMode="auto">
          <a:xfrm>
            <a:off x="4832350" y="2805113"/>
            <a:ext cx="4203700" cy="2333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    «Развитие образования в сфере культуры и искусства»</a:t>
            </a:r>
            <a:endParaRPr lang="ru-RU" alt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1" name="Стрелка вниз 2"/>
          <p:cNvSpPr>
            <a:spLocks noChangeArrowheads="1"/>
          </p:cNvSpPr>
          <p:nvPr/>
        </p:nvSpPr>
        <p:spPr bwMode="auto">
          <a:xfrm>
            <a:off x="1844675" y="2801938"/>
            <a:ext cx="795338" cy="169862"/>
          </a:xfrm>
          <a:prstGeom prst="downArrow">
            <a:avLst>
              <a:gd name="adj1" fmla="val 50000"/>
              <a:gd name="adj2" fmla="val 49880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21862" name="Стрелка вниз 18"/>
          <p:cNvSpPr>
            <a:spLocks noChangeArrowheads="1"/>
          </p:cNvSpPr>
          <p:nvPr/>
        </p:nvSpPr>
        <p:spPr bwMode="auto">
          <a:xfrm>
            <a:off x="4351338" y="2786063"/>
            <a:ext cx="485775" cy="2055812"/>
          </a:xfrm>
          <a:prstGeom prst="downArrow">
            <a:avLst>
              <a:gd name="adj1" fmla="val 50000"/>
              <a:gd name="adj2" fmla="val 49961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7527" name="Скругленный прямоугольник 34"/>
          <p:cNvSpPr>
            <a:spLocks noChangeArrowheads="1"/>
          </p:cNvSpPr>
          <p:nvPr/>
        </p:nvSpPr>
        <p:spPr bwMode="auto">
          <a:xfrm>
            <a:off x="1914525" y="5192713"/>
            <a:ext cx="5414963" cy="154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 3 «Обеспечение реализации муниципальной программы»</a:t>
            </a:r>
            <a:endParaRPr lang="ru-RU" alt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4" name="Стрелка вниз 1"/>
          <p:cNvSpPr>
            <a:spLocks noChangeArrowheads="1"/>
          </p:cNvSpPr>
          <p:nvPr/>
        </p:nvSpPr>
        <p:spPr bwMode="auto">
          <a:xfrm>
            <a:off x="6513513" y="2786063"/>
            <a:ext cx="815975" cy="1698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pic>
        <p:nvPicPr>
          <p:cNvPr id="10752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48" name="Group 96"/>
          <p:cNvGraphicFramePr>
            <a:graphicFrameLocks noGrp="1"/>
          </p:cNvGraphicFramePr>
          <p:nvPr/>
        </p:nvGraphicFramePr>
        <p:xfrm>
          <a:off x="250825" y="3681413"/>
          <a:ext cx="4068763" cy="1371600"/>
        </p:xfrm>
        <a:graphic>
          <a:graphicData uri="http://schemas.openxmlformats.org/drawingml/2006/table">
            <a:tbl>
              <a:tblPr/>
              <a:tblGrid>
                <a:gridCol w="703263"/>
                <a:gridCol w="1209675"/>
                <a:gridCol w="1138237"/>
                <a:gridCol w="1017588"/>
              </a:tblGrid>
              <a:tr h="365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1 205,6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177 727,9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169 313,7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169 313,7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50" name="Group 98"/>
          <p:cNvGraphicFramePr>
            <a:graphicFrameLocks noGrp="1"/>
          </p:cNvGraphicFramePr>
          <p:nvPr/>
        </p:nvGraphicFramePr>
        <p:xfrm>
          <a:off x="4932363" y="3849688"/>
          <a:ext cx="3995737" cy="1036637"/>
        </p:xfrm>
        <a:graphic>
          <a:graphicData uri="http://schemas.openxmlformats.org/drawingml/2006/table">
            <a:tbl>
              <a:tblPr/>
              <a:tblGrid>
                <a:gridCol w="998537"/>
                <a:gridCol w="998538"/>
                <a:gridCol w="1000125"/>
                <a:gridCol w="998537"/>
              </a:tblGrid>
              <a:tr h="365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2,000 0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49513" y="5964238"/>
          <a:ext cx="4464050" cy="742950"/>
        </p:xfrm>
        <a:graphic>
          <a:graphicData uri="http://schemas.openxmlformats.org/drawingml/2006/table">
            <a:tbl>
              <a:tblPr/>
              <a:tblGrid>
                <a:gridCol w="1116013"/>
                <a:gridCol w="1116012"/>
                <a:gridCol w="1116013"/>
                <a:gridCol w="111601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41 691,2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42 472,4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42 472,4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039938" y="1692275"/>
            <a:ext cx="5053012" cy="2600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Приобретение здания ПАО «Ростелеком» для передачи РДШИ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МБ – 37 000 тыс. руб.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2024 - 2025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8546" name="Скругленный прямоугольник 34"/>
          <p:cNvSpPr>
            <a:spLocks noChangeArrowheads="1"/>
          </p:cNvSpPr>
          <p:nvPr/>
        </p:nvSpPr>
        <p:spPr bwMode="auto">
          <a:xfrm>
            <a:off x="4932363" y="1957388"/>
            <a:ext cx="4211637" cy="2695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2. «Повышение эффективности производства агропромышленного комплекса Ирбитского муниципального образования»</a:t>
            </a:r>
          </a:p>
          <a:p>
            <a:pPr algn="ctr"/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</a:rPr>
              <a:t>2023 год –  1 600,0 тыс. руб.</a:t>
            </a:r>
          </a:p>
          <a:p>
            <a:pPr algn="ctr"/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</a:rPr>
              <a:t>2024 год –  1 600,0 тыс. руб.</a:t>
            </a:r>
          </a:p>
          <a:p>
            <a:pPr algn="ctr"/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</a:rPr>
              <a:t>2025 год –  1 600,0 тыс. руб.</a:t>
            </a:r>
          </a:p>
          <a:p>
            <a:pPr algn="ctr"/>
            <a:endParaRPr lang="ru-RU" altLang="ru-RU" sz="14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400" b="1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08547" name="Скругленный прямоугольник 34"/>
          <p:cNvSpPr>
            <a:spLocks noChangeArrowheads="1"/>
          </p:cNvSpPr>
          <p:nvPr/>
        </p:nvSpPr>
        <p:spPr bwMode="auto">
          <a:xfrm>
            <a:off x="1295400" y="4652963"/>
            <a:ext cx="6121400" cy="2016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3. «Комплексное развитие сельских территорий Ирбитского муниципального образования»</a:t>
            </a:r>
          </a:p>
          <a:p>
            <a:pPr algn="ctr"/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</a:rPr>
              <a:t>2023 год – 11 882,0 тыс. руб.</a:t>
            </a:r>
          </a:p>
          <a:p>
            <a:pPr algn="ctr"/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</a:rPr>
              <a:t>2024 год – 13 900,0 тыс. руб.</a:t>
            </a:r>
          </a:p>
          <a:p>
            <a:pPr algn="ctr"/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</a:rPr>
              <a:t>2025 год – 13 900,0 тыс. руб.</a:t>
            </a:r>
          </a:p>
          <a:p>
            <a:pPr algn="ctr"/>
            <a:endParaRPr lang="ru-RU" alt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8548" name="Скругленный прямоугольник 34"/>
          <p:cNvSpPr>
            <a:spLocks noChangeArrowheads="1"/>
          </p:cNvSpPr>
          <p:nvPr/>
        </p:nvSpPr>
        <p:spPr bwMode="auto">
          <a:xfrm>
            <a:off x="827088" y="727075"/>
            <a:ext cx="7524750" cy="1046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экономики Ирбитского муниципального образования до 2027 года»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9" name="Скругленный прямоугольник 34"/>
          <p:cNvSpPr>
            <a:spLocks noChangeArrowheads="1"/>
          </p:cNvSpPr>
          <p:nvPr/>
        </p:nvSpPr>
        <p:spPr bwMode="auto">
          <a:xfrm>
            <a:off x="358775" y="1881188"/>
            <a:ext cx="3817938" cy="2771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1. «Развитие субъектов малого и среднего предпринимательства в Ирбитском муниципальном образовании»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 – 615,0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 – 615,0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 – 615,0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0" name="Выгнутая влево стрелка 13"/>
          <p:cNvSpPr>
            <a:spLocks noChangeArrowheads="1"/>
          </p:cNvSpPr>
          <p:nvPr/>
        </p:nvSpPr>
        <p:spPr bwMode="auto">
          <a:xfrm>
            <a:off x="47625" y="1128713"/>
            <a:ext cx="779463" cy="1474787"/>
          </a:xfrm>
          <a:prstGeom prst="curvedRightArrow">
            <a:avLst>
              <a:gd name="adj1" fmla="val 25026"/>
              <a:gd name="adj2" fmla="val 50026"/>
              <a:gd name="adj3" fmla="val 25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8551" name="Выгнутая вправо стрелка 14"/>
          <p:cNvSpPr>
            <a:spLocks noChangeArrowheads="1"/>
          </p:cNvSpPr>
          <p:nvPr/>
        </p:nvSpPr>
        <p:spPr bwMode="auto">
          <a:xfrm>
            <a:off x="8351838" y="1128713"/>
            <a:ext cx="731837" cy="1474787"/>
          </a:xfrm>
          <a:prstGeom prst="curvedLeftArrow">
            <a:avLst>
              <a:gd name="adj1" fmla="val 24994"/>
              <a:gd name="adj2" fmla="val 49997"/>
              <a:gd name="adj3" fmla="val 25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8552" name="Стрелка вниз 15"/>
          <p:cNvSpPr>
            <a:spLocks noChangeArrowheads="1"/>
          </p:cNvSpPr>
          <p:nvPr/>
        </p:nvSpPr>
        <p:spPr bwMode="auto">
          <a:xfrm>
            <a:off x="4365625" y="1773238"/>
            <a:ext cx="449263" cy="2555875"/>
          </a:xfrm>
          <a:prstGeom prst="downArrow">
            <a:avLst>
              <a:gd name="adj1" fmla="val 50000"/>
              <a:gd name="adj2" fmla="val 61842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0855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71913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217488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9570" name="Скругленный прямоугольник 34"/>
          <p:cNvSpPr>
            <a:spLocks noChangeArrowheads="1"/>
          </p:cNvSpPr>
          <p:nvPr/>
        </p:nvSpPr>
        <p:spPr bwMode="auto">
          <a:xfrm>
            <a:off x="11113" y="2241550"/>
            <a:ext cx="5461000" cy="4500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4C22"/>
                </a:solidFill>
                <a:latin typeface="Georgia" pitchFamily="18" charset="0"/>
              </a:rPr>
              <a:t>Предоставление субсидии  организации инфраструктуры поддержи предпринимательства  для реализации мероприятий программы:</a:t>
            </a:r>
          </a:p>
          <a:p>
            <a:pPr algn="just">
              <a:buFontTx/>
              <a:buChar char="-"/>
            </a:pPr>
            <a:r>
              <a:rPr lang="ru-RU" altLang="ru-RU" sz="1600" b="1">
                <a:latin typeface="Georgia" pitchFamily="18" charset="0"/>
              </a:rPr>
              <a:t>Развитие молодежного предпринимательства – «Школа бизнеса»;</a:t>
            </a:r>
          </a:p>
          <a:p>
            <a:pPr algn="just">
              <a:buFontTx/>
              <a:buChar char="-"/>
            </a:pPr>
            <a:r>
              <a:rPr lang="ru-RU" altLang="ru-RU" sz="1600" b="1">
                <a:latin typeface="Georgia" pitchFamily="18" charset="0"/>
              </a:rPr>
              <a:t>Информационная и консультационная поддержка;</a:t>
            </a:r>
          </a:p>
          <a:p>
            <a:pPr algn="just">
              <a:buFontTx/>
              <a:buChar char="-"/>
            </a:pPr>
            <a:r>
              <a:rPr lang="ru-RU" altLang="ru-RU" sz="1600" b="1">
                <a:latin typeface="Georgia" pitchFamily="18" charset="0"/>
              </a:rPr>
              <a:t> Пропаганда и популяризация предпринимательской деятельности.</a:t>
            </a:r>
          </a:p>
          <a:p>
            <a:pPr algn="just">
              <a:buFontTx/>
              <a:buChar char="-"/>
            </a:pPr>
            <a:r>
              <a:rPr lang="ru-RU" altLang="ru-RU" sz="1600" b="1">
                <a:latin typeface="Georgia" pitchFamily="18" charset="0"/>
              </a:rPr>
              <a:t>Обучающие семинары для субъектов малого и среднего предпринимательства</a:t>
            </a:r>
          </a:p>
          <a:p>
            <a:pPr algn="just">
              <a:buFontTx/>
              <a:buChar char="-"/>
            </a:pPr>
            <a:r>
              <a:rPr lang="ru-RU" altLang="ru-RU" sz="1600" b="1">
                <a:latin typeface="Georgia" pitchFamily="18" charset="0"/>
              </a:rPr>
              <a:t>Субсидирование части затрат выставочно-ярмарочной деятельности СМСП</a:t>
            </a:r>
          </a:p>
          <a:p>
            <a:pPr algn="ctr"/>
            <a:r>
              <a:rPr lang="ru-RU" altLang="ru-RU" sz="24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2023-2025 гг – 615,0 тыс. руб. </a:t>
            </a:r>
          </a:p>
          <a:p>
            <a:pPr algn="ctr"/>
            <a:r>
              <a:rPr lang="ru-RU" altLang="ru-RU" sz="1600" b="1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altLang="ru-RU" sz="1600" b="1" i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9571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615950"/>
            <a:ext cx="8642350" cy="1189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1. </a:t>
            </a: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«Развитие субъектов малого и среднего предпринимательства в Ирбитском муниципальном образовании</a:t>
            </a:r>
          </a:p>
          <a:p>
            <a:r>
              <a:rPr lang="ru-RU" altLang="ru-RU" sz="1600" b="1">
                <a:latin typeface="Times New Roman" pitchFamily="18" charset="0"/>
              </a:rPr>
              <a:t>Цель: Развитие субъектов малого и среднего предпринимательства и стимулирование инвестиционной активности в Ирбитском МО.</a:t>
            </a:r>
            <a:endParaRPr lang="ru-RU" altLang="ru-RU" sz="160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2339975" y="1822450"/>
            <a:ext cx="4535488" cy="527050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2000" b="1">
                <a:solidFill>
                  <a:srgbClr val="C00000"/>
                </a:solidFill>
                <a:latin typeface="Georgia" pitchFamily="18" charset="0"/>
              </a:rPr>
              <a:t>Мероприятия:</a:t>
            </a:r>
          </a:p>
        </p:txBody>
      </p:sp>
      <p:pic>
        <p:nvPicPr>
          <p:cNvPr id="10957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0323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Скругленный прямоугольник 34"/>
          <p:cNvSpPr>
            <a:spLocks noChangeArrowheads="1"/>
          </p:cNvSpPr>
          <p:nvPr/>
        </p:nvSpPr>
        <p:spPr bwMode="auto">
          <a:xfrm>
            <a:off x="5616575" y="2241550"/>
            <a:ext cx="3448050" cy="2195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4C22"/>
                </a:solidFill>
                <a:latin typeface="Georgia" pitchFamily="18" charset="0"/>
              </a:rPr>
              <a:t>Оказание имущественной поддержки субъектам малого предпринимательства и самозанятым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Georgia" pitchFamily="18" charset="0"/>
              </a:rPr>
              <a:t>2023-2025 – 0,0 руб.</a:t>
            </a:r>
          </a:p>
        </p:txBody>
      </p:sp>
      <p:sp>
        <p:nvSpPr>
          <p:cNvPr id="109575" name="Скругленный прямоугольник 34"/>
          <p:cNvSpPr>
            <a:spLocks noChangeArrowheads="1"/>
          </p:cNvSpPr>
          <p:nvPr/>
        </p:nvSpPr>
        <p:spPr bwMode="auto">
          <a:xfrm>
            <a:off x="5616575" y="4545013"/>
            <a:ext cx="3448050" cy="2197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4C22"/>
                </a:solidFill>
                <a:latin typeface="Georgia" pitchFamily="18" charset="0"/>
              </a:rPr>
              <a:t>Создание условий для обеспечения торговым обслуживанием в малочисленных населенных  пунктах Ирбитского МО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latin typeface="Georgia" pitchFamily="18" charset="0"/>
              </a:rPr>
              <a:t>2023-2025 – 0,0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6840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Бюджет – что это такое и каким он бывает.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63A7-97C2-4E46-8E7F-1AD4EEC65D60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96863"/>
            <a:ext cx="8874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359181" y="1442827"/>
            <a:ext cx="4716524" cy="684076"/>
          </a:xfrm>
          <a:prstGeom prst="roundRect">
            <a:avLst/>
          </a:prstGeom>
          <a:gradFill rotWithShape="1">
            <a:gsLst>
              <a:gs pos="44000">
                <a:schemeClr val="accent1">
                  <a:lumMod val="90000"/>
                  <a:alpha val="0"/>
                </a:schemeClr>
              </a:gs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Бюджет- это смета доходов и расходов на определенный период</a:t>
            </a:r>
          </a:p>
        </p:txBody>
      </p:sp>
      <p:sp>
        <p:nvSpPr>
          <p:cNvPr id="68615" name="Стрелка вниз 5"/>
          <p:cNvSpPr>
            <a:spLocks noChangeArrowheads="1"/>
          </p:cNvSpPr>
          <p:nvPr/>
        </p:nvSpPr>
        <p:spPr bwMode="auto">
          <a:xfrm rot="2442863">
            <a:off x="1752600" y="1992313"/>
            <a:ext cx="252413" cy="2270125"/>
          </a:xfrm>
          <a:prstGeom prst="downArrow">
            <a:avLst>
              <a:gd name="adj1" fmla="val 50000"/>
              <a:gd name="adj2" fmla="val 209811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377535" y="4098118"/>
            <a:ext cx="1692188" cy="720080"/>
          </a:xfrm>
          <a:prstGeom prst="flowChartAlternateProcess">
            <a:avLst/>
          </a:prstGeom>
          <a:gradFill rotWithShape="1">
            <a:gsLst>
              <a:gs pos="72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Бюджеты семей</a:t>
            </a:r>
          </a:p>
        </p:txBody>
      </p:sp>
      <p:pic>
        <p:nvPicPr>
          <p:cNvPr id="686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4976813"/>
            <a:ext cx="2195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Стрелка вниз 12"/>
          <p:cNvSpPr>
            <a:spLocks noChangeArrowheads="1"/>
          </p:cNvSpPr>
          <p:nvPr/>
        </p:nvSpPr>
        <p:spPr bwMode="auto">
          <a:xfrm rot="-2338983">
            <a:off x="7481888" y="2041525"/>
            <a:ext cx="252412" cy="2008188"/>
          </a:xfrm>
          <a:prstGeom prst="downArrow">
            <a:avLst>
              <a:gd name="adj1" fmla="val 50000"/>
              <a:gd name="adj2" fmla="val 209802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8621" name="Скругленный прямоугольник 7"/>
          <p:cNvSpPr>
            <a:spLocks noChangeArrowheads="1"/>
          </p:cNvSpPr>
          <p:nvPr/>
        </p:nvSpPr>
        <p:spPr bwMode="auto">
          <a:xfrm>
            <a:off x="7164388" y="3984625"/>
            <a:ext cx="1704975" cy="669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alpha val="0"/>
                </a:srgbClr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0000FF"/>
                </a:solidFill>
              </a:rPr>
              <a:t>Бюджет организаций</a:t>
            </a:r>
          </a:p>
        </p:txBody>
      </p:sp>
      <p:pic>
        <p:nvPicPr>
          <p:cNvPr id="68622" name="Picture 9" descr="C:\Users\Plan2\AppData\Local\Microsoft\Windows\Temporary Internet Files\Content.IE5\AV9HKJZI\d8ZA9wsADDZAI17HwnOT0OzhHZiMB8k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638" y="4708525"/>
            <a:ext cx="2224087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Стрелка вниз 8"/>
          <p:cNvSpPr>
            <a:spLocks noChangeArrowheads="1"/>
          </p:cNvSpPr>
          <p:nvPr/>
        </p:nvSpPr>
        <p:spPr bwMode="auto">
          <a:xfrm>
            <a:off x="4176713" y="2127250"/>
            <a:ext cx="1081087" cy="8763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731103" y="3004000"/>
            <a:ext cx="3816424" cy="669507"/>
          </a:xfrm>
          <a:prstGeom prst="roundRect">
            <a:avLst/>
          </a:prstGeom>
          <a:gradFill rotWithShape="1">
            <a:gsLst>
              <a:gs pos="50000">
                <a:schemeClr val="accent5">
                  <a:alpha val="0"/>
                </a:scheme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Бюджет публично-правовых образований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274127" y="3895427"/>
            <a:ext cx="1548172" cy="596848"/>
          </a:xfrm>
          <a:prstGeom prst="roundRect">
            <a:avLst/>
          </a:prstGeom>
          <a:gradFill rotWithShape="1">
            <a:gsLst>
              <a:gs pos="51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Российской Федерации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869922" y="3861310"/>
            <a:ext cx="1548172" cy="596848"/>
          </a:xfrm>
          <a:prstGeom prst="roundRect">
            <a:avLst/>
          </a:prstGeom>
          <a:gradFill rotWithShape="1">
            <a:gsLst>
              <a:gs pos="53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Субъектов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465717" y="3861310"/>
            <a:ext cx="1609988" cy="596848"/>
          </a:xfrm>
          <a:prstGeom prst="roundRect">
            <a:avLst/>
          </a:prstGeom>
          <a:gradFill rotWithShape="1">
            <a:gsLst>
              <a:gs pos="56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Arial" pitchFamily="34" charset="0"/>
              </a:rPr>
              <a:t>Муниципальных образований</a:t>
            </a:r>
          </a:p>
        </p:txBody>
      </p:sp>
      <p:pic>
        <p:nvPicPr>
          <p:cNvPr id="68636" name="Picture 2" descr="C:\Users\Plan2\AppData\Local\Microsoft\Windows\Temporary Internet Files\Content.IE5\AV9HKJZI\budget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1900" y="4594225"/>
            <a:ext cx="40386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0594" name="Скругленный прямоугольник 34"/>
          <p:cNvSpPr>
            <a:spLocks noChangeArrowheads="1"/>
          </p:cNvSpPr>
          <p:nvPr/>
        </p:nvSpPr>
        <p:spPr bwMode="auto">
          <a:xfrm>
            <a:off x="287338" y="908050"/>
            <a:ext cx="8569325" cy="1420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2. </a:t>
            </a: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«Повышение эффективности производства агропромышленного комплекса Ирбитского района»</a:t>
            </a:r>
          </a:p>
          <a:p>
            <a:pPr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Задача: Пропаганда и распространение опыта работы лучших предприятий агропромышленного комплекса Ирбитского муниципального образования</a:t>
            </a:r>
            <a:endParaRPr lang="ru-RU" alt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0595" name="Oval 4"/>
          <p:cNvSpPr>
            <a:spLocks noChangeArrowheads="1"/>
          </p:cNvSpPr>
          <p:nvPr/>
        </p:nvSpPr>
        <p:spPr bwMode="auto">
          <a:xfrm>
            <a:off x="3509963" y="2328863"/>
            <a:ext cx="2124075" cy="1044575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112644" name="Скругленный прямоугольник 34"/>
          <p:cNvSpPr>
            <a:spLocks noChangeArrowheads="1"/>
          </p:cNvSpPr>
          <p:nvPr/>
        </p:nvSpPr>
        <p:spPr bwMode="auto">
          <a:xfrm>
            <a:off x="287338" y="3249613"/>
            <a:ext cx="4284662" cy="34557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Организация и проведение соревнований между предприятиями, отделениями, бригадами и работниками агропромышленного комплекса</a:t>
            </a:r>
          </a:p>
          <a:p>
            <a:pPr algn="ctr">
              <a:defRPr/>
            </a:pP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2023г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 –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1 150,0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2024г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 –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1 150,0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2025г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 –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1 150,0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2645" name="Скругленный прямоугольник 34"/>
          <p:cNvSpPr>
            <a:spLocks noChangeArrowheads="1"/>
          </p:cNvSpPr>
          <p:nvPr/>
        </p:nvSpPr>
        <p:spPr bwMode="auto">
          <a:xfrm>
            <a:off x="4643438" y="3249613"/>
            <a:ext cx="4213225" cy="34557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Организация и проведение праздника, посвященного Дню работника сельского </a:t>
            </a:r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хозяйства</a:t>
            </a:r>
          </a:p>
          <a:p>
            <a:pPr algn="ctr">
              <a:defRPr/>
            </a:pP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2023г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-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450,0 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2024г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-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450,0 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2025г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-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450,0  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тыс. руб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ctr">
              <a:defRPr/>
            </a:pPr>
            <a:endParaRPr lang="ru-RU" altLang="ru-RU" sz="2000" b="1" dirty="0">
              <a:solidFill>
                <a:srgbClr val="004C22"/>
              </a:solidFill>
              <a:latin typeface="Georgia" pitchFamily="18" charset="0"/>
            </a:endParaRPr>
          </a:p>
        </p:txBody>
      </p:sp>
      <p:cxnSp>
        <p:nvCxnSpPr>
          <p:cNvPr id="110602" name="Прямая со стрелкой 2"/>
          <p:cNvCxnSpPr>
            <a:cxnSpLocks noChangeShapeType="1"/>
            <a:stCxn id="110595" idx="2"/>
            <a:endCxn id="0" idx="0"/>
          </p:cNvCxnSpPr>
          <p:nvPr/>
        </p:nvCxnSpPr>
        <p:spPr bwMode="auto">
          <a:xfrm flipH="1">
            <a:off x="2430463" y="2851150"/>
            <a:ext cx="1079500" cy="398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060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604" name="Прямая со стрелкой 13"/>
          <p:cNvCxnSpPr>
            <a:cxnSpLocks noChangeShapeType="1"/>
            <a:endCxn id="0" idx="0"/>
          </p:cNvCxnSpPr>
          <p:nvPr/>
        </p:nvCxnSpPr>
        <p:spPr bwMode="auto">
          <a:xfrm>
            <a:off x="5618163" y="2713038"/>
            <a:ext cx="1131887" cy="536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1618" name="Скругленный прямоугольник 34"/>
          <p:cNvSpPr>
            <a:spLocks noChangeArrowheads="1"/>
          </p:cNvSpPr>
          <p:nvPr/>
        </p:nvSpPr>
        <p:spPr bwMode="auto">
          <a:xfrm>
            <a:off x="250825" y="620713"/>
            <a:ext cx="8785225" cy="1603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3. </a:t>
            </a: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«Комплексное развитие сельских территорий Ирбитского муниципального образования»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</a:rPr>
              <a:t>Задача: Улучшение жилищных условий граждан, проживающих на сельских территориях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161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2916238" y="1971675"/>
            <a:ext cx="3276600" cy="665163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8" name="Скругленный прямоугольник 34"/>
          <p:cNvSpPr>
            <a:spLocks noChangeArrowheads="1"/>
          </p:cNvSpPr>
          <p:nvPr/>
        </p:nvSpPr>
        <p:spPr bwMode="auto">
          <a:xfrm>
            <a:off x="503238" y="2708275"/>
            <a:ext cx="8101012" cy="4033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4C22"/>
                </a:solidFill>
                <a:latin typeface="Georgia" pitchFamily="18" charset="0"/>
              </a:rPr>
              <a:t>Улучшение жилищных условий граждан, проживающих </a:t>
            </a:r>
            <a:r>
              <a:rPr lang="ru-RU" altLang="ru-RU" sz="2400" b="1" dirty="0">
                <a:solidFill>
                  <a:srgbClr val="004C22"/>
                </a:solidFill>
                <a:latin typeface="Georgia" pitchFamily="18" charset="0"/>
              </a:rPr>
              <a:t>на сельских территориях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rgbClr val="C00000"/>
                </a:solidFill>
                <a:latin typeface="Georgia" pitchFamily="18" charset="0"/>
              </a:rPr>
              <a:t>МЕСТНЫЙ БЮДЖЕТ</a:t>
            </a:r>
            <a:endParaRPr lang="ru-RU" altLang="ru-RU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2023 – 2025 </a:t>
            </a:r>
            <a:r>
              <a:rPr lang="ru-RU" altLang="ru-RU" sz="2400" b="1" dirty="0" err="1">
                <a:solidFill>
                  <a:srgbClr val="C00000"/>
                </a:solidFill>
                <a:latin typeface="Georgia" pitchFamily="18" charset="0"/>
              </a:rPr>
              <a:t>гг</a:t>
            </a: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 - 3 900,0 тыс. руб.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( софинансирование)</a:t>
            </a: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Georgia" pitchFamily="18" charset="0"/>
              </a:rPr>
              <a:t>2023 – 10 семей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Georgia" pitchFamily="18" charset="0"/>
              </a:rPr>
              <a:t>2024 – 10 семей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Georgia" pitchFamily="18" charset="0"/>
              </a:rPr>
              <a:t>2025– 10 семей</a:t>
            </a: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42" name="Скругленный прямоугольник 34"/>
          <p:cNvSpPr>
            <a:spLocks noChangeArrowheads="1"/>
          </p:cNvSpPr>
          <p:nvPr/>
        </p:nvSpPr>
        <p:spPr bwMode="auto">
          <a:xfrm>
            <a:off x="250825" y="620713"/>
            <a:ext cx="8785225" cy="1603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3. </a:t>
            </a: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«Комплексное развитие сельских территорий Ирбитского муниципального образования»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</a:rPr>
              <a:t>Задача: Повышение уровня и качества газоснабжения в сельской местности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264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2916238" y="1971675"/>
            <a:ext cx="3276600" cy="665163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8" name="Скругленный прямоугольник 34"/>
          <p:cNvSpPr>
            <a:spLocks noChangeArrowheads="1"/>
          </p:cNvSpPr>
          <p:nvPr/>
        </p:nvSpPr>
        <p:spPr bwMode="auto">
          <a:xfrm>
            <a:off x="395288" y="2528888"/>
            <a:ext cx="8389937" cy="4248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4C22"/>
                </a:solidFill>
                <a:latin typeface="Georgia" pitchFamily="18" charset="0"/>
              </a:rPr>
              <a:t>Развитие газификации на сельских территорий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Местный бюджет:</a:t>
            </a:r>
          </a:p>
          <a:p>
            <a:pPr marL="457200" indent="-457200" algn="ctr">
              <a:buFontTx/>
              <a:buAutoNum type="arabicPlain" startAt="2023"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- 3 982,0 тыс. руб. </a:t>
            </a:r>
          </a:p>
          <a:p>
            <a:pPr marL="457200" indent="-457200" algn="ctr">
              <a:buFontTx/>
              <a:buAutoNum type="arabicPlain" startAt="2023"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-2025 -  </a:t>
            </a: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10 000,0 тыс. руб.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( </a:t>
            </a: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софинансирование)</a:t>
            </a:r>
          </a:p>
          <a:p>
            <a:pPr algn="ctr">
              <a:defRPr/>
            </a:pPr>
            <a:endParaRPr lang="ru-RU" altLang="ru-RU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2023</a:t>
            </a:r>
            <a:r>
              <a:rPr lang="ru-RU" altLang="ru-RU" sz="2400" b="1" dirty="0">
                <a:solidFill>
                  <a:schemeClr val="accent6"/>
                </a:solidFill>
                <a:latin typeface="Georgia" pitchFamily="18" charset="0"/>
              </a:rPr>
              <a:t> - Газоснабжение с. </a:t>
            </a:r>
            <a:r>
              <a:rPr lang="ru-RU" altLang="ru-RU" sz="2400" b="1" dirty="0" err="1">
                <a:solidFill>
                  <a:schemeClr val="accent6"/>
                </a:solidFill>
                <a:latin typeface="Georgia" pitchFamily="18" charset="0"/>
              </a:rPr>
              <a:t>Белослудское</a:t>
            </a:r>
            <a:r>
              <a:rPr lang="ru-RU" altLang="ru-RU" sz="2400" b="1" dirty="0">
                <a:solidFill>
                  <a:schemeClr val="accent6"/>
                </a:solidFill>
                <a:latin typeface="Georgia" pitchFamily="18" charset="0"/>
              </a:rPr>
              <a:t>, д. Первомайская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2024-2025</a:t>
            </a:r>
            <a:r>
              <a:rPr lang="ru-RU" altLang="ru-RU" sz="2400" b="1" dirty="0">
                <a:solidFill>
                  <a:srgbClr val="004C22"/>
                </a:solidFill>
                <a:latin typeface="Georgia" pitchFamily="18" charset="0"/>
              </a:rPr>
              <a:t> - Газоснабжение с. </a:t>
            </a:r>
            <a:r>
              <a:rPr lang="ru-RU" altLang="ru-RU" sz="2400" b="1" dirty="0" err="1">
                <a:solidFill>
                  <a:srgbClr val="004C22"/>
                </a:solidFill>
                <a:latin typeface="Georgia" pitchFamily="18" charset="0"/>
              </a:rPr>
              <a:t>Чернорицкое</a:t>
            </a:r>
            <a:endParaRPr lang="ru-RU" altLang="ru-RU" sz="2400" b="1" dirty="0">
              <a:solidFill>
                <a:srgbClr val="004C22"/>
              </a:solidFill>
              <a:latin typeface="Georgia" pitchFamily="18" charset="0"/>
            </a:endParaRPr>
          </a:p>
          <a:p>
            <a:pPr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3666" name="Скругленный прямоугольник 34"/>
          <p:cNvSpPr>
            <a:spLocks noChangeArrowheads="1"/>
          </p:cNvSpPr>
          <p:nvPr/>
        </p:nvSpPr>
        <p:spPr bwMode="auto">
          <a:xfrm>
            <a:off x="250825" y="620713"/>
            <a:ext cx="8785225" cy="13509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3. </a:t>
            </a: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«Комплексное развитие сельских территорий Ирбитского муниципального образования»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</a:rPr>
              <a:t>Задача: Реализация проектов по созданию современного облика сельских территорий (сельских агломераций)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366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2916238" y="1971675"/>
            <a:ext cx="3276600" cy="412750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8" name="Скругленный прямоугольник 34"/>
          <p:cNvSpPr>
            <a:spLocks noChangeArrowheads="1"/>
          </p:cNvSpPr>
          <p:nvPr/>
        </p:nvSpPr>
        <p:spPr bwMode="auto">
          <a:xfrm>
            <a:off x="250825" y="2384425"/>
            <a:ext cx="8677275" cy="4284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4C22"/>
                </a:solidFill>
                <a:latin typeface="Georgia" pitchFamily="18" charset="0"/>
              </a:rPr>
              <a:t>Благоустройство сельских территорий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33CC"/>
                </a:solidFill>
                <a:latin typeface="Georgia" pitchFamily="18" charset="0"/>
              </a:rPr>
              <a:t>МЕСТНЫЙ БЮДЖЕТ</a:t>
            </a:r>
          </a:p>
          <a:p>
            <a:pPr marL="457200" indent="-457200" algn="ctr">
              <a:buFontTx/>
              <a:buAutoNum type="arabicPlain" startAt="2023"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- 4 500,0 тыс. руб.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( софинансирование)</a:t>
            </a:r>
          </a:p>
          <a:p>
            <a:pPr algn="ctr">
              <a:defRPr/>
            </a:pPr>
            <a:endParaRPr lang="ru-RU" altLang="ru-RU" sz="2400" b="1" dirty="0">
              <a:solidFill>
                <a:schemeClr val="accent6"/>
              </a:solidFill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sz="2400" b="1" i="1" dirty="0">
                <a:solidFill>
                  <a:schemeClr val="accent6"/>
                </a:solidFill>
                <a:latin typeface="Georgia" pitchFamily="18" charset="0"/>
              </a:rPr>
              <a:t>Стадион с. </a:t>
            </a:r>
            <a:r>
              <a:rPr lang="ru-RU" altLang="ru-RU" sz="2400" b="1" i="1" dirty="0" err="1">
                <a:solidFill>
                  <a:schemeClr val="accent6"/>
                </a:solidFill>
                <a:latin typeface="Georgia" pitchFamily="18" charset="0"/>
              </a:rPr>
              <a:t>Чернорицкое</a:t>
            </a:r>
            <a:endParaRPr lang="ru-RU" altLang="ru-RU" sz="2400" b="1" i="1" dirty="0">
              <a:solidFill>
                <a:schemeClr val="accent6"/>
              </a:solidFill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sz="2400" b="1" i="1" dirty="0">
                <a:solidFill>
                  <a:srgbClr val="004C22"/>
                </a:solidFill>
                <a:latin typeface="Georgia" pitchFamily="18" charset="0"/>
              </a:rPr>
              <a:t>Детская площадка с. </a:t>
            </a:r>
            <a:r>
              <a:rPr lang="ru-RU" altLang="ru-RU" sz="2400" b="1" i="1" dirty="0" err="1">
                <a:solidFill>
                  <a:srgbClr val="004C22"/>
                </a:solidFill>
                <a:latin typeface="Georgia" pitchFamily="18" charset="0"/>
              </a:rPr>
              <a:t>Белослудское</a:t>
            </a:r>
            <a:endParaRPr lang="ru-RU" altLang="ru-RU" sz="2400" b="1" i="1" dirty="0">
              <a:solidFill>
                <a:srgbClr val="004C22"/>
              </a:solidFill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sz="2400" b="1" i="1" dirty="0">
                <a:solidFill>
                  <a:schemeClr val="accent6"/>
                </a:solidFill>
                <a:latin typeface="Georgia" pitchFamily="18" charset="0"/>
              </a:rPr>
              <a:t>Детская площадка д. Мостовая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sz="2400" b="1" i="1" dirty="0">
                <a:solidFill>
                  <a:srgbClr val="004C22"/>
                </a:solidFill>
                <a:latin typeface="Georgia" pitchFamily="18" charset="0"/>
              </a:rPr>
              <a:t>Детская площадка п. </a:t>
            </a:r>
            <a:r>
              <a:rPr lang="ru-RU" altLang="ru-RU" sz="2400" b="1" i="1" dirty="0" err="1">
                <a:solidFill>
                  <a:srgbClr val="004C22"/>
                </a:solidFill>
                <a:latin typeface="Georgia" pitchFamily="18" charset="0"/>
              </a:rPr>
              <a:t>Курьинский</a:t>
            </a:r>
            <a:endParaRPr lang="ru-RU" altLang="ru-RU" sz="2400" b="1" i="1" dirty="0">
              <a:solidFill>
                <a:srgbClr val="004C22"/>
              </a:solidFill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sz="2400" b="1" i="1" dirty="0">
                <a:solidFill>
                  <a:schemeClr val="accent6"/>
                </a:solidFill>
                <a:latin typeface="Georgia" pitchFamily="18" charset="0"/>
              </a:rPr>
              <a:t>Детская дворовая территория МКД </a:t>
            </a:r>
          </a:p>
          <a:p>
            <a:pPr>
              <a:defRPr/>
            </a:pPr>
            <a:r>
              <a:rPr lang="ru-RU" altLang="ru-RU" sz="2400" b="1" i="1" dirty="0">
                <a:solidFill>
                  <a:schemeClr val="accent6"/>
                </a:solidFill>
                <a:latin typeface="Georgia" pitchFamily="18" charset="0"/>
              </a:rPr>
              <a:t> п. Зайково ул. Юбилейная,  21</a:t>
            </a:r>
            <a:endParaRPr lang="ru-RU" altLang="ru-RU" sz="24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4690" name="Скругленный прямоугольник 34"/>
          <p:cNvSpPr>
            <a:spLocks noChangeArrowheads="1"/>
          </p:cNvSpPr>
          <p:nvPr/>
        </p:nvSpPr>
        <p:spPr bwMode="auto">
          <a:xfrm>
            <a:off x="827088" y="939800"/>
            <a:ext cx="7524750" cy="688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Программа </a:t>
            </a: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«Социальная поддержка населения  Ирбитского муниципального образования до 2027 года»</a:t>
            </a:r>
          </a:p>
        </p:txBody>
      </p:sp>
      <p:sp>
        <p:nvSpPr>
          <p:cNvPr id="114691" name="Скругленный прямоугольник 34"/>
          <p:cNvSpPr>
            <a:spLocks noChangeArrowheads="1"/>
          </p:cNvSpPr>
          <p:nvPr/>
        </p:nvSpPr>
        <p:spPr bwMode="auto">
          <a:xfrm>
            <a:off x="0" y="2133600"/>
            <a:ext cx="3132138" cy="4608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</a:rPr>
              <a:t>Подпрограмма 1: </a:t>
            </a: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«Обеспечение граждан жилыми помещениями по договорам социального найма и работников социальной сферы по  договорам найма служебного жилого помещения муниципального жилищного фонда»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Местный бюджет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2023г. – 1 800,2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2024г. – 1 800,2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2025г.  - 1 800,2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600" b="1">
              <a:solidFill>
                <a:srgbClr val="680000"/>
              </a:solidFill>
              <a:latin typeface="Times New Roman" pitchFamily="18" charset="0"/>
            </a:endParaRPr>
          </a:p>
        </p:txBody>
      </p:sp>
      <p:sp>
        <p:nvSpPr>
          <p:cNvPr id="114692" name="Скругленный прямоугольник 34"/>
          <p:cNvSpPr>
            <a:spLocks noChangeArrowheads="1"/>
          </p:cNvSpPr>
          <p:nvPr/>
        </p:nvSpPr>
        <p:spPr bwMode="auto">
          <a:xfrm>
            <a:off x="3074988" y="2133600"/>
            <a:ext cx="3249612" cy="4391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2: «Улучшение социально-экономического положения наименее защищенных слоев населения по оплате жилого помещения и коммунальных услуг населения»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Областной и федеральный бюджет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2023г. – 126 989,3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2024г. – 131 628,8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2025г. – 136 454,4 тыс. руб.</a:t>
            </a:r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14693" name="Стрелка вниз 3"/>
          <p:cNvSpPr>
            <a:spLocks noChangeArrowheads="1"/>
          </p:cNvSpPr>
          <p:nvPr/>
        </p:nvSpPr>
        <p:spPr bwMode="auto">
          <a:xfrm>
            <a:off x="7216775" y="1625600"/>
            <a:ext cx="936625" cy="5080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4694" name="Стрелка вниз 15"/>
          <p:cNvSpPr>
            <a:spLocks noChangeArrowheads="1"/>
          </p:cNvSpPr>
          <p:nvPr/>
        </p:nvSpPr>
        <p:spPr bwMode="auto">
          <a:xfrm>
            <a:off x="1223963" y="1628775"/>
            <a:ext cx="935037" cy="5048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4695" name="Скругленный прямоугольник 34"/>
          <p:cNvSpPr>
            <a:spLocks noChangeArrowheads="1"/>
          </p:cNvSpPr>
          <p:nvPr/>
        </p:nvSpPr>
        <p:spPr bwMode="auto">
          <a:xfrm>
            <a:off x="6246813" y="2133600"/>
            <a:ext cx="2789237" cy="4608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3: «Поддержка общественной организации ветеранов войны, труда, боевых действий, государственной службы, пенсионеров»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endParaRPr lang="ru-RU" altLang="ru-RU" b="1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Местный бюджет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2023г. – 370,0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2024г. – 370,0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>
                <a:solidFill>
                  <a:srgbClr val="680000"/>
                </a:solidFill>
                <a:latin typeface="Times New Roman" pitchFamily="18" charset="0"/>
              </a:rPr>
              <a:t>2025г. – 370,0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600" b="1">
              <a:solidFill>
                <a:srgbClr val="68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14696" name="Стрелка вниз 8"/>
          <p:cNvSpPr>
            <a:spLocks noChangeArrowheads="1"/>
          </p:cNvSpPr>
          <p:nvPr/>
        </p:nvSpPr>
        <p:spPr bwMode="auto">
          <a:xfrm>
            <a:off x="4121150" y="1628775"/>
            <a:ext cx="936625" cy="5048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1469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5714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714375"/>
            <a:ext cx="8712200" cy="1801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</a:rPr>
              <a:t>Подпрограмма 1: </a:t>
            </a: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«Обеспечение граждан жилыми помещениями по договорам социального найма и работников социальной сферы по договорам найма служебного жилого помещения муниципального жилищного фонда»</a:t>
            </a:r>
          </a:p>
          <a:p>
            <a:pPr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600" b="1">
                <a:latin typeface="Times New Roman" pitchFamily="18" charset="0"/>
              </a:rPr>
              <a:t>Задача: Обеспечение граждан и работников социальной сферы, проживающих в Ирбитском муниципальном образовании  и нуждающихся в улучшении жилищных условий, жилыми помещениями.</a:t>
            </a:r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114691" name="Скругленный прямоугольник 34"/>
          <p:cNvSpPr>
            <a:spLocks noChangeArrowheads="1"/>
          </p:cNvSpPr>
          <p:nvPr/>
        </p:nvSpPr>
        <p:spPr bwMode="auto">
          <a:xfrm>
            <a:off x="0" y="2691135"/>
            <a:ext cx="4234221" cy="22314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Приобретение (строительство) жилья для граждан, проживающих в Ирбитском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МО и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нуждающихся в улучшении жилищных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условий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2023 - 2025 </a:t>
            </a:r>
            <a:r>
              <a:rPr lang="ru-RU" altLang="ru-RU" b="1" dirty="0" err="1">
                <a:solidFill>
                  <a:srgbClr val="002060"/>
                </a:solidFill>
                <a:latin typeface="Georgia" pitchFamily="18" charset="0"/>
              </a:rPr>
              <a:t>гг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 1 000,0 тыс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 руб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 - </a:t>
            </a: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МБ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2 семьи в год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4692" name="Скругленный прямоугольник 34"/>
          <p:cNvSpPr>
            <a:spLocks noChangeArrowheads="1"/>
          </p:cNvSpPr>
          <p:nvPr/>
        </p:nvSpPr>
        <p:spPr bwMode="auto">
          <a:xfrm>
            <a:off x="4319972" y="2691135"/>
            <a:ext cx="4716524" cy="22314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Ремонт муниципальных жилых помещений, предоставляемых по договорам социального найма и договорам найма служебного жилого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помещения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2023- 2025 </a:t>
            </a:r>
            <a:r>
              <a:rPr lang="ru-RU" altLang="ru-RU" b="1" dirty="0" err="1">
                <a:solidFill>
                  <a:srgbClr val="002060"/>
                </a:solidFill>
                <a:latin typeface="Georgia" pitchFamily="18" charset="0"/>
              </a:rPr>
              <a:t>гг</a:t>
            </a:r>
            <a:endParaRPr lang="ru-RU" altLang="ru-RU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800,0 тыс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 руб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МБ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1 помещение в год</a:t>
            </a:r>
            <a:endParaRPr lang="ru-RU" altLang="ru-RU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5721" name="Oval 4"/>
          <p:cNvSpPr>
            <a:spLocks noChangeArrowheads="1"/>
          </p:cNvSpPr>
          <p:nvPr/>
        </p:nvSpPr>
        <p:spPr bwMode="auto">
          <a:xfrm>
            <a:off x="3513138" y="2406650"/>
            <a:ext cx="2124075" cy="479425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400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cxnSp>
        <p:nvCxnSpPr>
          <p:cNvPr id="115722" name="Прямая со стрелкой 2"/>
          <p:cNvCxnSpPr>
            <a:cxnSpLocks noChangeShapeType="1"/>
            <a:stCxn id="115721" idx="2"/>
            <a:endCxn id="0" idx="0"/>
          </p:cNvCxnSpPr>
          <p:nvPr/>
        </p:nvCxnSpPr>
        <p:spPr bwMode="auto">
          <a:xfrm flipH="1">
            <a:off x="2117725" y="2646363"/>
            <a:ext cx="1395413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5723" name="Прямая со стрелкой 6"/>
          <p:cNvCxnSpPr>
            <a:cxnSpLocks noChangeShapeType="1"/>
            <a:stCxn id="115721" idx="6"/>
            <a:endCxn id="0" idx="0"/>
          </p:cNvCxnSpPr>
          <p:nvPr/>
        </p:nvCxnSpPr>
        <p:spPr bwMode="auto">
          <a:xfrm>
            <a:off x="5637213" y="2646363"/>
            <a:ext cx="1041400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5724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34"/>
          <p:cNvSpPr>
            <a:spLocks noChangeArrowheads="1"/>
          </p:cNvSpPr>
          <p:nvPr/>
        </p:nvSpPr>
        <p:spPr bwMode="auto">
          <a:xfrm>
            <a:off x="1151620" y="4925097"/>
            <a:ext cx="6696743" cy="19354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Осуществление гос. полномочия СО по постановке на учет граждан РФ, выезжающим из районов Крайнего Севера, имеющих право на получение субсидий на приобретение жилья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2022 - 2025 </a:t>
            </a:r>
            <a:r>
              <a:rPr lang="ru-RU" altLang="ru-RU" b="1" dirty="0" err="1">
                <a:solidFill>
                  <a:srgbClr val="002060"/>
                </a:solidFill>
                <a:latin typeface="Georgia" pitchFamily="18" charset="0"/>
              </a:rPr>
              <a:t>гг</a:t>
            </a:r>
            <a:endParaRPr lang="ru-RU" altLang="ru-RU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00,0 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руб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 – </a:t>
            </a: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ОБ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3051175" y="4373973"/>
            <a:ext cx="3047379" cy="24840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i="1" u="sng" dirty="0">
                <a:solidFill>
                  <a:srgbClr val="002060"/>
                </a:solidFill>
                <a:latin typeface="Georgia" pitchFamily="18" charset="0"/>
              </a:rPr>
              <a:t>Компенсации</a:t>
            </a:r>
            <a:r>
              <a:rPr lang="ru-RU" altLang="ru-RU" sz="16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отдельным категориям граждан оплаты взноса на капремонты общего имущества в МКД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ФБ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2023–32,2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2024–34,9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2025–37,3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</a:t>
            </a:r>
          </a:p>
          <a:p>
            <a:pPr algn="ctr">
              <a:defRPr/>
            </a:pPr>
            <a:endParaRPr lang="ru-RU" altLang="ru-RU" sz="16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6741" name="Скругленный прямоугольник 34"/>
          <p:cNvSpPr>
            <a:spLocks noChangeArrowheads="1"/>
          </p:cNvSpPr>
          <p:nvPr/>
        </p:nvSpPr>
        <p:spPr bwMode="auto">
          <a:xfrm>
            <a:off x="179388" y="728663"/>
            <a:ext cx="8893175" cy="10207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2: </a:t>
            </a: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«Улучшение социально-экономического положения наименее защищенных слоев населения по оплате жилого помещения и коммунальных услуг населения Ирбитского муниципального образования»</a:t>
            </a:r>
          </a:p>
        </p:txBody>
      </p:sp>
      <p:sp>
        <p:nvSpPr>
          <p:cNvPr id="14340" name="Скругленный прямоугольник 34"/>
          <p:cNvSpPr>
            <a:spLocks noChangeArrowheads="1"/>
          </p:cNvSpPr>
          <p:nvPr/>
        </p:nvSpPr>
        <p:spPr bwMode="auto">
          <a:xfrm>
            <a:off x="0" y="1881188"/>
            <a:ext cx="3051175" cy="215988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Субсидии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на оплату жилого помещения и коммунальных услуг</a:t>
            </a:r>
          </a:p>
          <a:p>
            <a:pPr algn="ctr" eaLnBrk="1" hangingPunct="1">
              <a:defRPr/>
            </a:pPr>
            <a:endParaRPr lang="ru-RU" sz="1200" b="1" dirty="0" smtClean="0">
              <a:solidFill>
                <a:srgbClr val="004C22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4C22"/>
                </a:solidFill>
                <a:latin typeface="Georgia" panose="02040502050405020303" pitchFamily="18" charset="0"/>
              </a:rPr>
              <a:t>ОБ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4C22"/>
                </a:solidFill>
                <a:latin typeface="Georgia" panose="02040502050405020303" pitchFamily="18" charset="0"/>
              </a:rPr>
              <a:t>2023–23 619,7 тыс. руб.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4C22"/>
                </a:solidFill>
                <a:latin typeface="Georgia" panose="02040502050405020303" pitchFamily="18" charset="0"/>
              </a:rPr>
              <a:t>2024–24 634,4 тыс. руб. 2025–25 689,6 тыс. руб. 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rgbClr val="004C22"/>
              </a:solidFill>
              <a:latin typeface="Georgia" panose="02040502050405020303" pitchFamily="18" charset="0"/>
            </a:endParaRP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endParaRPr lang="ru-RU" sz="12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5716" name="Скругленный прямоугольник 34"/>
          <p:cNvSpPr>
            <a:spLocks noChangeArrowheads="1"/>
          </p:cNvSpPr>
          <p:nvPr/>
        </p:nvSpPr>
        <p:spPr bwMode="auto">
          <a:xfrm>
            <a:off x="3038454" y="1749402"/>
            <a:ext cx="3060700" cy="22916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i="1" u="sng" dirty="0">
                <a:solidFill>
                  <a:srgbClr val="002060"/>
                </a:solidFill>
                <a:latin typeface="Georgia" pitchFamily="18" charset="0"/>
              </a:rPr>
              <a:t>Компенсации</a:t>
            </a:r>
            <a:r>
              <a:rPr lang="ru-RU" altLang="ru-RU" sz="16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расходов на оплату жилого помещения и коммунальных услуг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ФБ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2023–11 000,2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2024–10 998,7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2025–10 998,2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</a:t>
            </a:r>
          </a:p>
          <a:p>
            <a:pPr algn="ctr">
              <a:defRPr/>
            </a:pPr>
            <a:endParaRPr lang="ru-RU" altLang="ru-RU" sz="16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5718" name="Скругленный прямоугольник 34"/>
          <p:cNvSpPr>
            <a:spLocks noChangeArrowheads="1"/>
          </p:cNvSpPr>
          <p:nvPr/>
        </p:nvSpPr>
        <p:spPr bwMode="auto">
          <a:xfrm>
            <a:off x="5930900" y="1881189"/>
            <a:ext cx="3141663" cy="21598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i="1" u="sng" dirty="0">
                <a:solidFill>
                  <a:srgbClr val="002060"/>
                </a:solidFill>
                <a:latin typeface="Georgia" pitchFamily="18" charset="0"/>
              </a:rPr>
              <a:t>Компенсации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расходов на оплату жилого помещения и коммунальных услуг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ОБ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2023 –81 613,0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2024 –84 877,5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2025– 88 272,5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5719" name="Скругленный прямоугольник 34"/>
          <p:cNvSpPr>
            <a:spLocks noChangeArrowheads="1"/>
          </p:cNvSpPr>
          <p:nvPr/>
        </p:nvSpPr>
        <p:spPr bwMode="auto">
          <a:xfrm>
            <a:off x="17416" y="4041069"/>
            <a:ext cx="3222436" cy="28169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Расходы на обеспечение деятельности МКУ «Служба субсидий Ирбитского района»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предоставлению </a:t>
            </a:r>
            <a:r>
              <a:rPr lang="ru-RU" altLang="ru-RU" sz="1600" b="1" i="1" u="sng" dirty="0">
                <a:solidFill>
                  <a:srgbClr val="002060"/>
                </a:solidFill>
                <a:latin typeface="Georgia" pitchFamily="18" charset="0"/>
              </a:rPr>
              <a:t>субсидий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ОБ</a:t>
            </a:r>
            <a:endParaRPr lang="ru-RU" altLang="ru-RU" sz="16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2023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–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1 746,8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2024 -  1 746,8  тыс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. руб.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2025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–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1 746,8 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 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345" name="Скругленный прямоугольник 34"/>
          <p:cNvSpPr>
            <a:spLocks noChangeArrowheads="1"/>
          </p:cNvSpPr>
          <p:nvPr/>
        </p:nvSpPr>
        <p:spPr bwMode="auto">
          <a:xfrm>
            <a:off x="5760132" y="4041069"/>
            <a:ext cx="3326196" cy="281693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Расходы на обеспечение деятельности МКУ «Служба субсидий Ирбитского района» по предоставлению </a:t>
            </a:r>
            <a:r>
              <a:rPr lang="ru-RU" sz="1600" b="1" i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компенсаций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4C22"/>
                </a:solidFill>
                <a:latin typeface="Georgia" panose="02040502050405020303" pitchFamily="18" charset="0"/>
              </a:rPr>
              <a:t>ОБ</a:t>
            </a:r>
            <a:endParaRPr lang="ru-RU" sz="1600" b="1" dirty="0">
              <a:solidFill>
                <a:srgbClr val="004C22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4C22"/>
                </a:solidFill>
                <a:latin typeface="Georgia" panose="02040502050405020303" pitchFamily="18" charset="0"/>
              </a:rPr>
              <a:t> 2023– 8 977,4 тыс. руб. 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4C22"/>
                </a:solidFill>
                <a:latin typeface="Georgia" panose="02040502050405020303" pitchFamily="18" charset="0"/>
              </a:rPr>
              <a:t>2024– 9 336,5 тыс. руб. 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4C22"/>
                </a:solidFill>
                <a:latin typeface="Georgia" panose="02040502050405020303" pitchFamily="18" charset="0"/>
              </a:rPr>
              <a:t>2025– 9 710,0 тыс. руб. </a:t>
            </a: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endParaRPr lang="ru-RU" sz="12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1675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8" name="Oval 4"/>
          <p:cNvSpPr>
            <a:spLocks noChangeArrowheads="1"/>
          </p:cNvSpPr>
          <p:nvPr/>
        </p:nvSpPr>
        <p:spPr bwMode="auto">
          <a:xfrm>
            <a:off x="3111500" y="3933825"/>
            <a:ext cx="2781300" cy="439738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400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7762" name="Скругленный прямоугольник 34"/>
          <p:cNvSpPr>
            <a:spLocks noChangeArrowheads="1"/>
          </p:cNvSpPr>
          <p:nvPr/>
        </p:nvSpPr>
        <p:spPr bwMode="auto">
          <a:xfrm>
            <a:off x="203200" y="666750"/>
            <a:ext cx="8667750" cy="1177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3: «Поддержка общественной организации ветеранов войны, труда, боевых действий, государственной службы, пенсионеров Ирбитского муниципального образования»</a:t>
            </a:r>
          </a:p>
        </p:txBody>
      </p:sp>
      <p:sp>
        <p:nvSpPr>
          <p:cNvPr id="116739" name="Скругленный прямоугольник 34"/>
          <p:cNvSpPr>
            <a:spLocks noChangeArrowheads="1"/>
          </p:cNvSpPr>
          <p:nvPr/>
        </p:nvSpPr>
        <p:spPr bwMode="auto">
          <a:xfrm>
            <a:off x="6300192" y="4797152"/>
            <a:ext cx="2748109" cy="19972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Обеспечение функций общественной организации</a:t>
            </a:r>
          </a:p>
          <a:p>
            <a:pPr algn="ctr">
              <a:defRPr/>
            </a:pP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6741" name="Скругленный прямоугольник 34"/>
          <p:cNvSpPr>
            <a:spLocks noChangeArrowheads="1"/>
          </p:cNvSpPr>
          <p:nvPr/>
        </p:nvSpPr>
        <p:spPr bwMode="auto">
          <a:xfrm>
            <a:off x="0" y="4797152"/>
            <a:ext cx="2771800" cy="20113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Поощрение активистов ветеранского движения, поздравление долгожителей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6742" name="Скругленный прямоугольник 34"/>
          <p:cNvSpPr>
            <a:spLocks noChangeArrowheads="1"/>
          </p:cNvSpPr>
          <p:nvPr/>
        </p:nvSpPr>
        <p:spPr bwMode="auto">
          <a:xfrm>
            <a:off x="1295636" y="2096852"/>
            <a:ext cx="6480719" cy="25202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Обеспечение деятельности «Местного отделения Свердловской областной общественной организации ветеранов войны, труда, боевых действий, государственной службы, пенсионеров Ирбитского муниципального образования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»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2023 – 2025 годы</a:t>
            </a:r>
            <a:endParaRPr lang="ru-RU" altLang="ru-RU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370 тыс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руб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. – местный бюджет</a:t>
            </a:r>
            <a:endParaRPr lang="ru-RU" altLang="ru-RU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7772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Стрелка вниз 1"/>
          <p:cNvSpPr>
            <a:spLocks noChangeArrowheads="1"/>
          </p:cNvSpPr>
          <p:nvPr/>
        </p:nvSpPr>
        <p:spPr bwMode="auto">
          <a:xfrm>
            <a:off x="4067175" y="1844675"/>
            <a:ext cx="936625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774" name="Стрелка вниз 2"/>
          <p:cNvSpPr>
            <a:spLocks noChangeArrowheads="1"/>
          </p:cNvSpPr>
          <p:nvPr/>
        </p:nvSpPr>
        <p:spPr bwMode="auto">
          <a:xfrm>
            <a:off x="468313" y="1844675"/>
            <a:ext cx="827087" cy="2952750"/>
          </a:xfrm>
          <a:prstGeom prst="downArrow">
            <a:avLst>
              <a:gd name="adj1" fmla="val 50000"/>
              <a:gd name="adj2" fmla="val 50014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775" name="Стрелка вниз 3"/>
          <p:cNvSpPr>
            <a:spLocks noChangeArrowheads="1"/>
          </p:cNvSpPr>
          <p:nvPr/>
        </p:nvSpPr>
        <p:spPr bwMode="auto">
          <a:xfrm>
            <a:off x="7885113" y="1844675"/>
            <a:ext cx="812800" cy="2952750"/>
          </a:xfrm>
          <a:prstGeom prst="downArrow">
            <a:avLst>
              <a:gd name="adj1" fmla="val 50000"/>
              <a:gd name="adj2" fmla="val 50052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2771800" y="4617132"/>
            <a:ext cx="3528392" cy="21772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Организация и проведение праздничных мероприятий, конкурсов, фестивалей и собраний , конференций (собраний, семинаров)</a:t>
            </a:r>
            <a:endParaRPr lang="ru-RU" altLang="ru-RU" sz="14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8786" name="Скругленный прямоугольник 34"/>
          <p:cNvSpPr>
            <a:spLocks noChangeArrowheads="1"/>
          </p:cNvSpPr>
          <p:nvPr/>
        </p:nvSpPr>
        <p:spPr bwMode="auto">
          <a:xfrm>
            <a:off x="179388" y="620713"/>
            <a:ext cx="8677275" cy="13684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Программа «Развитие кадровой политики в системе муниципального управления в Ирбитском муниципальном образовании и противодействие коррупции до 2027 года»</a:t>
            </a:r>
          </a:p>
        </p:txBody>
      </p:sp>
      <p:sp>
        <p:nvSpPr>
          <p:cNvPr id="118787" name="Скругленный прямоугольник 34"/>
          <p:cNvSpPr>
            <a:spLocks noChangeArrowheads="1"/>
          </p:cNvSpPr>
          <p:nvPr/>
        </p:nvSpPr>
        <p:spPr bwMode="auto">
          <a:xfrm>
            <a:off x="414338" y="2884488"/>
            <a:ext cx="3905250" cy="3676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1: «Развитие кадровой политики в системе муниципального управления Ирбитского муниципального образования»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2023г. – 500,0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2024г. – 500,0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2025г. – 500,0 тыс. руб.</a:t>
            </a:r>
          </a:p>
        </p:txBody>
      </p:sp>
      <p:sp>
        <p:nvSpPr>
          <p:cNvPr id="118788" name="Скругленный прямоугольник 34"/>
          <p:cNvSpPr>
            <a:spLocks noChangeArrowheads="1"/>
          </p:cNvSpPr>
          <p:nvPr/>
        </p:nvSpPr>
        <p:spPr bwMode="auto">
          <a:xfrm>
            <a:off x="4824413" y="2884488"/>
            <a:ext cx="3887787" cy="3676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2: «Противодействие коррупции в Ирбитском муниципальном образовании»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2023г. – 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2024г. – 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2025г. – 0,0 тыс. руб.</a:t>
            </a:r>
          </a:p>
        </p:txBody>
      </p:sp>
      <p:sp>
        <p:nvSpPr>
          <p:cNvPr id="118789" name="Стрелка вниз 3"/>
          <p:cNvSpPr>
            <a:spLocks noChangeArrowheads="1"/>
          </p:cNvSpPr>
          <p:nvPr/>
        </p:nvSpPr>
        <p:spPr bwMode="auto">
          <a:xfrm>
            <a:off x="6137275" y="1997075"/>
            <a:ext cx="936625" cy="8937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8790" name="Стрелка вниз 15"/>
          <p:cNvSpPr>
            <a:spLocks noChangeArrowheads="1"/>
          </p:cNvSpPr>
          <p:nvPr/>
        </p:nvSpPr>
        <p:spPr bwMode="auto">
          <a:xfrm>
            <a:off x="2105025" y="1990725"/>
            <a:ext cx="936625" cy="8937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1879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9810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784225"/>
            <a:ext cx="8928100" cy="1038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1: «Развитие кадровой политики в системе муниципального управления муниципальной службы в Ирбитском муниципальном образовании»</a:t>
            </a:r>
          </a:p>
        </p:txBody>
      </p:sp>
      <p:sp>
        <p:nvSpPr>
          <p:cNvPr id="118787" name="Скругленный прямоугольник 34"/>
          <p:cNvSpPr>
            <a:spLocks noChangeArrowheads="1"/>
          </p:cNvSpPr>
          <p:nvPr/>
        </p:nvSpPr>
        <p:spPr bwMode="auto">
          <a:xfrm>
            <a:off x="3001941" y="2406636"/>
            <a:ext cx="3071813" cy="24818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Повышение квалификации муниципальных служащих</a:t>
            </a:r>
          </a:p>
          <a:p>
            <a:pPr algn="ctr">
              <a:defRPr/>
            </a:pPr>
            <a:endParaRPr lang="ru-RU" altLang="ru-RU" sz="14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2025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года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МБ–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150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8788" name="Скругленный прямоугольник 34"/>
          <p:cNvSpPr>
            <a:spLocks noChangeArrowheads="1"/>
          </p:cNvSpPr>
          <p:nvPr/>
        </p:nvSpPr>
        <p:spPr bwMode="auto">
          <a:xfrm>
            <a:off x="4551" y="2051367"/>
            <a:ext cx="3071813" cy="28845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Участие  муниципальных служащих в консультационных семинарах</a:t>
            </a:r>
          </a:p>
          <a:p>
            <a:pPr algn="ctr">
              <a:defRPr/>
            </a:pPr>
            <a:endParaRPr lang="ru-RU" altLang="ru-RU" sz="14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2023-2025 года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МБ– 40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6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8789" name="Скругленный прямоугольник 34"/>
          <p:cNvSpPr>
            <a:spLocks noChangeArrowheads="1"/>
          </p:cNvSpPr>
          <p:nvPr/>
        </p:nvSpPr>
        <p:spPr bwMode="auto">
          <a:xfrm>
            <a:off x="6023634" y="1822428"/>
            <a:ext cx="3120366" cy="30670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Обеспечение повышения квалификации и консультационных семинаров муниципальных  служащих</a:t>
            </a:r>
          </a:p>
          <a:p>
            <a:pPr algn="ctr">
              <a:defRPr/>
            </a:pPr>
            <a:endParaRPr lang="ru-RU" altLang="ru-RU" sz="20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2025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года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МБ–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160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9820" name="Oval 4"/>
          <p:cNvSpPr>
            <a:spLocks noChangeArrowheads="1"/>
          </p:cNvSpPr>
          <p:nvPr/>
        </p:nvSpPr>
        <p:spPr bwMode="auto">
          <a:xfrm>
            <a:off x="3184525" y="1822450"/>
            <a:ext cx="2592388" cy="693738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pic>
        <p:nvPicPr>
          <p:cNvPr id="11982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34"/>
          <p:cNvSpPr>
            <a:spLocks noChangeArrowheads="1"/>
          </p:cNvSpPr>
          <p:nvPr/>
        </p:nvSpPr>
        <p:spPr bwMode="auto">
          <a:xfrm>
            <a:off x="774648" y="4999059"/>
            <a:ext cx="7829800" cy="17161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Обучение, необходимое для исполнения иных полномочий, в т.ч. руководителей ОМС, муниципальными служащими (охрана труда, ПТМ, экология и т.д.)</a:t>
            </a: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2025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года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МБ–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150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6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34975" y="296863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rgbClr val="0000FF"/>
                </a:solidFill>
                <a:latin typeface="Liberation Serif" pitchFamily="18" charset="0"/>
              </a:rPr>
              <a:t>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5334F-8C7C-4BDB-AE22-E1D81AB3BF7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96863"/>
            <a:ext cx="8874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007604" y="1779674"/>
            <a:ext cx="2076787" cy="1109266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 sz="1600" dirty="0">
              <a:solidFill>
                <a:srgbClr val="0000FF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latin typeface="Liberation Serif" panose="02020603050405020304" pitchFamily="18" charset="0"/>
              </a:rPr>
              <a:t>Глава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27260" y="1782021"/>
            <a:ext cx="2076787" cy="1109266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latin typeface="Liberation Serif" panose="02020603050405020304" pitchFamily="18" charset="0"/>
              </a:rPr>
              <a:t>Дума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311968" y="1779674"/>
            <a:ext cx="2076787" cy="1109266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Администрация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1007604" y="3311234"/>
            <a:ext cx="2076787" cy="1217588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Финансовое управление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3640535" y="3291532"/>
            <a:ext cx="2076787" cy="1237290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 sz="1600" dirty="0">
              <a:solidFill>
                <a:srgbClr val="0000FF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Контрольный орган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6305627" y="3291532"/>
            <a:ext cx="2076787" cy="1237290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Главные распорядители средств бюджета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1157514" y="4918260"/>
            <a:ext cx="2076787" cy="1319052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Главные администраторы доходов бюджета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743908" y="4911712"/>
            <a:ext cx="2076787" cy="1325600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Liberation Serif" panose="02020603050405020304" pitchFamily="18" charset="0"/>
              </a:rPr>
              <a:t>Главные администраторы источников финансирования дефицита бюджета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372200" y="4918260"/>
            <a:ext cx="2076787" cy="1319052"/>
          </a:xfrm>
          <a:prstGeom prst="roundRect">
            <a:avLst/>
          </a:prstGeom>
          <a:gradFill>
            <a:gsLst>
              <a:gs pos="79000">
                <a:srgbClr val="CCFFFF">
                  <a:alpha val="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Получатели средств бюджета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938"/>
            <a:ext cx="6111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46831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0835" name="Скругленный прямоугольник 34"/>
          <p:cNvSpPr>
            <a:spLocks noChangeArrowheads="1"/>
          </p:cNvSpPr>
          <p:nvPr/>
        </p:nvSpPr>
        <p:spPr bwMode="auto">
          <a:xfrm>
            <a:off x="130175" y="633413"/>
            <a:ext cx="8929688" cy="1031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Программа «Управление муниципальным имуществом и  земельными ресурсами на территории Ирбитского муниципального образования до 2027 года»</a:t>
            </a:r>
          </a:p>
        </p:txBody>
      </p:sp>
      <p:sp>
        <p:nvSpPr>
          <p:cNvPr id="119811" name="Скругленный прямоугольник 34"/>
          <p:cNvSpPr>
            <a:spLocks noChangeArrowheads="1"/>
          </p:cNvSpPr>
          <p:nvPr/>
        </p:nvSpPr>
        <p:spPr bwMode="auto">
          <a:xfrm>
            <a:off x="70612" y="4101296"/>
            <a:ext cx="4606375" cy="2712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Проведение инвентаризации сведений об объемах недвижимости и введение их в автоматизированные базы данных для ведения Единого государственного реестра  недвижимости и земельных участков</a:t>
            </a:r>
          </a:p>
          <a:p>
            <a:pPr algn="ctr">
              <a:defRPr/>
            </a:pP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2023-200,0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2024-200,0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2025-200,0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119814" name="Скругленный прямоугольник 34"/>
          <p:cNvSpPr>
            <a:spLocks noChangeArrowheads="1"/>
          </p:cNvSpPr>
          <p:nvPr/>
        </p:nvSpPr>
        <p:spPr bwMode="auto">
          <a:xfrm>
            <a:off x="4608513" y="4074483"/>
            <a:ext cx="4427537" cy="2712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Осуществление кадастровых работ  в отношении объектов недвижимости  муниципальной собственности и земельных участков муниципальной и государственной собственности, право на которые не разграничены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3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-1 625,0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4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-1 625,0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5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-1 625,0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119816" name="Скругленный прямоугольник 34"/>
          <p:cNvSpPr>
            <a:spLocks noChangeArrowheads="1"/>
          </p:cNvSpPr>
          <p:nvPr/>
        </p:nvSpPr>
        <p:spPr bwMode="auto">
          <a:xfrm>
            <a:off x="2139" y="1756758"/>
            <a:ext cx="3381729" cy="21962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Определение рыночной стоимости объектов недвижимости, движимого имущества и земельных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участков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3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-200,0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4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- 200,0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5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-200,0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9817" name="Скругленный прямоугольник 34"/>
          <p:cNvSpPr>
            <a:spLocks noChangeArrowheads="1"/>
          </p:cNvSpPr>
          <p:nvPr/>
        </p:nvSpPr>
        <p:spPr bwMode="auto">
          <a:xfrm>
            <a:off x="5940152" y="1756758"/>
            <a:ext cx="3203848" cy="22123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Подготовка проектов межевания земель сельскохозяйственного назначения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3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-300,0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4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-300,0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5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-300,0 тыс. руб.</a:t>
            </a:r>
            <a:endParaRPr lang="ru-RU" altLang="ru-RU" sz="1600" b="1" dirty="0">
              <a:solidFill>
                <a:srgbClr val="004C22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34"/>
          <p:cNvSpPr>
            <a:spLocks noChangeArrowheads="1"/>
          </p:cNvSpPr>
          <p:nvPr/>
        </p:nvSpPr>
        <p:spPr bwMode="auto">
          <a:xfrm>
            <a:off x="3239852" y="2409904"/>
            <a:ext cx="2880319" cy="16561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Содержание имущества казны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3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5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4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5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202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5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-</a:t>
            </a:r>
            <a:r>
              <a:rPr lang="en-US" altLang="ru-RU" sz="1600" b="1" dirty="0">
                <a:solidFill>
                  <a:srgbClr val="004C22"/>
                </a:solidFill>
                <a:latin typeface="Georgia" pitchFamily="18" charset="0"/>
              </a:rPr>
              <a:t>5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00,0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851" name="Oval 4"/>
          <p:cNvSpPr>
            <a:spLocks noChangeArrowheads="1"/>
          </p:cNvSpPr>
          <p:nvPr/>
        </p:nvSpPr>
        <p:spPr bwMode="auto">
          <a:xfrm>
            <a:off x="3532188" y="1631950"/>
            <a:ext cx="2124075" cy="673100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600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34"/>
          <p:cNvSpPr>
            <a:spLocks noChangeArrowheads="1"/>
          </p:cNvSpPr>
          <p:nvPr/>
        </p:nvSpPr>
        <p:spPr bwMode="auto">
          <a:xfrm>
            <a:off x="6048164" y="1863622"/>
            <a:ext cx="3095836" cy="26454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Подготовка материалов ОВОС преобразования с/х земель в особо охраняемую территорию</a:t>
            </a:r>
            <a:endParaRPr lang="ru-RU" altLang="ru-RU" sz="17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altLang="ru-RU" sz="1700" b="1" dirty="0">
                <a:solidFill>
                  <a:srgbClr val="002060"/>
                </a:solidFill>
                <a:latin typeface="Georgia" pitchFamily="18" charset="0"/>
              </a:rPr>
              <a:t>202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3 – 550,0</a:t>
            </a:r>
          </a:p>
          <a:p>
            <a:pPr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</a:t>
            </a:r>
            <a:r>
              <a:rPr lang="en-US" altLang="ru-RU" sz="2000" b="1" smtClean="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</a:t>
            </a:r>
            <a:r>
              <a:rPr lang="en-US" altLang="ru-RU" sz="2000" b="1" smtClean="0">
                <a:solidFill>
                  <a:srgbClr val="000099"/>
                </a:solidFill>
                <a:latin typeface="Times New Roman" pitchFamily="18" charset="0"/>
              </a:rPr>
              <a:t>4</a:t>
            </a: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-202</a:t>
            </a:r>
            <a:r>
              <a:rPr lang="en-US" altLang="ru-RU" sz="2000" b="1" smtClean="0">
                <a:solidFill>
                  <a:srgbClr val="000099"/>
                </a:solidFill>
                <a:latin typeface="Times New Roman" pitchFamily="18" charset="0"/>
              </a:rPr>
              <a:t>5</a:t>
            </a: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1861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657225"/>
            <a:ext cx="8820150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Программа «Подготовка документов территориального планирования в  Ирбитском муниципальном образовании до 202</a:t>
            </a:r>
            <a:r>
              <a:rPr lang="en-US" altLang="ru-RU" b="1">
                <a:solidFill>
                  <a:srgbClr val="00602B"/>
                </a:solidFill>
                <a:latin typeface="Times New Roman" pitchFamily="18" charset="0"/>
              </a:rPr>
              <a:t>7</a:t>
            </a:r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 года»</a:t>
            </a:r>
          </a:p>
          <a:p>
            <a:pPr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600" b="1">
                <a:latin typeface="Times New Roman" pitchFamily="18" charset="0"/>
              </a:rPr>
              <a:t>Цель: осуществление градостроительной деятельности на территории Ирбитского муниципального образования в соответствии с установленными требованиями действующего законодательства</a:t>
            </a:r>
          </a:p>
        </p:txBody>
      </p:sp>
      <p:sp>
        <p:nvSpPr>
          <p:cNvPr id="120839" name="Скругленный прямоугольник 34"/>
          <p:cNvSpPr>
            <a:spLocks noChangeArrowheads="1"/>
          </p:cNvSpPr>
          <p:nvPr/>
        </p:nvSpPr>
        <p:spPr bwMode="auto">
          <a:xfrm>
            <a:off x="6048164" y="4401170"/>
            <a:ext cx="3060052" cy="23488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Подготовка схем границ прилегающих территорий </a:t>
            </a: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Ирбитского </a:t>
            </a: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МО</a:t>
            </a:r>
          </a:p>
          <a:p>
            <a:pPr marL="342900" indent="-342900" algn="ctr">
              <a:buFontTx/>
              <a:buAutoNum type="arabicPlain" startAt="2023"/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- 500,0 тыс. руб.</a:t>
            </a:r>
          </a:p>
          <a:p>
            <a:pPr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2024- 250,0 тыс. руб.</a:t>
            </a:r>
          </a:p>
          <a:p>
            <a:pPr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2025 – 500,0 тыс. руб.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800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FFFFFF"/>
                </a:solidFill>
                <a:latin typeface="Georgia" pitchFamily="18" charset="0"/>
              </a:rPr>
              <a:t> </a:t>
            </a:r>
            <a:endParaRPr lang="ru-RU" altLang="ru-RU" sz="1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1865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1" name="Скругленный прямоугольник 34"/>
          <p:cNvSpPr>
            <a:spLocks noChangeArrowheads="1"/>
          </p:cNvSpPr>
          <p:nvPr/>
        </p:nvSpPr>
        <p:spPr bwMode="auto">
          <a:xfrm>
            <a:off x="0" y="1844675"/>
            <a:ext cx="2915816" cy="21603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Подготовка </a:t>
            </a: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проекта по внесению изменений в генеральный план ГО </a:t>
            </a:r>
            <a:r>
              <a:rPr lang="ru-RU" altLang="ru-RU" sz="1700" b="1" dirty="0" err="1">
                <a:solidFill>
                  <a:srgbClr val="004C22"/>
                </a:solidFill>
                <a:latin typeface="Georgia" pitchFamily="18" charset="0"/>
              </a:rPr>
              <a:t>Ирбитское</a:t>
            </a: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 МО</a:t>
            </a:r>
          </a:p>
          <a:p>
            <a:pPr marL="342900" indent="-342900"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2024г.  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-  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500,0</a:t>
            </a:r>
          </a:p>
          <a:p>
            <a:pPr marL="342900" indent="-342900"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тыс. руб. </a:t>
            </a:r>
            <a:endParaRPr lang="ru-RU" altLang="ru-RU" sz="17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34"/>
          <p:cNvSpPr>
            <a:spLocks noChangeArrowheads="1"/>
          </p:cNvSpPr>
          <p:nvPr/>
        </p:nvSpPr>
        <p:spPr bwMode="auto">
          <a:xfrm>
            <a:off x="2828688" y="1844675"/>
            <a:ext cx="3219476" cy="12876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Подготовка проекта планировки и проекта межевания</a:t>
            </a:r>
            <a:endParaRPr lang="ru-RU" altLang="ru-RU" sz="17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altLang="ru-RU" sz="1700" b="1" dirty="0">
                <a:solidFill>
                  <a:srgbClr val="002060"/>
                </a:solidFill>
                <a:latin typeface="Georgia" pitchFamily="18" charset="0"/>
              </a:rPr>
              <a:t>2024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 г. – 500,0 тыс. руб.</a:t>
            </a:r>
          </a:p>
          <a:p>
            <a:pPr algn="ctr">
              <a:defRPr/>
            </a:pPr>
            <a:endParaRPr lang="ru-RU" alt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2828688" y="5180672"/>
            <a:ext cx="3178335" cy="15841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Подготовка проекта местных нормативов градостроительного проектирования</a:t>
            </a:r>
            <a:endParaRPr lang="ru-RU" altLang="ru-RU" sz="17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altLang="ru-RU" sz="1700" b="1" dirty="0">
                <a:solidFill>
                  <a:srgbClr val="002060"/>
                </a:solidFill>
                <a:latin typeface="Georgia" pitchFamily="18" charset="0"/>
              </a:rPr>
              <a:t>202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5 г. – 100,0 тыс. руб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ctr">
              <a:defRPr/>
            </a:pPr>
            <a:endParaRPr lang="ru-RU" alt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34"/>
          <p:cNvSpPr>
            <a:spLocks noChangeArrowheads="1"/>
          </p:cNvSpPr>
          <p:nvPr/>
        </p:nvSpPr>
        <p:spPr bwMode="auto">
          <a:xfrm>
            <a:off x="0" y="4005064"/>
            <a:ext cx="2828688" cy="2744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Подготовка программы комплексного развития социальной инфраструктуры </a:t>
            </a:r>
            <a:r>
              <a:rPr lang="ru-RU" altLang="ru-RU" sz="1700" b="1" dirty="0" err="1">
                <a:solidFill>
                  <a:srgbClr val="004C22"/>
                </a:solidFill>
                <a:latin typeface="Georgia" pitchFamily="18" charset="0"/>
              </a:rPr>
              <a:t>Ибитского</a:t>
            </a: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 МО</a:t>
            </a:r>
            <a:endParaRPr lang="ru-RU" altLang="ru-RU" sz="17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altLang="ru-RU" sz="1700" b="1" dirty="0">
                <a:solidFill>
                  <a:srgbClr val="002060"/>
                </a:solidFill>
                <a:latin typeface="Georgia" pitchFamily="18" charset="0"/>
              </a:rPr>
              <a:t>202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5 г. – 100,0 </a:t>
            </a:r>
          </a:p>
          <a:p>
            <a:pPr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тыс. руб.</a:t>
            </a:r>
          </a:p>
          <a:p>
            <a:pPr algn="ctr">
              <a:defRPr/>
            </a:pPr>
            <a:endParaRPr lang="ru-RU" alt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0837" name="Скругленный прямоугольник 34"/>
          <p:cNvSpPr>
            <a:spLocks noChangeArrowheads="1"/>
          </p:cNvSpPr>
          <p:nvPr/>
        </p:nvSpPr>
        <p:spPr bwMode="auto">
          <a:xfrm>
            <a:off x="2828688" y="3140969"/>
            <a:ext cx="3219476" cy="20397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Подготовка документов с целью внесения в Единый государственный реестр </a:t>
            </a:r>
            <a:r>
              <a:rPr lang="ru-RU" altLang="ru-RU" sz="1700" b="1" dirty="0">
                <a:solidFill>
                  <a:srgbClr val="004C22"/>
                </a:solidFill>
                <a:latin typeface="Georgia" pitchFamily="18" charset="0"/>
              </a:rPr>
              <a:t>недвижимости</a:t>
            </a:r>
          </a:p>
          <a:p>
            <a:pPr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2023 г. – 200,0тыс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2025 г.  - 100,0 тыс. 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руб</a:t>
            </a:r>
            <a:r>
              <a:rPr lang="ru-RU" altLang="ru-RU" sz="1700" b="1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9" name="Скругленный прямоугольник 34"/>
          <p:cNvSpPr>
            <a:spLocks noChangeArrowheads="1"/>
          </p:cNvSpPr>
          <p:nvPr/>
        </p:nvSpPr>
        <p:spPr bwMode="auto">
          <a:xfrm>
            <a:off x="503238" y="2109788"/>
            <a:ext cx="3960812" cy="2327275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 «Развитие физической культуры и спорта Ирбитского МО</a:t>
            </a: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» тыс. руб.</a:t>
            </a: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Скругленный прямоугольник 34"/>
          <p:cNvSpPr>
            <a:spLocks noChangeArrowheads="1"/>
          </p:cNvSpPr>
          <p:nvPr/>
        </p:nvSpPr>
        <p:spPr bwMode="auto">
          <a:xfrm>
            <a:off x="-12700" y="4602163"/>
            <a:ext cx="3756025" cy="2206625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 «Молодежь Ирбитского МО»</a:t>
            </a: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Скругленный прямоугольник 34"/>
          <p:cNvSpPr>
            <a:spLocks noChangeArrowheads="1"/>
          </p:cNvSpPr>
          <p:nvPr/>
        </p:nvSpPr>
        <p:spPr bwMode="auto">
          <a:xfrm>
            <a:off x="4859338" y="2276475"/>
            <a:ext cx="4198937" cy="216058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3 «Патриотическое воспитание граждан Ирбитского МО» тыс. руб. </a:t>
            </a:r>
          </a:p>
          <a:p>
            <a:pPr algn="ctr"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Скругленный прямоугольник 34"/>
          <p:cNvSpPr>
            <a:spLocks noChangeArrowheads="1"/>
          </p:cNvSpPr>
          <p:nvPr/>
        </p:nvSpPr>
        <p:spPr bwMode="auto">
          <a:xfrm>
            <a:off x="3851275" y="4545013"/>
            <a:ext cx="5208588" cy="2263775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4 «Обеспечение реализации муниципальной программы  «Развитие физической культуры, спорта и молодежной политики  Ирбитского МО </a:t>
            </a: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до 2024 г.»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FF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dirty="0"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dirty="0"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Стрелка вниз 15"/>
          <p:cNvSpPr>
            <a:spLocks noChangeArrowheads="1"/>
          </p:cNvSpPr>
          <p:nvPr/>
        </p:nvSpPr>
        <p:spPr bwMode="auto">
          <a:xfrm>
            <a:off x="22225" y="2097088"/>
            <a:ext cx="484188" cy="2570162"/>
          </a:xfrm>
          <a:prstGeom prst="downArrow">
            <a:avLst>
              <a:gd name="adj1" fmla="val 50000"/>
              <a:gd name="adj2" fmla="val 260328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9" name="Стрелка вниз 19"/>
          <p:cNvSpPr>
            <a:spLocks noChangeArrowheads="1"/>
          </p:cNvSpPr>
          <p:nvPr/>
        </p:nvSpPr>
        <p:spPr bwMode="auto">
          <a:xfrm>
            <a:off x="4422775" y="2109788"/>
            <a:ext cx="484188" cy="2570162"/>
          </a:xfrm>
          <a:prstGeom prst="downArrow">
            <a:avLst>
              <a:gd name="adj1" fmla="val 50000"/>
              <a:gd name="adj2" fmla="val 263935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647700"/>
            <a:ext cx="8712200" cy="144938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физической культуры, спорта и молодежной политики Ирбитского муниципального образования до 2027 года»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развития физической культуры, спорта и молодежной политики в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МО, в том числе для лиц с ограниченными возможностями здоровья и инвалидов.</a:t>
            </a:r>
          </a:p>
        </p:txBody>
      </p:sp>
      <p:pic>
        <p:nvPicPr>
          <p:cNvPr id="12288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 bwMode="auto">
          <a:xfrm>
            <a:off x="2051050" y="2109788"/>
            <a:ext cx="900113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6556375" y="2109788"/>
            <a:ext cx="792163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3273425"/>
          <a:ext cx="3924300" cy="10969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061"/>
                <a:gridCol w="1116127"/>
                <a:gridCol w="1116124"/>
                <a:gridCol w="1116124"/>
              </a:tblGrid>
              <a:tr h="345602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560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ОБ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122,4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560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МБ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95 103,7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62 324,0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62 324,0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950" y="5402263"/>
          <a:ext cx="3527425" cy="1096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8743"/>
                <a:gridCol w="1008983"/>
                <a:gridCol w="972108"/>
                <a:gridCol w="1008111"/>
              </a:tblGrid>
              <a:tr h="343494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349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ОБ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187,8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349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МБ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3 131,2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3 131,2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3 131,2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40313" y="3273425"/>
          <a:ext cx="3617912" cy="10969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3129"/>
                <a:gridCol w="1021399"/>
                <a:gridCol w="1020384"/>
                <a:gridCol w="1002981"/>
              </a:tblGrid>
              <a:tr h="305129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05129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ОБ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72,0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05129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МБ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617,0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617,0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617,0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22750" y="5984875"/>
          <a:ext cx="4667250" cy="7318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209"/>
                <a:gridCol w="1167209"/>
                <a:gridCol w="1167209"/>
                <a:gridCol w="1167209"/>
              </a:tblGrid>
              <a:tr h="25494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МБ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6 520,2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6 520,2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6 520,2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270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565150"/>
            <a:ext cx="8712200" cy="8636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 «Развитие физической </a:t>
            </a:r>
            <a:r>
              <a:rPr 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24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</a:t>
            </a:r>
            <a:r>
              <a:rPr 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Скругленный прямоугольник 2"/>
          <p:cNvSpPr>
            <a:spLocks noChangeArrowheads="1"/>
          </p:cNvSpPr>
          <p:nvPr/>
        </p:nvSpPr>
        <p:spPr bwMode="auto">
          <a:xfrm>
            <a:off x="1008063" y="4481513"/>
            <a:ext cx="6804025" cy="2187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спортивных объектов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</a:p>
          <a:p>
            <a:pPr algn="ctr"/>
            <a:r>
              <a:rPr lang="ru-RU" sz="24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2023 год –32 779,7 тыс. руб.</a:t>
            </a:r>
          </a:p>
          <a:p>
            <a:pPr algn="ctr"/>
            <a:r>
              <a:rPr lang="ru-RU" sz="2400" b="1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Строительство «Универсальной  спортивной площадки» с. Черновское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83113" y="1547813"/>
            <a:ext cx="4356100" cy="2744787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 ремонт спортивных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(ФОК)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26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6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62 324,0 тыс. руб.</a:t>
            </a:r>
          </a:p>
          <a:p>
            <a:pPr algn="ctr">
              <a:defRPr/>
            </a:pPr>
            <a:endParaRPr lang="ru-RU" sz="2600" b="1" dirty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0" name="Скругленный прямоугольник 1"/>
          <p:cNvSpPr>
            <a:spLocks noChangeArrowheads="1"/>
          </p:cNvSpPr>
          <p:nvPr/>
        </p:nvSpPr>
        <p:spPr bwMode="auto">
          <a:xfrm>
            <a:off x="104775" y="1547813"/>
            <a:ext cx="4251325" cy="2744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внедрению и реализации комплекса "Готов к труду и обороне"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</a:p>
          <a:p>
            <a:pPr algn="ctr"/>
            <a:r>
              <a:rPr lang="ru-RU" sz="2300" b="1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2023 год – 122,4 тыс. руб.</a:t>
            </a:r>
          </a:p>
          <a:p>
            <a:pPr algn="ctr"/>
            <a:endParaRPr lang="ru-RU" sz="2400" b="1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52413" y="593725"/>
            <a:ext cx="8712200" cy="898525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 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</a:t>
            </a:r>
            <a:r>
              <a:rPr lang="ru-RU" sz="24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493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Скругленный прямоугольник 2"/>
          <p:cNvSpPr>
            <a:spLocks noChangeArrowheads="1"/>
          </p:cNvSpPr>
          <p:nvPr/>
        </p:nvSpPr>
        <p:spPr bwMode="auto">
          <a:xfrm>
            <a:off x="4932363" y="3500438"/>
            <a:ext cx="4140200" cy="3236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приоритетным направлениям работы с молодежью (в т.ч. «Молодежный сертификат»)</a:t>
            </a: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2023г. – 2025г.</a:t>
            </a: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291,9 тыс. руб.  МБ</a:t>
            </a:r>
          </a:p>
        </p:txBody>
      </p:sp>
      <p:sp>
        <p:nvSpPr>
          <p:cNvPr id="124933" name="Скругленный прямоугольник 4"/>
          <p:cNvSpPr>
            <a:spLocks noChangeArrowheads="1"/>
          </p:cNvSpPr>
          <p:nvPr/>
        </p:nvSpPr>
        <p:spPr bwMode="auto">
          <a:xfrm>
            <a:off x="4932363" y="1681163"/>
            <a:ext cx="4140200" cy="1711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«Летней молодежной биржи труда»</a:t>
            </a: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2023г.- 2025г.</a:t>
            </a: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2 651,6 тыс. руб.  МБ</a:t>
            </a:r>
          </a:p>
          <a:p>
            <a:pPr algn="ctr"/>
            <a:endParaRPr lang="ru-RU" sz="24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4" name="Скругленный прямоугольник 7"/>
          <p:cNvSpPr>
            <a:spLocks noChangeArrowheads="1"/>
          </p:cNvSpPr>
          <p:nvPr/>
        </p:nvSpPr>
        <p:spPr bwMode="auto">
          <a:xfrm>
            <a:off x="107950" y="1644650"/>
            <a:ext cx="4679950" cy="5176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молодежной политики,  развитие сети муниципальных учреждений по работе с молодежью,  создание и обеспечение деятельности «коворкинг-центров»</a:t>
            </a:r>
            <a:endParaRPr lang="ru-RU" sz="24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2023г.:</a:t>
            </a: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187,0 тыс. руб. -  МБ</a:t>
            </a:r>
          </a:p>
          <a:p>
            <a:pPr algn="ctr"/>
            <a:r>
              <a:rPr lang="ru-RU" sz="2400" b="1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187,0 тыс. руб.  - ОБ</a:t>
            </a: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2024г.– 187,0 тыс. руб. - МБ</a:t>
            </a:r>
          </a:p>
          <a:p>
            <a:pPr algn="ctr"/>
            <a:r>
              <a:rPr lang="ru-RU" sz="24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2025г. – 187,0 тыс. руб. - МБ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295400" y="1476375"/>
            <a:ext cx="2160588" cy="33178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5976938" y="1476375"/>
            <a:ext cx="1655762" cy="284163"/>
          </a:xfrm>
          <a:prstGeom prst="downArrow">
            <a:avLst>
              <a:gd name="adj1" fmla="val 50000"/>
              <a:gd name="adj2" fmla="val 42342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19075" y="706438"/>
            <a:ext cx="8712200" cy="885825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«Патриотическое воспитание граждан </a:t>
            </a:r>
            <a:r>
              <a:rPr lang="ru-RU" sz="24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</a:t>
            </a:r>
          </a:p>
        </p:txBody>
      </p:sp>
      <p:pic>
        <p:nvPicPr>
          <p:cNvPr id="125955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Скругленный прямоугольник 2"/>
          <p:cNvSpPr>
            <a:spLocks noChangeArrowheads="1"/>
          </p:cNvSpPr>
          <p:nvPr/>
        </p:nvSpPr>
        <p:spPr bwMode="auto">
          <a:xfrm>
            <a:off x="107950" y="1989138"/>
            <a:ext cx="4467225" cy="4787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и инвентаря для учреждений занимающихся патриотическим воспитанием и допризывной подготовкой молодежи к военной службе</a:t>
            </a:r>
          </a:p>
          <a:p>
            <a:pPr algn="ctr"/>
            <a:r>
              <a:rPr lang="ru-RU" sz="28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2023г. –2025г.</a:t>
            </a:r>
          </a:p>
          <a:p>
            <a:pPr algn="ctr"/>
            <a:r>
              <a:rPr lang="ru-RU" sz="28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572,0 тыс. руб. МБ</a:t>
            </a:r>
          </a:p>
          <a:p>
            <a:pPr algn="ctr"/>
            <a:r>
              <a:rPr lang="ru-RU" sz="2800" b="1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2023г. –72,0тыс. руб. ОБ</a:t>
            </a:r>
          </a:p>
        </p:txBody>
      </p:sp>
      <p:sp>
        <p:nvSpPr>
          <p:cNvPr id="125957" name="Скругленный прямоугольник 4"/>
          <p:cNvSpPr>
            <a:spLocks noChangeArrowheads="1"/>
          </p:cNvSpPr>
          <p:nvPr/>
        </p:nvSpPr>
        <p:spPr bwMode="auto">
          <a:xfrm>
            <a:off x="4751388" y="1989138"/>
            <a:ext cx="4179887" cy="4787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направленных на патриотическое воспитание граждан (учебно-спортивные игры, спартакиады, оплата путевок в военно-патриотические оздоровительные лагеря)</a:t>
            </a:r>
          </a:p>
          <a:p>
            <a:pPr algn="ctr"/>
            <a:r>
              <a:rPr lang="ru-RU" sz="28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2023г.  - 45,0 тыс. руб.</a:t>
            </a:r>
          </a:p>
          <a:p>
            <a:pPr algn="ctr"/>
            <a:r>
              <a:rPr lang="ru-RU" sz="28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2024г. – 45,0 тыс. руб.</a:t>
            </a:r>
          </a:p>
          <a:p>
            <a:pPr algn="ctr"/>
            <a:r>
              <a:rPr lang="ru-RU" sz="28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2025г. - 45,0 тыс. руб.</a:t>
            </a: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1150938" y="1592263"/>
            <a:ext cx="2268537" cy="6191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5795963" y="1592263"/>
            <a:ext cx="2197100" cy="619125"/>
          </a:xfrm>
          <a:prstGeom prst="downArrow">
            <a:avLst>
              <a:gd name="adj1" fmla="val 50000"/>
              <a:gd name="adj2" fmla="val 48242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3603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6978" name="Скругленный прямоугольник 34"/>
          <p:cNvSpPr>
            <a:spLocks noChangeArrowheads="1"/>
          </p:cNvSpPr>
          <p:nvPr/>
        </p:nvSpPr>
        <p:spPr bwMode="auto">
          <a:xfrm>
            <a:off x="180975" y="4038600"/>
            <a:ext cx="4344988" cy="2819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2 «Энергосбережение и повышение энергетической эффективности Ирбитского МО»</a:t>
            </a: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9" name="Скругленный прямоугольник 34"/>
          <p:cNvSpPr>
            <a:spLocks noChangeArrowheads="1"/>
          </p:cNvSpPr>
          <p:nvPr/>
        </p:nvSpPr>
        <p:spPr bwMode="auto">
          <a:xfrm>
            <a:off x="0" y="584200"/>
            <a:ext cx="9144000" cy="1260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и повышение энергетической эффективности в Ирбитском муниципальном образовании до 2027 года»</a:t>
            </a:r>
          </a:p>
        </p:txBody>
      </p:sp>
      <p:sp>
        <p:nvSpPr>
          <p:cNvPr id="126980" name="Скругленный прямоугольник 34"/>
          <p:cNvSpPr>
            <a:spLocks noChangeArrowheads="1"/>
          </p:cNvSpPr>
          <p:nvPr/>
        </p:nvSpPr>
        <p:spPr bwMode="auto">
          <a:xfrm>
            <a:off x="1149350" y="1916113"/>
            <a:ext cx="6927850" cy="2144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1 «Развитие и модернизация систем коммунальной инфраструктуры теплоснабжения, водоснабжения и водоотведения»</a:t>
            </a:r>
            <a:endParaRPr lang="ru-RU" altLang="ru-RU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6981" name="Скругленный прямоугольник 34"/>
          <p:cNvSpPr>
            <a:spLocks noChangeArrowheads="1"/>
          </p:cNvSpPr>
          <p:nvPr/>
        </p:nvSpPr>
        <p:spPr bwMode="auto">
          <a:xfrm>
            <a:off x="4619625" y="4060825"/>
            <a:ext cx="4308475" cy="2774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3 «Капитальный  ремонт общего имущества многоквартирных домов на территории Ирбитского МО»</a:t>
            </a: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2" name="Стрелка вниз 2"/>
          <p:cNvSpPr>
            <a:spLocks noChangeArrowheads="1"/>
          </p:cNvSpPr>
          <p:nvPr/>
        </p:nvSpPr>
        <p:spPr bwMode="auto">
          <a:xfrm>
            <a:off x="665163" y="1749425"/>
            <a:ext cx="484187" cy="2117725"/>
          </a:xfrm>
          <a:prstGeom prst="down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6983" name="Стрелка вниз 18"/>
          <p:cNvSpPr>
            <a:spLocks noChangeArrowheads="1"/>
          </p:cNvSpPr>
          <p:nvPr/>
        </p:nvSpPr>
        <p:spPr bwMode="auto">
          <a:xfrm>
            <a:off x="8077200" y="1749425"/>
            <a:ext cx="485775" cy="2117725"/>
          </a:xfrm>
          <a:prstGeom prst="down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6984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800" name="Group 152"/>
          <p:cNvGraphicFramePr>
            <a:graphicFrameLocks noGrp="1"/>
          </p:cNvGraphicFramePr>
          <p:nvPr/>
        </p:nvGraphicFramePr>
        <p:xfrm>
          <a:off x="2325688" y="2887663"/>
          <a:ext cx="4602162" cy="1096962"/>
        </p:xfrm>
        <a:graphic>
          <a:graphicData uri="http://schemas.openxmlformats.org/drawingml/2006/table">
            <a:tbl>
              <a:tblPr/>
              <a:tblGrid>
                <a:gridCol w="1150161"/>
                <a:gridCol w="1166888"/>
                <a:gridCol w="1133432"/>
                <a:gridCol w="1150159"/>
              </a:tblGrid>
              <a:tr h="343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3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43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84 680,9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9 397,5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9 397,5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27588" y="5400675"/>
          <a:ext cx="3797300" cy="981075"/>
        </p:xfrm>
        <a:graphic>
          <a:graphicData uri="http://schemas.openxmlformats.org/drawingml/2006/table">
            <a:tbl>
              <a:tblPr/>
              <a:tblGrid>
                <a:gridCol w="949338"/>
                <a:gridCol w="949338"/>
                <a:gridCol w="949338"/>
                <a:gridCol w="949338"/>
              </a:tblGrid>
              <a:tr h="490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0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3 800,0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2 800,0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2 800,0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06400" y="5448300"/>
          <a:ext cx="3797300" cy="981075"/>
        </p:xfrm>
        <a:graphic>
          <a:graphicData uri="http://schemas.openxmlformats.org/drawingml/2006/table">
            <a:tbl>
              <a:tblPr/>
              <a:tblGrid>
                <a:gridCol w="949338"/>
                <a:gridCol w="949338"/>
                <a:gridCol w="949338"/>
                <a:gridCol w="949338"/>
              </a:tblGrid>
              <a:tr h="490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0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34 219,5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4 780,0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4 780,0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4381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8002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590550"/>
            <a:ext cx="8712200" cy="930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и повышение энергетической эффективности в Ирбитском муниципальном образовании до 2027 года»</a:t>
            </a:r>
          </a:p>
        </p:txBody>
      </p:sp>
      <p:sp>
        <p:nvSpPr>
          <p:cNvPr id="26632" name="Скругленный прямоугольник 34"/>
          <p:cNvSpPr>
            <a:spLocks noChangeArrowheads="1"/>
          </p:cNvSpPr>
          <p:nvPr/>
        </p:nvSpPr>
        <p:spPr bwMode="auto">
          <a:xfrm>
            <a:off x="174625" y="2347913"/>
            <a:ext cx="4271963" cy="30972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«Обеспечение рационального и безопасного природопользования на территории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4" name="Скругленный прямоугольник 34"/>
          <p:cNvSpPr>
            <a:spLocks noChangeArrowheads="1"/>
          </p:cNvSpPr>
          <p:nvPr/>
        </p:nvSpPr>
        <p:spPr bwMode="auto">
          <a:xfrm>
            <a:off x="4740275" y="2366963"/>
            <a:ext cx="4238625" cy="3060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6 «Восстановление и развитие внешнего благоустройства населенных пунктов Ирбитского МО»</a:t>
            </a:r>
            <a:endParaRPr lang="ru-RU" altLang="ru-RU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5" name="Стрелка вниз 2"/>
          <p:cNvSpPr>
            <a:spLocks noChangeArrowheads="1"/>
          </p:cNvSpPr>
          <p:nvPr/>
        </p:nvSpPr>
        <p:spPr bwMode="auto">
          <a:xfrm>
            <a:off x="2016125" y="1533525"/>
            <a:ext cx="484188" cy="709613"/>
          </a:xfrm>
          <a:prstGeom prst="downArrow">
            <a:avLst>
              <a:gd name="adj1" fmla="val 50000"/>
              <a:gd name="adj2" fmla="val 49931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8006" name="Стрелка вниз 18"/>
          <p:cNvSpPr>
            <a:spLocks noChangeArrowheads="1"/>
          </p:cNvSpPr>
          <p:nvPr/>
        </p:nvSpPr>
        <p:spPr bwMode="auto">
          <a:xfrm>
            <a:off x="6859588" y="1520825"/>
            <a:ext cx="485775" cy="711200"/>
          </a:xfrm>
          <a:prstGeom prst="downArrow">
            <a:avLst>
              <a:gd name="adj1" fmla="val 50000"/>
              <a:gd name="adj2" fmla="val 50049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800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7313"/>
            <a:ext cx="611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801" name="Group 153"/>
          <p:cNvGraphicFramePr>
            <a:graphicFrameLocks noGrp="1"/>
          </p:cNvGraphicFramePr>
          <p:nvPr/>
        </p:nvGraphicFramePr>
        <p:xfrm>
          <a:off x="414338" y="3968750"/>
          <a:ext cx="3833812" cy="868363"/>
        </p:xfrm>
        <a:graphic>
          <a:graphicData uri="http://schemas.openxmlformats.org/drawingml/2006/table">
            <a:tbl>
              <a:tblPr/>
              <a:tblGrid>
                <a:gridCol w="958466"/>
                <a:gridCol w="958466"/>
                <a:gridCol w="958466"/>
                <a:gridCol w="958466"/>
              </a:tblGrid>
              <a:tr h="325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3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15 717,0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2 217,0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2 217,0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29" name="Group 181"/>
          <p:cNvGraphicFramePr>
            <a:graphicFrameLocks noGrp="1"/>
          </p:cNvGraphicFramePr>
          <p:nvPr/>
        </p:nvGraphicFramePr>
        <p:xfrm>
          <a:off x="5092700" y="3897313"/>
          <a:ext cx="3870325" cy="1168400"/>
        </p:xfrm>
        <a:graphic>
          <a:graphicData uri="http://schemas.openxmlformats.org/drawingml/2006/table">
            <a:tbl>
              <a:tblPr/>
              <a:tblGrid>
                <a:gridCol w="802882"/>
                <a:gridCol w="1133434"/>
                <a:gridCol w="967032"/>
                <a:gridCol w="967030"/>
              </a:tblGrid>
              <a:tr h="389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9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832,6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846,5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846,5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89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8 750,0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8 750,0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8 750,0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667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9026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630238"/>
            <a:ext cx="87122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1 «Развитие и модернизация систем коммунальной инфраструктуры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42875" y="5121275"/>
            <a:ext cx="8929688" cy="173672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полномочия СО по предоставлению гражданам проживающим на территории СО меры социальной поддержки по частичному освобождению от платы за коммунальные услуги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-  2023-2025гг.  –623,0 тыс.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824413" y="1320800"/>
            <a:ext cx="4268787" cy="13525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объектов водоснабжения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-  24 900,0тыс. руб.</a:t>
            </a:r>
          </a:p>
          <a:p>
            <a:pPr algn="ctr"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02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36513" y="1312113"/>
            <a:ext cx="4319463" cy="17568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спецтехники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12 900,0 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– 9 397,5 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2025г. – 9 397,5 тыс. руб.</a:t>
            </a:r>
          </a:p>
          <a:p>
            <a:pPr algn="ctr">
              <a:defRPr/>
            </a:pPr>
            <a:endParaRPr lang="ru-RU" sz="20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3" name="Стрелка вниз 5"/>
          <p:cNvSpPr>
            <a:spLocks noChangeArrowheads="1"/>
          </p:cNvSpPr>
          <p:nvPr/>
        </p:nvSpPr>
        <p:spPr bwMode="auto">
          <a:xfrm>
            <a:off x="1601788" y="1312863"/>
            <a:ext cx="1189037" cy="14446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4" name="Стрелка вниз 6"/>
          <p:cNvSpPr>
            <a:spLocks noChangeArrowheads="1"/>
          </p:cNvSpPr>
          <p:nvPr/>
        </p:nvSpPr>
        <p:spPr bwMode="auto">
          <a:xfrm>
            <a:off x="6551613" y="1270000"/>
            <a:ext cx="1223962" cy="2079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6513" y="3179763"/>
            <a:ext cx="4319587" cy="194151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электро-, тепло-, газо- и водоснабжения 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46 780,9 тыс. руб.</a:t>
            </a:r>
          </a:p>
          <a:p>
            <a:pPr algn="ctr"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824413" y="2781300"/>
            <a:ext cx="4248150" cy="233997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сметной документации на проведение работ по капитальному ремонту объектов коммунального комплекса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100,0 тыс. руб.</a:t>
            </a:r>
          </a:p>
          <a:p>
            <a:pPr algn="ctr"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7" name="Стрелка вниз 7"/>
          <p:cNvSpPr>
            <a:spLocks noChangeArrowheads="1"/>
          </p:cNvSpPr>
          <p:nvPr/>
        </p:nvSpPr>
        <p:spPr bwMode="auto">
          <a:xfrm>
            <a:off x="4206875" y="1274763"/>
            <a:ext cx="730250" cy="3846512"/>
          </a:xfrm>
          <a:prstGeom prst="downArrow">
            <a:avLst>
              <a:gd name="adj1" fmla="val 50000"/>
              <a:gd name="adj2" fmla="val 49991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30050" name="Picture 43" descr="irbr-zjs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404825" y="4257093"/>
            <a:ext cx="8334350" cy="248427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блочных газовых котельных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29 439,5 тыс. </a:t>
            </a:r>
            <a:r>
              <a:rPr 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котла наружного размещения: п. Зайково (ул. Больничная,  ул. Школьная), д.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ПСД: д. Кириллова, п. Спутник.</a:t>
            </a:r>
          </a:p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6513" y="1592796"/>
            <a:ext cx="4445477" cy="237522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топливно-энергетических объектов </a:t>
            </a:r>
            <a:endParaRPr lang="ru-RU" sz="24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 МО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4 780,0тыс.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– 4 630,0 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2025г. – 4 780,0 тыс. руб.</a:t>
            </a:r>
          </a:p>
          <a:p>
            <a:pPr algn="ctr">
              <a:defRPr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57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728663"/>
            <a:ext cx="8712200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2 «Энергосбережение и повышение энергетической эффективности Ирбитского МО»</a:t>
            </a:r>
          </a:p>
          <a:p>
            <a:pPr algn="ctr"/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  <a:p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725545" y="1576596"/>
            <a:ext cx="4301969" cy="237522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муниципальных угольных котельных коммерческими узлами учета тепловой энергии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– 150,0 тыс. руб.</a:t>
            </a:r>
          </a:p>
          <a:p>
            <a:pPr algn="ctr">
              <a:defRPr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61" name="Стрелка вниз 1"/>
          <p:cNvSpPr>
            <a:spLocks noChangeArrowheads="1"/>
          </p:cNvSpPr>
          <p:nvPr/>
        </p:nvSpPr>
        <p:spPr bwMode="auto">
          <a:xfrm>
            <a:off x="1403350" y="1449388"/>
            <a:ext cx="1763713" cy="3238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62" name="Стрелка вниз 2"/>
          <p:cNvSpPr>
            <a:spLocks noChangeArrowheads="1"/>
          </p:cNvSpPr>
          <p:nvPr/>
        </p:nvSpPr>
        <p:spPr bwMode="auto">
          <a:xfrm>
            <a:off x="6335713" y="1449388"/>
            <a:ext cx="1404937" cy="3238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63" name="Стрелка вниз 3"/>
          <p:cNvSpPr>
            <a:spLocks noChangeArrowheads="1"/>
          </p:cNvSpPr>
          <p:nvPr/>
        </p:nvSpPr>
        <p:spPr bwMode="auto">
          <a:xfrm>
            <a:off x="4284663" y="1449388"/>
            <a:ext cx="682625" cy="2808287"/>
          </a:xfrm>
          <a:prstGeom prst="downArrow">
            <a:avLst>
              <a:gd name="adj1" fmla="val 50000"/>
              <a:gd name="adj2" fmla="val 5011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24413" y="3860800"/>
            <a:ext cx="420370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ОБ – 4 850 тыс. руб.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4999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r>
              <a:rPr lang="ru-RU" sz="1800" b="1" smtClean="0">
                <a:solidFill>
                  <a:srgbClr val="0000FF"/>
                </a:solidFill>
                <a:latin typeface="Liberation Serif" pitchFamily="18" charset="0"/>
              </a:rPr>
              <a:t/>
            </a:r>
            <a:br>
              <a:rPr lang="ru-RU" sz="1800" b="1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Liberation Serif" pitchFamily="18" charset="0"/>
              </a:rPr>
              <a:t>Бюджетный процесс – </a:t>
            </a:r>
            <a: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  <a:t>регламентируемая нормами права деятельность</a:t>
            </a:r>
            <a:b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  <a:t>органов местного самоуправления и участников</a:t>
            </a:r>
            <a:b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  <a:t>бюджетного процесса по составлению и </a:t>
            </a:r>
            <a:b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  <a:t>рассмотрению проектов бюджетов, утверждению</a:t>
            </a:r>
            <a:b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  <a:t> и исполнению бюджетов, а также контролю за</a:t>
            </a:r>
            <a:b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  <a:t>их исполнением</a:t>
            </a:r>
            <a:b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</a:br>
            <a: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  <a:t> </a:t>
            </a:r>
            <a:br>
              <a:rPr lang="ru-RU" sz="1800" smtClean="0">
                <a:solidFill>
                  <a:srgbClr val="0000FF"/>
                </a:solidFill>
                <a:latin typeface="Liberation Serif" pitchFamily="18" charset="0"/>
              </a:rPr>
            </a:br>
            <a:endParaRPr lang="ru-RU" sz="1800" b="1" smtClean="0">
              <a:solidFill>
                <a:srgbClr val="0000FF"/>
              </a:solidFill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35FC5-D1DE-4B26-A773-0198C11CA163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57225"/>
            <a:ext cx="8858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902075" y="5603875"/>
            <a:ext cx="2987675" cy="576263"/>
          </a:xfrm>
          <a:prstGeom prst="roundRect">
            <a:avLst/>
          </a:prstGeom>
          <a:gradFill rotWithShape="1">
            <a:gsLst>
              <a:gs pos="100000">
                <a:srgbClr val="FF6600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Голосование за или против принятия проекта бюджета</a:t>
            </a:r>
          </a:p>
        </p:txBody>
      </p:sp>
      <p:sp>
        <p:nvSpPr>
          <p:cNvPr id="12" name="Выноска со стрелкой вниз 11"/>
          <p:cNvSpPr/>
          <p:nvPr/>
        </p:nvSpPr>
        <p:spPr bwMode="auto">
          <a:xfrm>
            <a:off x="882650" y="2241550"/>
            <a:ext cx="2520950" cy="792163"/>
          </a:xfrm>
          <a:prstGeom prst="downArrowCallout">
            <a:avLst>
              <a:gd name="adj1" fmla="val 110001"/>
              <a:gd name="adj2" fmla="val 95833"/>
              <a:gd name="adj3" fmla="val 25000"/>
              <a:gd name="adj4" fmla="val 64977"/>
            </a:avLst>
          </a:prstGeom>
          <a:gradFill flip="none" rotWithShape="1">
            <a:gsLst>
              <a:gs pos="63000">
                <a:srgbClr val="66FFCC">
                  <a:alpha val="82000"/>
                </a:srgbClr>
              </a:gs>
              <a:gs pos="100000">
                <a:srgbClr val="66FFCC">
                  <a:alpha val="82000"/>
                </a:srgbClr>
              </a:gs>
              <a:gs pos="27000">
                <a:srgbClr val="92D050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</a:rPr>
              <a:t>Разработка проекта бюджета</a:t>
            </a:r>
          </a:p>
        </p:txBody>
      </p:sp>
      <p:sp>
        <p:nvSpPr>
          <p:cNvPr id="13" name="Выноска со стрелкой вниз 12"/>
          <p:cNvSpPr/>
          <p:nvPr/>
        </p:nvSpPr>
        <p:spPr bwMode="auto">
          <a:xfrm>
            <a:off x="885825" y="3033713"/>
            <a:ext cx="2519363" cy="790575"/>
          </a:xfrm>
          <a:prstGeom prst="downArrowCallout">
            <a:avLst>
              <a:gd name="adj1" fmla="val 110001"/>
              <a:gd name="adj2" fmla="val 95833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66FF33"/>
              </a:gs>
              <a:gs pos="100000">
                <a:srgbClr val="66FFCC">
                  <a:alpha val="82000"/>
                </a:srgbClr>
              </a:gs>
              <a:gs pos="35000">
                <a:srgbClr val="92D050"/>
              </a:gs>
              <a:gs pos="7000">
                <a:srgbClr val="00FF00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</a:rPr>
              <a:t>Направление проекта бюджета в представительный орган</a:t>
            </a:r>
          </a:p>
        </p:txBody>
      </p:sp>
      <p:sp>
        <p:nvSpPr>
          <p:cNvPr id="14" name="Выноска со стрелкой вниз 13"/>
          <p:cNvSpPr/>
          <p:nvPr/>
        </p:nvSpPr>
        <p:spPr bwMode="auto">
          <a:xfrm>
            <a:off x="885825" y="3824288"/>
            <a:ext cx="2519363" cy="885825"/>
          </a:xfrm>
          <a:prstGeom prst="downArrowCallout">
            <a:avLst>
              <a:gd name="adj1" fmla="val 110001"/>
              <a:gd name="adj2" fmla="val 95833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66FF33"/>
              </a:gs>
              <a:gs pos="100000">
                <a:srgbClr val="66FFCC">
                  <a:alpha val="82000"/>
                </a:srgbClr>
              </a:gs>
              <a:gs pos="22000">
                <a:srgbClr val="FFFF66"/>
              </a:gs>
              <a:gs pos="42000">
                <a:srgbClr val="00FF00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Предварительное рассмотрение проекта бюджета на комиссиях </a:t>
            </a:r>
          </a:p>
        </p:txBody>
      </p:sp>
      <p:sp>
        <p:nvSpPr>
          <p:cNvPr id="15" name="Выноска со стрелкой вниз 14"/>
          <p:cNvSpPr/>
          <p:nvPr/>
        </p:nvSpPr>
        <p:spPr bwMode="auto">
          <a:xfrm>
            <a:off x="885825" y="4710113"/>
            <a:ext cx="2519363" cy="792162"/>
          </a:xfrm>
          <a:prstGeom prst="downArrowCallout">
            <a:avLst>
              <a:gd name="adj1" fmla="val 110001"/>
              <a:gd name="adj2" fmla="val 95833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66FF33"/>
              </a:gs>
              <a:gs pos="100000">
                <a:srgbClr val="66FFCC">
                  <a:alpha val="82000"/>
                </a:srgbClr>
              </a:gs>
              <a:gs pos="89000">
                <a:srgbClr val="FFFF66"/>
              </a:gs>
              <a:gs pos="100000">
                <a:srgbClr val="FFFF00"/>
              </a:gs>
              <a:gs pos="98000">
                <a:srgbClr val="FFFF66">
                  <a:alpha val="19000"/>
                </a:srgbClr>
              </a:gs>
              <a:gs pos="4000">
                <a:srgbClr val="FF9900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Вынесение проекта бюджета на публичные слушания</a:t>
            </a:r>
          </a:p>
        </p:txBody>
      </p:sp>
      <p:sp>
        <p:nvSpPr>
          <p:cNvPr id="17" name="Выноска со стрелкой вправо 16"/>
          <p:cNvSpPr/>
          <p:nvPr/>
        </p:nvSpPr>
        <p:spPr bwMode="auto">
          <a:xfrm>
            <a:off x="885825" y="5516563"/>
            <a:ext cx="2987675" cy="649287"/>
          </a:xfrm>
          <a:prstGeom prst="rightArrowCallout">
            <a:avLst>
              <a:gd name="adj1" fmla="val 61211"/>
              <a:gd name="adj2" fmla="val 45942"/>
              <a:gd name="adj3" fmla="val 61226"/>
              <a:gd name="adj4" fmla="val 83516"/>
            </a:avLst>
          </a:prstGeom>
          <a:gradFill rotWithShape="1">
            <a:gsLst>
              <a:gs pos="100000">
                <a:srgbClr val="FF9900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Liberation Serif" panose="02020603050405020304" pitchFamily="18" charset="0"/>
              </a:rPr>
              <a:t>Обсуждение проекта бюджета на заседании представительного органа</a:t>
            </a:r>
          </a:p>
        </p:txBody>
      </p:sp>
      <p:sp>
        <p:nvSpPr>
          <p:cNvPr id="18" name="Выноска со стрелкой вниз 17"/>
          <p:cNvSpPr/>
          <p:nvPr/>
        </p:nvSpPr>
        <p:spPr bwMode="auto">
          <a:xfrm>
            <a:off x="6192838" y="2232025"/>
            <a:ext cx="2519362" cy="792163"/>
          </a:xfrm>
          <a:prstGeom prst="downArrowCallout">
            <a:avLst>
              <a:gd name="adj1" fmla="val 110001"/>
              <a:gd name="adj2" fmla="val 95833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FF9999"/>
              </a:gs>
              <a:gs pos="100000">
                <a:srgbClr val="66FFCC">
                  <a:alpha val="82000"/>
                </a:srgbClr>
              </a:gs>
              <a:gs pos="64000">
                <a:srgbClr val="FF9999">
                  <a:alpha val="81961"/>
                </a:srgbClr>
              </a:gs>
              <a:gs pos="22000">
                <a:srgbClr val="FF66FF">
                  <a:alpha val="58824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Исполнение бюджета</a:t>
            </a:r>
          </a:p>
        </p:txBody>
      </p:sp>
      <p:sp>
        <p:nvSpPr>
          <p:cNvPr id="19" name="Выноска со стрелкой вниз 18"/>
          <p:cNvSpPr/>
          <p:nvPr/>
        </p:nvSpPr>
        <p:spPr bwMode="auto">
          <a:xfrm>
            <a:off x="6207125" y="3024188"/>
            <a:ext cx="2519363" cy="792162"/>
          </a:xfrm>
          <a:prstGeom prst="downArrowCallout">
            <a:avLst>
              <a:gd name="adj1" fmla="val 110001"/>
              <a:gd name="adj2" fmla="val 95833"/>
              <a:gd name="adj3" fmla="val 25000"/>
              <a:gd name="adj4" fmla="val 64977"/>
            </a:avLst>
          </a:prstGeom>
          <a:gradFill flip="none" rotWithShape="1">
            <a:gsLst>
              <a:gs pos="53000">
                <a:srgbClr val="FF99FF"/>
              </a:gs>
              <a:gs pos="0">
                <a:srgbClr val="FF66FF"/>
              </a:gs>
              <a:gs pos="6000">
                <a:srgbClr val="FF3399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Контроль за исполнением бюджета</a:t>
            </a:r>
          </a:p>
        </p:txBody>
      </p:sp>
      <p:sp>
        <p:nvSpPr>
          <p:cNvPr id="20" name="Выноска со стрелкой вниз 19"/>
          <p:cNvSpPr/>
          <p:nvPr/>
        </p:nvSpPr>
        <p:spPr bwMode="auto">
          <a:xfrm>
            <a:off x="6211888" y="3833813"/>
            <a:ext cx="2520950" cy="792162"/>
          </a:xfrm>
          <a:prstGeom prst="downArrowCallout">
            <a:avLst>
              <a:gd name="adj1" fmla="val 110001"/>
              <a:gd name="adj2" fmla="val 95833"/>
              <a:gd name="adj3" fmla="val 25000"/>
              <a:gd name="adj4" fmla="val 64977"/>
            </a:avLst>
          </a:prstGeom>
          <a:gradFill flip="none" rotWithShape="1">
            <a:gsLst>
              <a:gs pos="12000">
                <a:srgbClr val="9933FF"/>
              </a:gs>
              <a:gs pos="48000">
                <a:srgbClr val="FF3399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Контроль за исполнением бюджета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219825" y="4652963"/>
            <a:ext cx="2533650" cy="622300"/>
          </a:xfrm>
          <a:prstGeom prst="rect">
            <a:avLst/>
          </a:prstGeom>
          <a:gradFill rotWithShape="1">
            <a:gsLst>
              <a:gs pos="90000">
                <a:srgbClr val="9933FF"/>
              </a:gs>
              <a:gs pos="100000">
                <a:srgbClr val="9933FF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Утверждение  отчета об исполнении бюджета</a:t>
            </a:r>
          </a:p>
        </p:txBody>
      </p:sp>
      <p:sp>
        <p:nvSpPr>
          <p:cNvPr id="70671" name="Стрелка вверх 29"/>
          <p:cNvSpPr>
            <a:spLocks noChangeArrowheads="1"/>
          </p:cNvSpPr>
          <p:nvPr/>
        </p:nvSpPr>
        <p:spPr bwMode="auto">
          <a:xfrm rot="1294126">
            <a:off x="5556250" y="2593975"/>
            <a:ext cx="196850" cy="3098800"/>
          </a:xfrm>
          <a:prstGeom prst="upArrow">
            <a:avLst>
              <a:gd name="adj1" fmla="val 50000"/>
              <a:gd name="adj2" fmla="val 240793"/>
            </a:avLst>
          </a:prstGeom>
          <a:gradFill rotWithShape="1">
            <a:gsLst>
              <a:gs pos="0">
                <a:srgbClr val="00B050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672" name="Стрелка вверх 31"/>
          <p:cNvSpPr>
            <a:spLocks noChangeArrowheads="1"/>
          </p:cNvSpPr>
          <p:nvPr/>
        </p:nvSpPr>
        <p:spPr bwMode="auto">
          <a:xfrm rot="-1701451">
            <a:off x="4062413" y="2257425"/>
            <a:ext cx="196850" cy="3544888"/>
          </a:xfrm>
          <a:prstGeom prst="upArrow">
            <a:avLst>
              <a:gd name="adj1" fmla="val 50000"/>
              <a:gd name="adj2" fmla="val 20034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673" name="Выгнутая вправо стрелка 33"/>
          <p:cNvSpPr>
            <a:spLocks noChangeArrowheads="1"/>
          </p:cNvSpPr>
          <p:nvPr/>
        </p:nvSpPr>
        <p:spPr bwMode="auto">
          <a:xfrm>
            <a:off x="3403600" y="2312988"/>
            <a:ext cx="693738" cy="1116012"/>
          </a:xfrm>
          <a:prstGeom prst="curvedLeftArrow">
            <a:avLst>
              <a:gd name="adj1" fmla="val 25024"/>
              <a:gd name="adj2" fmla="val 50048"/>
              <a:gd name="adj3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674" name="Выгнутая влево стрелка 35"/>
          <p:cNvSpPr>
            <a:spLocks noChangeArrowheads="1"/>
          </p:cNvSpPr>
          <p:nvPr/>
        </p:nvSpPr>
        <p:spPr bwMode="auto">
          <a:xfrm>
            <a:off x="142875" y="3176588"/>
            <a:ext cx="739775" cy="1090612"/>
          </a:xfrm>
          <a:prstGeom prst="curvedRightArrow">
            <a:avLst>
              <a:gd name="adj1" fmla="val 24994"/>
              <a:gd name="adj2" fmla="val 50002"/>
              <a:gd name="adj3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675" name="Выгнутая вправо стрелка 36"/>
          <p:cNvSpPr>
            <a:spLocks noChangeArrowheads="1"/>
          </p:cNvSpPr>
          <p:nvPr/>
        </p:nvSpPr>
        <p:spPr bwMode="auto">
          <a:xfrm rot="378933">
            <a:off x="3300413" y="4071938"/>
            <a:ext cx="1066800" cy="1873250"/>
          </a:xfrm>
          <a:prstGeom prst="curvedLeftArrow">
            <a:avLst>
              <a:gd name="adj1" fmla="val 25047"/>
              <a:gd name="adj2" fmla="val 50085"/>
              <a:gd name="adj3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 rot="17497782">
            <a:off x="4522788" y="4386263"/>
            <a:ext cx="1581150" cy="241300"/>
          </a:xfrm>
          <a:prstGeom prst="rect">
            <a:avLst/>
          </a:prstGeom>
          <a:gradFill rotWithShape="1">
            <a:gsLst>
              <a:gs pos="99000">
                <a:schemeClr val="bg1">
                  <a:lumMod val="95000"/>
                </a:scheme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100" dirty="0">
                <a:solidFill>
                  <a:srgbClr val="00B050"/>
                </a:solidFill>
                <a:latin typeface="Liberation Serif" panose="02020603050405020304" pitchFamily="18" charset="0"/>
              </a:rPr>
              <a:t>Если проект принят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 rot="3868513">
            <a:off x="3629820" y="3894931"/>
            <a:ext cx="1617662" cy="269875"/>
          </a:xfrm>
          <a:prstGeom prst="rect">
            <a:avLst/>
          </a:prstGeom>
          <a:gradFill rotWithShape="1">
            <a:gsLst>
              <a:gs pos="100000">
                <a:schemeClr val="bg1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100" dirty="0">
                <a:solidFill>
                  <a:srgbClr val="FF6600"/>
                </a:solidFill>
                <a:latin typeface="Liberation Serif" panose="02020603050405020304" pitchFamily="18" charset="0"/>
              </a:rPr>
              <a:t>Если проект отклонен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 bwMode="auto">
          <a:xfrm>
            <a:off x="6012160" y="2057155"/>
            <a:ext cx="3131840" cy="454019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подготовке отчета, содержащего сведения о размере суммы платежей потребителей за коммунальные услуги (базовый период и текущий период)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2023-2025гг.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300,0 тыс. руб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6513" y="2057155"/>
            <a:ext cx="3059323" cy="454019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 на проведение капитального ремонта общего имущества в многоквартирных домах в доле муниципального имущества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2023-2025гг.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2 500,0,0 тыс. руб.</a:t>
            </a:r>
          </a:p>
        </p:txBody>
      </p:sp>
      <p:sp>
        <p:nvSpPr>
          <p:cNvPr id="132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30321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2104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701675"/>
            <a:ext cx="8712200" cy="8112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3 «Капитальный  ремонт общего имущества многоквартирных домов на территории Ирбитского МО»</a:t>
            </a:r>
          </a:p>
        </p:txBody>
      </p:sp>
      <p:sp>
        <p:nvSpPr>
          <p:cNvPr id="132105" name="Овал 1"/>
          <p:cNvSpPr>
            <a:spLocks noChangeArrowheads="1"/>
          </p:cNvSpPr>
          <p:nvPr/>
        </p:nvSpPr>
        <p:spPr bwMode="auto">
          <a:xfrm>
            <a:off x="2819400" y="1512888"/>
            <a:ext cx="3348038" cy="944562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Georgia" pitchFamily="18" charset="0"/>
              </a:rPr>
              <a:t>2023 – 2025 гг.</a:t>
            </a:r>
          </a:p>
        </p:txBody>
      </p:sp>
      <p:pic>
        <p:nvPicPr>
          <p:cNvPr id="132106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257854" y="2596114"/>
            <a:ext cx="2628292" cy="39964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сносу муниципального аварийного фонда</a:t>
            </a:r>
          </a:p>
          <a:p>
            <a:pPr algn="ctr">
              <a:defRPr/>
            </a:pPr>
            <a:endParaRPr lang="ru-RU" sz="22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1 000,0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 bwMode="auto">
          <a:xfrm>
            <a:off x="2987824" y="2016741"/>
            <a:ext cx="3181756" cy="213233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обращению с твердыми коммунальными 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2025г.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800,0 тыс. руб.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6515" y="1825358"/>
            <a:ext cx="2879302" cy="251510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 контейнерных площадок и контейнерного оборудования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13 500,0 тыс. руб.</a:t>
            </a:r>
          </a:p>
          <a:p>
            <a:pPr algn="ctr">
              <a:defRPr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2400"/>
            <a:ext cx="8229600" cy="468313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28" name="Скругленный прямоугольник 34"/>
          <p:cNvSpPr>
            <a:spLocks noChangeArrowheads="1"/>
          </p:cNvSpPr>
          <p:nvPr/>
        </p:nvSpPr>
        <p:spPr bwMode="auto">
          <a:xfrm>
            <a:off x="203200" y="765175"/>
            <a:ext cx="8712200" cy="86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5 «Обеспечение рационального и безопасного природопользования на территории Ирбитского муниципального образования»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217302" y="1825358"/>
            <a:ext cx="2876833" cy="214724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сбора, транспортировки и утилизации отходов ртуть содержащих ламп от населения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2023г.-2025г.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100,0 тыс.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987824" y="4155940"/>
            <a:ext cx="2998249" cy="270892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охране и содержанию источников нецентрализованного водоснабжения и водных объектов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2025г.г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357,0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079403" y="4329100"/>
            <a:ext cx="3060340" cy="251708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зон санитарной охраны источников централизованного хозяйственно-питьевого назначения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2025г.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900,0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6515" y="4617132"/>
            <a:ext cx="2879302" cy="216023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 экологических акций на территории Ирбитского МО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2025г.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60,0 тыс. руб.</a:t>
            </a:r>
          </a:p>
        </p:txBody>
      </p:sp>
      <p:pic>
        <p:nvPicPr>
          <p:cNvPr id="13314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2" name="Овал 1"/>
          <p:cNvSpPr>
            <a:spLocks noChangeArrowheads="1"/>
          </p:cNvSpPr>
          <p:nvPr/>
        </p:nvSpPr>
        <p:spPr bwMode="auto">
          <a:xfrm>
            <a:off x="2987675" y="1628775"/>
            <a:ext cx="2998788" cy="46831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004C22"/>
                </a:solidFill>
                <a:latin typeface="Liberation Serif" pitchFamily="18" charset="0"/>
              </a:rPr>
              <a:t>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Овал 24"/>
          <p:cNvSpPr>
            <a:spLocks noChangeArrowheads="1"/>
          </p:cNvSpPr>
          <p:nvPr/>
        </p:nvSpPr>
        <p:spPr bwMode="auto">
          <a:xfrm>
            <a:off x="36513" y="1773238"/>
            <a:ext cx="3348037" cy="215582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благоустройству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150,0 </a:t>
            </a: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4147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620713"/>
            <a:ext cx="8856663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6 «Восстановление и развитие внешнего благоустройства населенных пунктов  Ирбитского муниципального образования»</a:t>
            </a:r>
          </a:p>
        </p:txBody>
      </p:sp>
      <p:sp>
        <p:nvSpPr>
          <p:cNvPr id="136198" name="Овал 25"/>
          <p:cNvSpPr>
            <a:spLocks noChangeArrowheads="1"/>
          </p:cNvSpPr>
          <p:nvPr/>
        </p:nvSpPr>
        <p:spPr bwMode="auto">
          <a:xfrm>
            <a:off x="3149600" y="5013325"/>
            <a:ext cx="3095625" cy="178911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 мест отдыха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1 800,0 тыс</a:t>
            </a: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136199" name="Овал 26"/>
          <p:cNvSpPr>
            <a:spLocks noChangeArrowheads="1"/>
          </p:cNvSpPr>
          <p:nvPr/>
        </p:nvSpPr>
        <p:spPr bwMode="auto">
          <a:xfrm>
            <a:off x="5978525" y="1781175"/>
            <a:ext cx="3121025" cy="214788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мест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отдыха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 6 000,0 тыс. руб.</a:t>
            </a:r>
            <a:endParaRPr lang="ru-RU" altLang="ru-RU" b="1" dirty="0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0" name="Овал 9"/>
          <p:cNvSpPr>
            <a:spLocks noChangeArrowheads="1"/>
          </p:cNvSpPr>
          <p:nvPr/>
        </p:nvSpPr>
        <p:spPr bwMode="auto">
          <a:xfrm>
            <a:off x="5884863" y="3929063"/>
            <a:ext cx="3214687" cy="2928937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Перемещение, хранение и утилизация биологических отходов на территории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- 18,8 тыс. руб.</a:t>
            </a:r>
          </a:p>
        </p:txBody>
      </p:sp>
      <p:sp>
        <p:nvSpPr>
          <p:cNvPr id="136201" name="Овал 9"/>
          <p:cNvSpPr>
            <a:spLocks noChangeArrowheads="1"/>
          </p:cNvSpPr>
          <p:nvPr/>
        </p:nvSpPr>
        <p:spPr bwMode="auto">
          <a:xfrm>
            <a:off x="3111500" y="2851150"/>
            <a:ext cx="3171825" cy="205898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общественных территорий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–800,0 </a:t>
            </a: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36202" name="Овал 24"/>
          <p:cNvSpPr>
            <a:spLocks noChangeArrowheads="1"/>
          </p:cNvSpPr>
          <p:nvPr/>
        </p:nvSpPr>
        <p:spPr bwMode="auto">
          <a:xfrm>
            <a:off x="-9525" y="4156075"/>
            <a:ext cx="3536950" cy="270192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по регулированию численности безнадзорных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 ОБ 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2023 –613,0 тыс</a:t>
            </a: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2024 – 627,7  тыс. руб.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2025 – 627,7  тыс. руб.</a:t>
            </a:r>
            <a:endParaRPr lang="ru-RU" altLang="ru-RU" b="1" dirty="0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5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4" name="Овал 1"/>
          <p:cNvSpPr>
            <a:spLocks noChangeArrowheads="1"/>
          </p:cNvSpPr>
          <p:nvPr/>
        </p:nvSpPr>
        <p:spPr bwMode="auto">
          <a:xfrm>
            <a:off x="3149600" y="1728788"/>
            <a:ext cx="2735263" cy="83185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004C22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sz="1600" b="1">
                <a:solidFill>
                  <a:srgbClr val="004C22"/>
                </a:solidFill>
                <a:latin typeface="Georgia" pitchFamily="18" charset="0"/>
              </a:rPr>
              <a:t>2023-2025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-15875"/>
          <a:ext cx="8964612" cy="6792913"/>
        </p:xfrm>
        <a:graphic>
          <a:graphicData uri="http://schemas.openxmlformats.org/drawingml/2006/table">
            <a:tbl>
              <a:tblPr/>
              <a:tblGrid>
                <a:gridCol w="2151062"/>
                <a:gridCol w="1206500"/>
                <a:gridCol w="965200"/>
                <a:gridCol w="1177925"/>
                <a:gridCol w="1035050"/>
                <a:gridCol w="1071563"/>
                <a:gridCol w="1357312"/>
              </a:tblGrid>
              <a:tr h="220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 администрации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ламп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18" marR="2918" marT="2918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контейнеров</a:t>
                      </a:r>
                    </a:p>
                  </a:txBody>
                  <a:tcPr marL="2918" marR="2918" marT="2918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гг.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Освещение тыс. рублей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Благоустройство, тыс. рублей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конт. площадок, тыс. руб.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Бердюгинская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1 309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Гаевская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2 117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Горкинская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1 042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Фоминская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Килачевская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2 169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Ключевская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Знаменская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Дубская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1 201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Ницинская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Новгородовская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Осинцевская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Речкаловская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Рудновская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Стриганская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Ретневская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Харловская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Черновская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1 969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 Киргинская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Пионерская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3 644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Пьянковская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Зайковская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67" marR="1667" marT="166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27 999  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332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656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4 500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1 500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365" name="Rectangle 4"/>
          <p:cNvSpPr>
            <a:spLocks noChangeArrowheads="1"/>
          </p:cNvSpPr>
          <p:nvPr/>
        </p:nvSpPr>
        <p:spPr bwMode="auto">
          <a:xfrm>
            <a:off x="1658938" y="1387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3397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987" name="Скругленный прямоугольник 34"/>
          <p:cNvSpPr>
            <a:spLocks noChangeArrowheads="1"/>
          </p:cNvSpPr>
          <p:nvPr/>
        </p:nvSpPr>
        <p:spPr bwMode="auto">
          <a:xfrm>
            <a:off x="4608513" y="2103438"/>
            <a:ext cx="4427537" cy="467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«Повышение безопасности дорожного движения на территории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образования»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sz="1800" b="1" dirty="0" smtClean="0">
              <a:solidFill>
                <a:srgbClr val="00602B"/>
              </a:solidFill>
              <a:latin typeface="Times New Roman" panose="02020603050405020304" pitchFamily="18" charset="0"/>
              <a:cs typeface="+mn-c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+mn-cs"/>
              </a:rPr>
              <a:t>Цель: осуществление комплекса мер по безопасности дорожного движения и повышение доступности услуг транспортного комплекса для населения на территории </a:t>
            </a:r>
            <a:r>
              <a:rPr lang="ru-RU" sz="1800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+mn-cs"/>
              </a:rPr>
              <a:t>Ирбитского</a:t>
            </a: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+mn-cs"/>
              </a:rPr>
              <a:t> муниципального образования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36195" name="Скругленный прямоугольник 34"/>
          <p:cNvSpPr>
            <a:spLocks noChangeArrowheads="1"/>
          </p:cNvSpPr>
          <p:nvPr/>
        </p:nvSpPr>
        <p:spPr bwMode="auto">
          <a:xfrm>
            <a:off x="142875" y="657225"/>
            <a:ext cx="8640763" cy="935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транспортного комплекса</a:t>
            </a:r>
          </a:p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в  Ирбитском муниципальном образовании до 2027 года»</a:t>
            </a:r>
          </a:p>
          <a:p>
            <a:r>
              <a:rPr lang="ru-RU" altLang="ru-RU" sz="1400" b="1">
                <a:solidFill>
                  <a:srgbClr val="680000"/>
                </a:solidFill>
                <a:latin typeface="Times New Roman" pitchFamily="18" charset="0"/>
              </a:rPr>
              <a:t> </a:t>
            </a:r>
            <a:endParaRPr lang="ru-RU" altLang="ru-RU" sz="16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r>
              <a:rPr lang="ru-RU" altLang="ru-RU" sz="900" b="1">
                <a:cs typeface="Times New Roman" pitchFamily="18" charset="0"/>
              </a:rPr>
              <a:t>м</a:t>
            </a: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</p:txBody>
      </p:sp>
      <p:sp>
        <p:nvSpPr>
          <p:cNvPr id="41989" name="Скругленный прямоугольник 34"/>
          <p:cNvSpPr>
            <a:spLocks noChangeArrowheads="1"/>
          </p:cNvSpPr>
          <p:nvPr/>
        </p:nvSpPr>
        <p:spPr bwMode="auto">
          <a:xfrm>
            <a:off x="160338" y="2068513"/>
            <a:ext cx="4321175" cy="467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и обеспечение сохранности автомобильных дорог общего пользования местного значения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образования»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и обеспечение сохранности сети автомобильных дорог общего пользования местного значения </a:t>
            </a:r>
            <a:r>
              <a:rPr lang="ru-RU" sz="1800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200" dirty="0" smtClean="0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36197" name="Стрелка вниз 2"/>
          <p:cNvSpPr>
            <a:spLocks noChangeArrowheads="1"/>
          </p:cNvSpPr>
          <p:nvPr/>
        </p:nvSpPr>
        <p:spPr bwMode="auto">
          <a:xfrm>
            <a:off x="2060575" y="1592263"/>
            <a:ext cx="485775" cy="476250"/>
          </a:xfrm>
          <a:prstGeom prst="downArrow">
            <a:avLst>
              <a:gd name="adj1" fmla="val 50000"/>
              <a:gd name="adj2" fmla="val 4984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36198" name="Стрелка вниз 15"/>
          <p:cNvSpPr>
            <a:spLocks noChangeArrowheads="1"/>
          </p:cNvSpPr>
          <p:nvPr/>
        </p:nvSpPr>
        <p:spPr bwMode="auto">
          <a:xfrm>
            <a:off x="6580188" y="1611313"/>
            <a:ext cx="484187" cy="457200"/>
          </a:xfrm>
          <a:prstGeom prst="downArrow">
            <a:avLst>
              <a:gd name="adj1" fmla="val 50000"/>
              <a:gd name="adj2" fmla="val 50046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3619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62" name="Group 54"/>
          <p:cNvGraphicFramePr>
            <a:graphicFrameLocks noGrp="1"/>
          </p:cNvGraphicFramePr>
          <p:nvPr/>
        </p:nvGraphicFramePr>
        <p:xfrm>
          <a:off x="447675" y="5842000"/>
          <a:ext cx="3711575" cy="733425"/>
        </p:xfrm>
        <a:graphic>
          <a:graphicData uri="http://schemas.openxmlformats.org/drawingml/2006/table">
            <a:tbl>
              <a:tblPr/>
              <a:tblGrid>
                <a:gridCol w="758825"/>
                <a:gridCol w="936625"/>
                <a:gridCol w="1008063"/>
                <a:gridCol w="1008062"/>
              </a:tblGrid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69 376,5</a:t>
                      </a:r>
                    </a:p>
                  </a:txBody>
                  <a:tcPr marL="9526" marR="9526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67 000,0</a:t>
                      </a:r>
                    </a:p>
                  </a:txBody>
                  <a:tcPr marL="9526" marR="9526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</a:t>
                      </a:r>
                    </a:p>
                  </a:txBody>
                  <a:tcPr marL="9526" marR="9526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063" name="Group 55"/>
          <p:cNvGraphicFramePr>
            <a:graphicFrameLocks noGrp="1"/>
          </p:cNvGraphicFramePr>
          <p:nvPr/>
        </p:nvGraphicFramePr>
        <p:xfrm>
          <a:off x="4935538" y="5805488"/>
          <a:ext cx="3852862" cy="733425"/>
        </p:xfrm>
        <a:graphic>
          <a:graphicData uri="http://schemas.openxmlformats.org/drawingml/2006/table">
            <a:tbl>
              <a:tblPr/>
              <a:tblGrid>
                <a:gridCol w="859363"/>
                <a:gridCol w="1066851"/>
                <a:gridCol w="963924"/>
                <a:gridCol w="962291"/>
              </a:tblGrid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50 065,0</a:t>
                      </a:r>
                    </a:p>
                  </a:txBody>
                  <a:tcPr marL="9522" marR="9522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45 065,0</a:t>
                      </a:r>
                    </a:p>
                  </a:txBody>
                  <a:tcPr marL="9522" marR="9522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50 065,0</a:t>
                      </a:r>
                    </a:p>
                  </a:txBody>
                  <a:tcPr marL="9522" marR="9522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7218" name="Скругленный прямоугольник 34"/>
          <p:cNvSpPr>
            <a:spLocks noChangeArrowheads="1"/>
          </p:cNvSpPr>
          <p:nvPr/>
        </p:nvSpPr>
        <p:spPr bwMode="auto">
          <a:xfrm>
            <a:off x="206375" y="565150"/>
            <a:ext cx="8712200" cy="617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</a:rPr>
              <a:t>Подпрограмма 1 «Развитие и обеспечение сохранности автомобильных дорог общего пользования местного значения Ирбитского муниципального образования»</a:t>
            </a:r>
          </a:p>
          <a:p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37219" name="Овал 1"/>
          <p:cNvSpPr>
            <a:spLocks noChangeArrowheads="1"/>
          </p:cNvSpPr>
          <p:nvPr/>
        </p:nvSpPr>
        <p:spPr bwMode="auto">
          <a:xfrm>
            <a:off x="2152650" y="1182688"/>
            <a:ext cx="4860925" cy="406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688235" y="3050013"/>
            <a:ext cx="5789755" cy="338437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мостового перехода через реку </a:t>
            </a:r>
            <a:r>
              <a:rPr lang="ru-RU" sz="22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Ляга</a:t>
            </a:r>
            <a:r>
              <a:rPr lang="ru-RU" sz="22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ул. Набережная в </a:t>
            </a:r>
            <a:r>
              <a:rPr lang="ru-RU" sz="22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с.Горки</a:t>
            </a:r>
            <a:endParaRPr lang="ru-RU" sz="22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– </a:t>
            </a:r>
          </a:p>
          <a:p>
            <a:pPr algn="ctr">
              <a:defRPr/>
            </a:pP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6 845,0 тыс. руб.</a:t>
            </a:r>
          </a:p>
        </p:txBody>
      </p:sp>
      <p:pic>
        <p:nvPicPr>
          <p:cNvPr id="137223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54726" y="1588295"/>
            <a:ext cx="8889274" cy="126464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автомобильных дорог и мостов общего пользования местного значения: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713" y="5337175"/>
            <a:ext cx="4079875" cy="1304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+mj-cs"/>
              </a:rPr>
              <a:t>2023 год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МБ 3 870 тыс. руб.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9000" y="5337175"/>
            <a:ext cx="4079875" cy="1304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+mj-cs"/>
              </a:rPr>
              <a:t>2024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+mj-cs"/>
              </a:rPr>
              <a:t>год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МБ 2 975 тыс. руб.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8242" name="Скругленный прямоугольник 34"/>
          <p:cNvSpPr>
            <a:spLocks noChangeArrowheads="1"/>
          </p:cNvSpPr>
          <p:nvPr/>
        </p:nvSpPr>
        <p:spPr bwMode="auto">
          <a:xfrm>
            <a:off x="206375" y="565150"/>
            <a:ext cx="8712200" cy="617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</a:rPr>
              <a:t>Подпрограмма 1 «Развитие и обеспечение сохранности автомобильных дорог общего пользования местного значения Ирбитского муниципального образования»</a:t>
            </a:r>
          </a:p>
          <a:p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38243" name="Овал 1"/>
          <p:cNvSpPr>
            <a:spLocks noChangeArrowheads="1"/>
          </p:cNvSpPr>
          <p:nvPr/>
        </p:nvSpPr>
        <p:spPr bwMode="auto">
          <a:xfrm>
            <a:off x="2152650" y="1385888"/>
            <a:ext cx="4860925" cy="6381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23850" y="2226000"/>
            <a:ext cx="4055744" cy="41044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сметной документации на объекты автомобильных дорог и мостов общего пользования местного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400,0 тыс. руб.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</a:t>
            </a:r>
          </a:p>
        </p:txBody>
      </p:sp>
      <p:pic>
        <p:nvPicPr>
          <p:cNvPr id="13824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5062069" y="2226001"/>
            <a:ext cx="3856919" cy="41044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лаборатории по испытанию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строительных материалов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тыс. руб.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9266" name="Скругленный прямоугольник 34"/>
          <p:cNvSpPr>
            <a:spLocks noChangeArrowheads="1"/>
          </p:cNvSpPr>
          <p:nvPr/>
        </p:nvSpPr>
        <p:spPr bwMode="auto">
          <a:xfrm>
            <a:off x="206375" y="565150"/>
            <a:ext cx="8712200" cy="617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00602B"/>
                </a:solidFill>
                <a:latin typeface="Times New Roman" pitchFamily="18" charset="0"/>
              </a:rPr>
              <a:t>Подпрограмма 1 «Развитие и обеспечение сохранности автомобильных дорог общего пользования местного значения Ирбитского муниципального образования»</a:t>
            </a:r>
          </a:p>
          <a:p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39267" name="Овал 1"/>
          <p:cNvSpPr>
            <a:spLocks noChangeArrowheads="1"/>
          </p:cNvSpPr>
          <p:nvPr/>
        </p:nvSpPr>
        <p:spPr bwMode="auto">
          <a:xfrm>
            <a:off x="2152650" y="1182688"/>
            <a:ext cx="4860925" cy="406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2896" y="2456893"/>
            <a:ext cx="8999983" cy="234855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Ямочной ремонт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8 000,0 тыс. руб.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моста с. </a:t>
            </a:r>
            <a:r>
              <a:rPr lang="ru-RU" sz="20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Стриганское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7 000,0 тыс. руб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 к д. Молоково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6 500,0 тыс. руб.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автодорог в д. Шараповой и с. </a:t>
            </a:r>
            <a:r>
              <a:rPr lang="ru-RU" sz="20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Килачевское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31 208,0 тыс. руб.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автодороги дороги </a:t>
            </a:r>
          </a:p>
          <a:p>
            <a:pPr>
              <a:defRPr/>
            </a:pPr>
            <a:r>
              <a:rPr lang="ru-RU" sz="20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д. Большая Кочевка 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9 223,5 тыс. руб. </a:t>
            </a:r>
          </a:p>
        </p:txBody>
      </p:sp>
      <p:pic>
        <p:nvPicPr>
          <p:cNvPr id="13927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54726" y="1588295"/>
            <a:ext cx="8889274" cy="86859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ремонт, ремонт (демонтаж) автомобильных дорог и мостов общего пользования местного значения Ирбитского района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2897" y="4941168"/>
            <a:ext cx="4329084" cy="17988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автодорог в д. Шараповой и с. </a:t>
            </a:r>
            <a:r>
              <a:rPr lang="ru-RU" sz="20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Килачевское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62 000,0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600659" y="4958613"/>
            <a:ext cx="4495670" cy="17988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 (щебень)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25 000,0 тыс. руб.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Ямочный ремонт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10 000,0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3" y="4865688"/>
            <a:ext cx="4511675" cy="199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+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МБ – 48 013 тыс. руб.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Скругленный прямоугольник 34"/>
          <p:cNvSpPr>
            <a:spLocks noChangeArrowheads="1"/>
          </p:cNvSpPr>
          <p:nvPr/>
        </p:nvSpPr>
        <p:spPr bwMode="auto">
          <a:xfrm>
            <a:off x="252413" y="617538"/>
            <a:ext cx="8594725" cy="795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  «Повышение безопасности дорожного движения на территории Ирбитского муниципального образования»</a:t>
            </a:r>
          </a:p>
          <a:p>
            <a:pPr algn="ctr"/>
            <a:endParaRPr lang="ru-RU" altLang="ru-RU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>
                <a:solidFill>
                  <a:srgbClr val="680000"/>
                </a:solidFill>
                <a:latin typeface="Times New Roman" pitchFamily="18" charset="0"/>
              </a:rPr>
              <a:t> </a:t>
            </a:r>
            <a:endParaRPr lang="ru-RU" altLang="ru-RU" sz="16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  <a:p>
            <a:endParaRPr lang="ru-RU" altLang="ru-RU" sz="900" b="1">
              <a:cs typeface="Times New Roman" pitchFamily="18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4029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131840" y="2312876"/>
            <a:ext cx="2906148" cy="158417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автомобильных дорог общего пользования местного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5 000,0 тыс. руб.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-10920" y="4509120"/>
            <a:ext cx="3071260" cy="21602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Освещение дорожной сети</a:t>
            </a:r>
          </a:p>
          <a:p>
            <a:pPr algn="ctr">
              <a:defRPr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20 000,0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20 000,0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20 000,0 тыс. 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084168" y="1520789"/>
            <a:ext cx="3059832" cy="266429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тиражирование печатной продукции по безопасности дорожного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 15 ,0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15 ,0 тыс.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15 ,0 тыс.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115679" y="3981818"/>
            <a:ext cx="2922310" cy="275954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и установка учебно-тренировочного пособия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автоплощадка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50,0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0" y="1628802"/>
            <a:ext cx="3060340" cy="266429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регулярных перевозок по регулируемым тарифам на перевозку пассажиров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багажа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2 000,0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2 000,0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2 000,0 тыс. 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084168" y="4507129"/>
            <a:ext cx="3059610" cy="21602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дорожной сети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руб.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руб.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10" name="Овал 1"/>
          <p:cNvSpPr>
            <a:spLocks noChangeArrowheads="1"/>
          </p:cNvSpPr>
          <p:nvPr/>
        </p:nvSpPr>
        <p:spPr bwMode="auto">
          <a:xfrm>
            <a:off x="3132138" y="1628775"/>
            <a:ext cx="2905125" cy="6127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200" b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Скругленный прямоугольник 34"/>
          <p:cNvSpPr>
            <a:spLocks noChangeArrowheads="1"/>
          </p:cNvSpPr>
          <p:nvPr/>
        </p:nvSpPr>
        <p:spPr bwMode="auto">
          <a:xfrm>
            <a:off x="468313" y="301625"/>
            <a:ext cx="8675687" cy="5349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Содержание и освещение дорог </a:t>
            </a:r>
          </a:p>
        </p:txBody>
      </p:sp>
      <p:pic>
        <p:nvPicPr>
          <p:cNvPr id="141314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981075"/>
          <a:ext cx="8928100" cy="5688013"/>
        </p:xfrm>
        <a:graphic>
          <a:graphicData uri="http://schemas.openxmlformats.org/drawingml/2006/table">
            <a:tbl>
              <a:tblPr/>
              <a:tblGrid>
                <a:gridCol w="1912938"/>
                <a:gridCol w="850900"/>
                <a:gridCol w="708025"/>
                <a:gridCol w="1028700"/>
                <a:gridCol w="955675"/>
                <a:gridCol w="968375"/>
                <a:gridCol w="869950"/>
                <a:gridCol w="871537"/>
                <a:gridCol w="762000"/>
              </a:tblGrid>
              <a:tr h="4857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 администрации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063" marR="24063" marT="12408" marB="12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дороги, км.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светильников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Уличное освещение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дорог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Бердюгинская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37,636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1 424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1 424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1 424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Гаевская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31,723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1 201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1 201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1 201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Горкинская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35,241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121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1 334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1 334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1 334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Фоминская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43,512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264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Килачевская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48,778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2 430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2 430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2 430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1 846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1 846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1 846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25,983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109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Знаменская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30,19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154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1 143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1 143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1 143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43,518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Ницинская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13,467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Новгородовская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63" marR="24063" marT="12408" marB="12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7950" y="225425"/>
            <a:ext cx="892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Ирбитского муниципального образования на среднесрочный период 2023-2025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873125"/>
          <a:ext cx="8928100" cy="5984875"/>
        </p:xfrm>
        <a:graphic>
          <a:graphicData uri="http://schemas.openxmlformats.org/drawingml/2006/table">
            <a:tbl>
              <a:tblPr/>
              <a:tblGrid>
                <a:gridCol w="4072872"/>
                <a:gridCol w="1378511"/>
                <a:gridCol w="1159203"/>
                <a:gridCol w="1159203"/>
                <a:gridCol w="1159203"/>
              </a:tblGrid>
              <a:tr h="42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 Финансирование муниципальных программ (</a:t>
                      </a:r>
                      <a:r>
                        <a:rPr lang="ru-RU" sz="1000" b="1" i="0" u="none" strike="noStrike" dirty="0" err="1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справочно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7480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1 855,58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1 660,53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662,15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3. Недополученные доходы муниципальных образований от предоставления налоговых преференций, предусмотренных решениями органов местного самоуправления (</a:t>
                      </a:r>
                      <a:r>
                        <a:rPr lang="ru-RU" sz="1000" b="1" i="0" u="none" strike="noStrike" dirty="0" err="1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справочно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):</a:t>
                      </a:r>
                    </a:p>
                  </a:txBody>
                  <a:tcPr marL="7480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8,70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8,70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8,70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3.1. Земельный налог</a:t>
                      </a:r>
                    </a:p>
                  </a:txBody>
                  <a:tcPr marL="14961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8,70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8,70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8,70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3.2. Налог на имущество физических лиц</a:t>
                      </a:r>
                    </a:p>
                  </a:txBody>
                  <a:tcPr marL="14961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II. 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Производственная деятельность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19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 Оборот организаций (по полному кругу) по видам экономической деятельности*, всего</a:t>
                      </a:r>
                    </a:p>
                  </a:txBody>
                  <a:tcPr marL="7480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8 414,00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8 460,00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8 510,00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в том числе:</a:t>
                      </a:r>
                    </a:p>
                  </a:txBody>
                  <a:tcPr marL="14961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1.1. Сельское хозяйство, охота и лесное хозяйство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6 260,00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6 280,00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6 300,00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1.2. Добыча полезных ископаемых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1.3. Обрабатывающие производства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480,00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500,00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520,00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192,00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195,00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1.5. C</a:t>
                      </a:r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троительство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1.6. Оптовая и розничная торговля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482,00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485,00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490,00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1.7. Транспортировка и хранение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1.8. Деятельность в области информации и связи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III. </a:t>
                      </a:r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Инвестиционная деятельность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19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7480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2 030,00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130,00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из них по отраслям экономики:</a:t>
                      </a:r>
                    </a:p>
                  </a:txBody>
                  <a:tcPr marL="149619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1.1. Сельское хозяйство, охота и лесное хозяйство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650,00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680,00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1.2. Добыча полезных ископаемых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1.3. Обрабатывающие производства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46,50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47,00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47,50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1.5. Строительство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1.6. Оптовая и розничная торговля, сфера услуг и развлечений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1.7 Транспортировка и хранение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194,00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195,00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196,00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1.8. Деятельность в области информации и связи</a:t>
                      </a:r>
                    </a:p>
                  </a:txBody>
                  <a:tcPr marL="224428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Скругленный прямоугольник 34"/>
          <p:cNvSpPr>
            <a:spLocks noChangeArrowheads="1"/>
          </p:cNvSpPr>
          <p:nvPr/>
        </p:nvSpPr>
        <p:spPr bwMode="auto">
          <a:xfrm>
            <a:off x="468313" y="301625"/>
            <a:ext cx="8675687" cy="5349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00602B"/>
                </a:solidFill>
                <a:latin typeface="Times New Roman" pitchFamily="18" charset="0"/>
              </a:rPr>
              <a:t>Содержание и освещение дорог </a:t>
            </a:r>
          </a:p>
        </p:txBody>
      </p:sp>
      <p:pic>
        <p:nvPicPr>
          <p:cNvPr id="142338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836613"/>
          <a:ext cx="9036050" cy="5940425"/>
        </p:xfrm>
        <a:graphic>
          <a:graphicData uri="http://schemas.openxmlformats.org/drawingml/2006/table">
            <a:tbl>
              <a:tblPr/>
              <a:tblGrid>
                <a:gridCol w="1573213"/>
                <a:gridCol w="914400"/>
                <a:gridCol w="768350"/>
                <a:gridCol w="987425"/>
                <a:gridCol w="950912"/>
                <a:gridCol w="877888"/>
                <a:gridCol w="1055687"/>
                <a:gridCol w="828675"/>
                <a:gridCol w="1079500"/>
              </a:tblGrid>
              <a:tr h="40798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 администрации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дороги, км.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09" marR="3409" marT="340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светильников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Уличное освещение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861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дорог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Осинцевская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17,965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Речкаловская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18,272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Рудновская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13,332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Стриганская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31,669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1 199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1 199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1 199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Ретневская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16,823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125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Харловская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29,163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145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1 104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1 104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1 104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42,12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1 594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1 594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1 594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Киргинская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20,413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Пионерская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17,851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254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Пьянковская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16,075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129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Зайковская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51,676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348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1 956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1 956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1 956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65" marR="31165" marT="16069" marB="160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607,707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3312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20 000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20 000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20 000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23 000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23 000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23 000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2484" name="Rectangle 1"/>
          <p:cNvSpPr>
            <a:spLocks noChangeArrowheads="1"/>
          </p:cNvSpPr>
          <p:nvPr/>
        </p:nvSpPr>
        <p:spPr bwMode="auto">
          <a:xfrm>
            <a:off x="83185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358775"/>
            <a:ext cx="8229600" cy="5397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3362" name="Скругленный прямоугольник 34"/>
          <p:cNvSpPr>
            <a:spLocks noChangeArrowheads="1"/>
          </p:cNvSpPr>
          <p:nvPr/>
        </p:nvSpPr>
        <p:spPr bwMode="auto">
          <a:xfrm>
            <a:off x="0" y="4437063"/>
            <a:ext cx="2847975" cy="24209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 3 «Обеспечение безопасности на водных объектах»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2023-2025 гг.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 –60,0  тыс. руб.</a:t>
            </a:r>
          </a:p>
        </p:txBody>
      </p:sp>
      <p:sp>
        <p:nvSpPr>
          <p:cNvPr id="143363" name="Скругленный прямоугольник 34"/>
          <p:cNvSpPr>
            <a:spLocks noChangeArrowheads="1"/>
          </p:cNvSpPr>
          <p:nvPr/>
        </p:nvSpPr>
        <p:spPr bwMode="auto">
          <a:xfrm>
            <a:off x="3708400" y="1624013"/>
            <a:ext cx="5330825" cy="2668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 2 «Обеспечение мероприятий по гражданской обороне, предупреждению и ликвидации чрезвычайных ситуаций природного и техногенного характера на территории Ирбитского МО»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2023–2025 гг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9 442,3 тыс. руб.</a:t>
            </a:r>
          </a:p>
          <a:p>
            <a:pPr algn="ctr"/>
            <a:endParaRPr lang="ru-RU" altLang="ru-RU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4" name="Скругленный прямоугольник 34"/>
          <p:cNvSpPr>
            <a:spLocks noChangeArrowheads="1"/>
          </p:cNvSpPr>
          <p:nvPr/>
        </p:nvSpPr>
        <p:spPr bwMode="auto">
          <a:xfrm>
            <a:off x="55563" y="1624013"/>
            <a:ext cx="3544887" cy="2668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1 «Обеспечение первичных мер пожарной безопасности на территории Ирбитского МО»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2023–2025 гг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8 626,9 тыс. руб.</a:t>
            </a:r>
          </a:p>
          <a:p>
            <a:pPr algn="ctr"/>
            <a:endParaRPr lang="ru-RU" altLang="ru-RU" b="1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5" name="Скругленный прямоугольник 34"/>
          <p:cNvSpPr>
            <a:spLocks noChangeArrowheads="1"/>
          </p:cNvSpPr>
          <p:nvPr/>
        </p:nvSpPr>
        <p:spPr bwMode="auto">
          <a:xfrm>
            <a:off x="5543550" y="4437063"/>
            <a:ext cx="3349625" cy="23844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 5 «Профилактика правонарушений, создание условий для деятельности народных дружин»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2023-2025 гг.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  –350,0  тыс. руб.</a:t>
            </a:r>
            <a:endParaRPr lang="ru-RU" alt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6" name="Скругленный прямоугольник 34"/>
          <p:cNvSpPr>
            <a:spLocks noChangeArrowheads="1"/>
          </p:cNvSpPr>
          <p:nvPr/>
        </p:nvSpPr>
        <p:spPr bwMode="auto">
          <a:xfrm>
            <a:off x="339725" y="673100"/>
            <a:ext cx="8712200" cy="950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общественной безопасности  населения Ирбитского муниципального образования до 2027 года»</a:t>
            </a:r>
          </a:p>
        </p:txBody>
      </p:sp>
      <p:pic>
        <p:nvPicPr>
          <p:cNvPr id="14336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47625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Скругленный прямоугольник 34"/>
          <p:cNvSpPr>
            <a:spLocks noChangeArrowheads="1"/>
          </p:cNvSpPr>
          <p:nvPr/>
        </p:nvSpPr>
        <p:spPr bwMode="auto">
          <a:xfrm>
            <a:off x="2951163" y="4437063"/>
            <a:ext cx="2484437" cy="24209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 4 «Профилактика экстремизма»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2023-2025гг.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 –15,0 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3850"/>
            <a:ext cx="8229600" cy="4286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4386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549275"/>
            <a:ext cx="8820150" cy="12588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Подпрограмма1 «Обеспечение первичных мер пожарной безопасности на территории Ирбитского муниципального образования»</a:t>
            </a:r>
          </a:p>
          <a:p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</a:rPr>
              <a:t>Цель: Обеспечение первичных мер пожарной безопасности на территории Ирбитского муниципального образования</a:t>
            </a:r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  <a:p>
            <a:endParaRPr lang="ru-RU" altLang="ru-RU" b="1">
              <a:solidFill>
                <a:srgbClr val="00602B"/>
              </a:solidFill>
              <a:latin typeface="Times New Roman" pitchFamily="18" charset="0"/>
            </a:endParaRPr>
          </a:p>
        </p:txBody>
      </p:sp>
      <p:pic>
        <p:nvPicPr>
          <p:cNvPr id="144387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47625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125413" y="4976813"/>
            <a:ext cx="4414837" cy="169703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первичных средств пожаротушения</a:t>
            </a:r>
          </a:p>
          <a:p>
            <a:pPr algn="ctr">
              <a:defRPr/>
            </a:pPr>
            <a:endParaRPr lang="ru-RU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084888" y="1890713"/>
            <a:ext cx="2936875" cy="2870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вокруг населенных пунктов противопожарных минерализованных защитных полос(по т/а)</a:t>
            </a:r>
          </a:p>
          <a:p>
            <a:pPr algn="ctr">
              <a:defRPr/>
            </a:pPr>
            <a:endParaRPr lang="ru-RU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400,0 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93675" y="1890713"/>
            <a:ext cx="2757488" cy="27987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обеспечение  деятельности добровольной пожарной охраны</a:t>
            </a:r>
          </a:p>
          <a:p>
            <a:pPr algn="ctr">
              <a:defRPr/>
            </a:pPr>
            <a:endParaRPr lang="ru-RU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8 146,9 тыс. руб.</a:t>
            </a:r>
          </a:p>
          <a:p>
            <a:pPr algn="ctr">
              <a:defRPr/>
            </a:pPr>
            <a:endParaRPr lang="ru-RU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859338" y="4976813"/>
            <a:ext cx="4168775" cy="169703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стендов, памяток  на противопожарную тематику для обучения населения и специалистов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059113" y="3325813"/>
            <a:ext cx="2917825" cy="14351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лесных и ландшафтных пожаров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2025 гг.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25,0 тыс. руб.</a:t>
            </a:r>
          </a:p>
          <a:p>
            <a:pPr algn="ctr">
              <a:defRPr/>
            </a:pPr>
            <a:endParaRPr lang="ru-RU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3850"/>
            <a:ext cx="8229600" cy="4286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5410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549275"/>
            <a:ext cx="8712200" cy="2016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</a:rPr>
              <a:t>Подпрограмма 2 «Обеспечение мероприятий по гражданской обороне, предупреждению и ликвидации чрезвычайных ситуаций природного и техногенного характера на территории Ирбитского муниципального образования»</a:t>
            </a:r>
          </a:p>
          <a:p>
            <a:pPr algn="just"/>
            <a:r>
              <a:rPr lang="ru-RU" altLang="ru-RU" sz="1600" b="1">
                <a:latin typeface="Times New Roman" pitchFamily="18" charset="0"/>
              </a:rPr>
              <a:t>Цель: Обеспечение мероприятий по гражданской обороне, предупреждению и ликвидации чрезвычайных ситуаций природного и техногенного характера на территории Ирбитского муниципального образования</a:t>
            </a:r>
          </a:p>
        </p:txBody>
      </p:sp>
      <p:pic>
        <p:nvPicPr>
          <p:cNvPr id="145411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47625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5832475" y="4441825"/>
            <a:ext cx="3235325" cy="23352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методической литературы, стендов, пособий и наглядной агитации по вопросам ГО и ЧС и безопасности людей на водных объектах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 – 15,0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167063" y="4760913"/>
            <a:ext cx="2559050" cy="17287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ЕДДС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9 157,3 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2700" y="2741613"/>
            <a:ext cx="3983038" cy="158432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аварийно-восстановительных работ по ликвидации чрезвычайных ситуаций природного и техногенного характера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 –150,0 тыс. руб. 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932363" y="2746375"/>
            <a:ext cx="4135437" cy="158432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сезонных мероприятий, по предупреждению чрезвычайных ситуаций природного и техногенного характера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 –70,0 тыс. руб.</a:t>
            </a:r>
          </a:p>
        </p:txBody>
      </p:sp>
      <p:sp>
        <p:nvSpPr>
          <p:cNvPr id="146443" name="Овал 1"/>
          <p:cNvSpPr>
            <a:spLocks noChangeArrowheads="1"/>
          </p:cNvSpPr>
          <p:nvPr/>
        </p:nvSpPr>
        <p:spPr bwMode="auto">
          <a:xfrm>
            <a:off x="3278188" y="2484438"/>
            <a:ext cx="2447925" cy="51276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602B"/>
                </a:solidFill>
                <a:latin typeface="Georgia" pitchFamily="18" charset="0"/>
              </a:rPr>
              <a:t>Мероприятия</a:t>
            </a:r>
            <a:endParaRPr lang="ru-RU" altLang="ru-RU" sz="1600" b="1" dirty="0">
              <a:solidFill>
                <a:srgbClr val="00602B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11125" y="4441825"/>
            <a:ext cx="2947988" cy="23352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Предупреждение, профилактика и устранение последствий новой коронавирусной инфекции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057525" y="2755900"/>
            <a:ext cx="2954338" cy="20256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6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стендов, памяток, листовок, буклетов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2023-2025гг.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–15,0 тыс. руб.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166688"/>
            <a:ext cx="8229600" cy="28733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6435" name="Скругленный прямоугольник 34"/>
          <p:cNvSpPr>
            <a:spLocks noChangeArrowheads="1"/>
          </p:cNvSpPr>
          <p:nvPr/>
        </p:nvSpPr>
        <p:spPr bwMode="auto">
          <a:xfrm>
            <a:off x="6011863" y="728663"/>
            <a:ext cx="3090862" cy="4251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5 «Профилактика правонарушений, создание условий для деятельности народных дружин»</a:t>
            </a:r>
          </a:p>
          <a:p>
            <a:pPr algn="just"/>
            <a:r>
              <a:rPr lang="ru-RU" altLang="ru-RU" sz="2000" b="1">
                <a:latin typeface="Times New Roman" pitchFamily="18" charset="0"/>
              </a:rPr>
              <a:t>Цель: </a:t>
            </a:r>
            <a:r>
              <a:rPr lang="ru-RU" altLang="ru-RU" b="1">
                <a:latin typeface="Times New Roman" pitchFamily="18" charset="0"/>
              </a:rPr>
              <a:t>Совершенствование системы профилактики правонарушений и повышение уровня безопасности граждан на территории Ирбитского МО</a:t>
            </a:r>
            <a:r>
              <a:rPr lang="ru-RU" altLang="ru-RU" sz="2000" b="1">
                <a:latin typeface="Times New Roman" pitchFamily="18" charset="0"/>
              </a:rPr>
              <a:t>.</a:t>
            </a:r>
          </a:p>
        </p:txBody>
      </p:sp>
      <p:pic>
        <p:nvPicPr>
          <p:cNvPr id="146436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47625"/>
            <a:ext cx="644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3363913" y="5157788"/>
            <a:ext cx="5738812" cy="16192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обеспечение деятельности «Народной дружины»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–350,0 тыс. руб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6438" name="Скругленный прямоугольник 34"/>
          <p:cNvSpPr>
            <a:spLocks noChangeArrowheads="1"/>
          </p:cNvSpPr>
          <p:nvPr/>
        </p:nvSpPr>
        <p:spPr bwMode="auto">
          <a:xfrm>
            <a:off x="111125" y="728663"/>
            <a:ext cx="2984500" cy="4257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3 «Обеспечение безопасности на водных объектах»</a:t>
            </a:r>
          </a:p>
          <a:p>
            <a:pPr algn="just"/>
            <a:r>
              <a:rPr lang="ru-RU" altLang="ru-RU" sz="2000" b="1">
                <a:latin typeface="Times New Roman" pitchFamily="18" charset="0"/>
              </a:rPr>
              <a:t>Цель: Снижение рисков возникновения чрезвычайных ситуаций в результате аварий на гидротехнических сооружениях.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11125" y="5157788"/>
            <a:ext cx="2984500" cy="16192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6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ГТС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2023-2025гг.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–60,0 тыс. руб.</a:t>
            </a:r>
          </a:p>
        </p:txBody>
      </p:sp>
      <p:sp>
        <p:nvSpPr>
          <p:cNvPr id="146440" name="Стрелка вниз 1"/>
          <p:cNvSpPr>
            <a:spLocks noChangeArrowheads="1"/>
          </p:cNvSpPr>
          <p:nvPr/>
        </p:nvSpPr>
        <p:spPr bwMode="auto">
          <a:xfrm>
            <a:off x="319088" y="4905375"/>
            <a:ext cx="2447925" cy="33337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41" name="Скругленный прямоугольник 34"/>
          <p:cNvSpPr>
            <a:spLocks noChangeArrowheads="1"/>
          </p:cNvSpPr>
          <p:nvPr/>
        </p:nvSpPr>
        <p:spPr bwMode="auto">
          <a:xfrm>
            <a:off x="3095625" y="728663"/>
            <a:ext cx="2984500" cy="20272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Подпрограмма 4 «Профилактика экстремизма»</a:t>
            </a:r>
          </a:p>
          <a:p>
            <a:pPr algn="just"/>
            <a:endParaRPr lang="ru-RU" altLang="ru-RU" sz="2000" b="1">
              <a:latin typeface="Times New Roman" pitchFamily="18" charset="0"/>
            </a:endParaRPr>
          </a:p>
          <a:p>
            <a:pPr algn="just"/>
            <a:r>
              <a:rPr lang="ru-RU" altLang="ru-RU" sz="2000" b="1">
                <a:latin typeface="Times New Roman" pitchFamily="18" charset="0"/>
              </a:rPr>
              <a:t>Цель: Профилактика экстремизма.</a:t>
            </a:r>
          </a:p>
        </p:txBody>
      </p:sp>
      <p:sp>
        <p:nvSpPr>
          <p:cNvPr id="146442" name="Стрелка вниз 12"/>
          <p:cNvSpPr>
            <a:spLocks noChangeArrowheads="1"/>
          </p:cNvSpPr>
          <p:nvPr/>
        </p:nvSpPr>
        <p:spPr bwMode="auto">
          <a:xfrm>
            <a:off x="3363913" y="2755900"/>
            <a:ext cx="2447925" cy="2508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43" name="Стрелка вниз 15"/>
          <p:cNvSpPr>
            <a:spLocks noChangeArrowheads="1"/>
          </p:cNvSpPr>
          <p:nvPr/>
        </p:nvSpPr>
        <p:spPr bwMode="auto">
          <a:xfrm>
            <a:off x="6234113" y="4986338"/>
            <a:ext cx="2447925" cy="25241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6688"/>
            <a:ext cx="8229600" cy="28733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7458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617538"/>
            <a:ext cx="8785225" cy="2847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>
                <a:solidFill>
                  <a:srgbClr val="00602B"/>
                </a:solidFill>
                <a:latin typeface="Times New Roman" pitchFamily="18" charset="0"/>
              </a:rPr>
              <a:t>«Профилактика терроризма, а также минимизация и (или) ликвидация последствий его проявлений в Ирбитском муниципальном образовании до 2027 года»</a:t>
            </a:r>
          </a:p>
          <a:p>
            <a:pPr algn="just"/>
            <a:r>
              <a:rPr lang="ru-RU" altLang="ru-RU" b="1">
                <a:latin typeface="Times New Roman" pitchFamily="18" charset="0"/>
              </a:rPr>
              <a:t>Цель: Реализация государственной  политики в области профилактики терроризма, минимизации и (или) ликвидации последствий его проявлений, а также защита личности, общества и государства от террористических актов и иных проявлений терроризма на территории Ирбитского МО</a:t>
            </a:r>
          </a:p>
        </p:txBody>
      </p:sp>
      <p:pic>
        <p:nvPicPr>
          <p:cNvPr id="147459" name="Picture 43" descr="irbr-zj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47625"/>
            <a:ext cx="644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11125" y="3536950"/>
            <a:ext cx="4478338" cy="32400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систем </a:t>
            </a: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290,0 тыс. руб.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– 110,0 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 – 40,0 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– 140,0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716463" y="3536950"/>
            <a:ext cx="4284662" cy="32400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выпуска и размещения видео-аудио роликов и печатной продукции по вопросам профилактики 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–15,0 тыс. руб.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005138" y="3213100"/>
            <a:ext cx="3421062" cy="53975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96863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2023 год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2024-2025 гг </a:t>
            </a:r>
            <a:b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9" name="Скругленный прямоугольник 34"/>
          <p:cNvSpPr>
            <a:spLocks noChangeArrowheads="1"/>
          </p:cNvSpPr>
          <p:nvPr/>
        </p:nvSpPr>
        <p:spPr bwMode="auto">
          <a:xfrm>
            <a:off x="285750" y="2276475"/>
            <a:ext cx="2590800" cy="21971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«Повышение финансовой самостоятельности местного бюджета»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0,0 </a:t>
            </a:r>
          </a:p>
        </p:txBody>
      </p:sp>
      <p:sp>
        <p:nvSpPr>
          <p:cNvPr id="8200" name="Скругленный прямоугольник 34"/>
          <p:cNvSpPr>
            <a:spLocks noChangeArrowheads="1"/>
          </p:cNvSpPr>
          <p:nvPr/>
        </p:nvSpPr>
        <p:spPr bwMode="auto">
          <a:xfrm>
            <a:off x="3286125" y="2317750"/>
            <a:ext cx="2627313" cy="2151063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«Управление бюджетным процессом и его совершенствование»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0,0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1" name="Скругленный прямоугольник 34"/>
          <p:cNvSpPr>
            <a:spLocks noChangeArrowheads="1"/>
          </p:cNvSpPr>
          <p:nvPr/>
        </p:nvSpPr>
        <p:spPr bwMode="auto">
          <a:xfrm>
            <a:off x="6486525" y="2257425"/>
            <a:ext cx="2609850" cy="21971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«Управление муниципальным долгом»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54,8  тыс.руб</a:t>
            </a:r>
            <a:r>
              <a:rPr lang="ru-RU" sz="2000" b="1" i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endParaRPr lang="ru-RU" sz="1600" b="1" i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Скругленный прямоугольник 34"/>
          <p:cNvSpPr>
            <a:spLocks noChangeArrowheads="1"/>
          </p:cNvSpPr>
          <p:nvPr/>
        </p:nvSpPr>
        <p:spPr bwMode="auto">
          <a:xfrm>
            <a:off x="63500" y="4665663"/>
            <a:ext cx="4535488" cy="205581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«Обеспечение реализации муниципальной   программы «Повышение эффективности управления муниципальными финансами Ирбитского муниципального образования до 2027 года»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16 130,0 тыс. руб.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Стрелка вниз 15"/>
          <p:cNvSpPr>
            <a:spLocks noChangeArrowheads="1"/>
          </p:cNvSpPr>
          <p:nvPr/>
        </p:nvSpPr>
        <p:spPr bwMode="auto">
          <a:xfrm>
            <a:off x="2849563" y="2108200"/>
            <a:ext cx="484187" cy="2570163"/>
          </a:xfrm>
          <a:prstGeom prst="downArrow">
            <a:avLst>
              <a:gd name="adj1" fmla="val 50000"/>
              <a:gd name="adj2" fmla="val 260328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9" name="Стрелка вниз 19"/>
          <p:cNvSpPr>
            <a:spLocks noChangeArrowheads="1"/>
          </p:cNvSpPr>
          <p:nvPr/>
        </p:nvSpPr>
        <p:spPr bwMode="auto">
          <a:xfrm>
            <a:off x="5976938" y="2098675"/>
            <a:ext cx="484187" cy="2570163"/>
          </a:xfrm>
          <a:prstGeom prst="downArrow">
            <a:avLst>
              <a:gd name="adj1" fmla="val 50000"/>
              <a:gd name="adj2" fmla="val 263935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615950"/>
            <a:ext cx="8712200" cy="148113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Муниципальная  программа 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 «Повышение эффективности управления  муниципальными финансами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602B"/>
                </a:solidFill>
                <a:latin typeface="Times New Roman" panose="02020603050405020304" pitchFamily="18" charset="0"/>
              </a:rPr>
              <a:t>Ирбитского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 муниципального образования до 2024 года»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финансовой устойчивости бюджета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</a:p>
        </p:txBody>
      </p:sp>
      <p:pic>
        <p:nvPicPr>
          <p:cNvPr id="148489" name="Picture 43" descr="irbr-zjs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 bwMode="auto">
          <a:xfrm>
            <a:off x="1130300" y="2109788"/>
            <a:ext cx="900113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7345363" y="2090738"/>
            <a:ext cx="792162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17" name="Скругленный прямоугольник 34"/>
          <p:cNvSpPr>
            <a:spLocks noChangeArrowheads="1"/>
          </p:cNvSpPr>
          <p:nvPr/>
        </p:nvSpPr>
        <p:spPr bwMode="auto">
          <a:xfrm>
            <a:off x="4735513" y="4675188"/>
            <a:ext cx="4408487" cy="205581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«Совершенствование программных, информационно-технических ресурсов и телекоммуникационной инфраструктуры, обеспечивающей управления финансами»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2 118,1 тыс. руб. </a:t>
            </a: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4237038" y="2106613"/>
            <a:ext cx="792162" cy="1968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216025"/>
          </a:xfrm>
        </p:spPr>
        <p:txBody>
          <a:bodyPr/>
          <a:lstStyle/>
          <a:p>
            <a:r>
              <a:rPr lang="ru-RU" sz="2400" b="1" smtClean="0">
                <a:solidFill>
                  <a:srgbClr val="0000FF"/>
                </a:solidFill>
              </a:rPr>
              <a:t>Объем муниципальных внутренних заимствований Ирбитского муниципального образования </a:t>
            </a:r>
            <a:br>
              <a:rPr lang="ru-RU" sz="2400" b="1" smtClean="0">
                <a:solidFill>
                  <a:srgbClr val="0000FF"/>
                </a:solidFill>
              </a:rPr>
            </a:br>
            <a:r>
              <a:rPr lang="ru-RU" sz="2400" b="1" smtClean="0">
                <a:solidFill>
                  <a:srgbClr val="0000FF"/>
                </a:solidFill>
              </a:rPr>
              <a:t>в 2022- 2025годах</a:t>
            </a:r>
            <a:endParaRPr lang="ru-RU" sz="2400" smtClean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41300" y="1700213"/>
          <a:ext cx="8697913" cy="341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756084"/>
                <a:gridCol w="1044116"/>
                <a:gridCol w="792088"/>
                <a:gridCol w="1044116"/>
                <a:gridCol w="972108"/>
                <a:gridCol w="828092"/>
                <a:gridCol w="756084"/>
                <a:gridCol w="848780"/>
              </a:tblGrid>
              <a:tr h="1548172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2022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2023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2024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2025 года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2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Прив-лече-ние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-лечение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Привлече-ние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Привлечение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9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Бюджетные кредиты на покрытие временных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кассовых разрывов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18 231,4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16 139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9 373,4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7146,7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05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873125"/>
            <a:ext cx="5730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121275"/>
            <a:ext cx="889317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МУНИЦИПАЛЬНЫЙ ДОЛГ ИРБИТСКОГО МУНИЦИПАЛЬНОГО ОБРАЗОВАНИЯ, </a:t>
            </a:r>
            <a:b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b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15AF7-3E4C-4715-8324-DA4D9CF592F0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" name="Picture 6" descr="http://www.mynewyorkcitylawyer.com/wp-content/uploads/2013/05/bigstock-Money-Transfer-42071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048164" y="3469073"/>
            <a:ext cx="2971800" cy="3387436"/>
          </a:xfrm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0350"/>
            <a:ext cx="5730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57" name="Диаграмма 10"/>
          <p:cNvGraphicFramePr>
            <a:graphicFrameLocks/>
          </p:cNvGraphicFramePr>
          <p:nvPr/>
        </p:nvGraphicFramePr>
        <p:xfrm>
          <a:off x="92075" y="1325563"/>
          <a:ext cx="8310563" cy="4746625"/>
        </p:xfrm>
        <a:graphic>
          <a:graphicData uri="http://schemas.openxmlformats.org/presentationml/2006/ole">
            <p:oleObj spid="_x0000_s151557" r:id="rId5" imgW="8309568" imgH="474309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3A0CE4"/>
                </a:solidFill>
                <a:latin typeface="Liberation Serif" pitchFamily="18" charset="0"/>
              </a:rPr>
              <a:t>Контактная информация</a:t>
            </a:r>
          </a:p>
        </p:txBody>
      </p:sp>
      <p:sp>
        <p:nvSpPr>
          <p:cNvPr id="152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1800" smtClean="0">
                <a:latin typeface="Liberation Serif" pitchFamily="18" charset="0"/>
              </a:rPr>
              <a:t>По вопросам, касающимся бюджета Ирбитского муниципального образования, обращаться в Финансовое управление администрации Ирбитского муниципального образования</a:t>
            </a:r>
          </a:p>
          <a:p>
            <a:pPr marL="0" indent="0">
              <a:buFontTx/>
              <a:buNone/>
            </a:pPr>
            <a:r>
              <a:rPr lang="ru-RU" sz="1800" smtClean="0">
                <a:latin typeface="Liberation Serif" pitchFamily="18" charset="0"/>
              </a:rPr>
              <a:t>адрес: Ирбитский район, пгт. Пионерский, ул. Лесная, 2/1</a:t>
            </a:r>
          </a:p>
          <a:p>
            <a:pPr marL="0" indent="0">
              <a:buFontTx/>
              <a:buNone/>
            </a:pPr>
            <a:r>
              <a:rPr lang="ru-RU" sz="1800" smtClean="0">
                <a:latin typeface="Liberation Serif" pitchFamily="18" charset="0"/>
              </a:rPr>
              <a:t>            кабинет № 204</a:t>
            </a:r>
          </a:p>
          <a:p>
            <a:pPr marL="0" indent="0">
              <a:buFontTx/>
              <a:buNone/>
            </a:pPr>
            <a:r>
              <a:rPr lang="ru-RU" sz="1800" smtClean="0">
                <a:latin typeface="Liberation Serif" pitchFamily="18" charset="0"/>
              </a:rPr>
              <a:t>телефоны: 6-42-70, 6-36-78</a:t>
            </a:r>
          </a:p>
          <a:p>
            <a:pPr marL="0" indent="0">
              <a:buFontTx/>
              <a:buNone/>
            </a:pPr>
            <a:r>
              <a:rPr lang="ru-RU" sz="1800" smtClean="0">
                <a:latin typeface="Liberation Serif" pitchFamily="18" charset="0"/>
              </a:rPr>
              <a:t>адрес электронной почты: </a:t>
            </a:r>
            <a:r>
              <a:rPr lang="en-US" sz="1800" smtClean="0">
                <a:latin typeface="Liberation Serif" pitchFamily="18" charset="0"/>
              </a:rPr>
              <a:t>rfo-irbit@yandex</a:t>
            </a:r>
            <a:r>
              <a:rPr lang="ru-RU" sz="1800" smtClean="0">
                <a:latin typeface="Liberation Serif" pitchFamily="18" charset="0"/>
              </a:rPr>
              <a:t>.</a:t>
            </a:r>
            <a:r>
              <a:rPr lang="en-US" sz="1800" smtClean="0">
                <a:latin typeface="Liberation Serif" pitchFamily="18" charset="0"/>
              </a:rPr>
              <a:t>ru</a:t>
            </a:r>
          </a:p>
          <a:p>
            <a:pPr marL="0" indent="0">
              <a:buFontTx/>
              <a:buNone/>
            </a:pPr>
            <a:r>
              <a:rPr lang="ru-RU" sz="1800" smtClean="0">
                <a:latin typeface="Liberation Serif" pitchFamily="18" charset="0"/>
              </a:rPr>
              <a:t>руководитель: Кузеванова Людмила Леонидовна</a:t>
            </a:r>
          </a:p>
          <a:p>
            <a:pPr marL="0" indent="0">
              <a:buFontTx/>
              <a:buNone/>
            </a:pPr>
            <a:endParaRPr lang="ru-RU" sz="1800" smtClean="0">
              <a:latin typeface="Liberation Serif" pitchFamily="18" charset="0"/>
            </a:endParaRPr>
          </a:p>
          <a:p>
            <a:pPr marL="0" indent="0">
              <a:buFontTx/>
              <a:buNone/>
            </a:pPr>
            <a:r>
              <a:rPr lang="ru-RU" sz="1800" smtClean="0">
                <a:latin typeface="Liberation Serif" pitchFamily="18" charset="0"/>
              </a:rPr>
              <a:t>Также задать вопрос можно на официальном сайте администрации Ирбитского муниципального образования / раздел «Голосование»/ «Социальный опрос общественного мнения на тему: "Бюджет для граждан"</a:t>
            </a:r>
          </a:p>
          <a:p>
            <a:pPr marL="0" indent="0">
              <a:buFontTx/>
              <a:buNone/>
            </a:pPr>
            <a:endParaRPr lang="ru-RU" sz="1800" smtClean="0">
              <a:latin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C05DF-F85B-4123-8074-9D2B526B57D5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730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1"/>
          <p:cNvSpPr>
            <a:spLocks noChangeArrowheads="1"/>
          </p:cNvSpPr>
          <p:nvPr/>
        </p:nvSpPr>
        <p:spPr bwMode="auto">
          <a:xfrm>
            <a:off x="107950" y="225425"/>
            <a:ext cx="892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Ирбитского муниципального образования на среднесрочный период 2023-2025 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338" y="981075"/>
          <a:ext cx="8748712" cy="5795963"/>
        </p:xfrm>
        <a:graphic>
          <a:graphicData uri="http://schemas.openxmlformats.org/drawingml/2006/table">
            <a:tbl>
              <a:tblPr/>
              <a:tblGrid>
                <a:gridCol w="3990758"/>
                <a:gridCol w="1350719"/>
                <a:gridCol w="1135831"/>
                <a:gridCol w="1135831"/>
                <a:gridCol w="1135831"/>
              </a:tblGrid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IV. 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Денежные доходы населения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 Доходы населения муниципального образования, всего</a:t>
                      </a:r>
                    </a:p>
                  </a:txBody>
                  <a:tcPr marL="82215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9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783,00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10 024,00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10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275,00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из них: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1.1. Доходы от предпринимательской деятельности</a:t>
                      </a:r>
                    </a:p>
                  </a:txBody>
                  <a:tcPr marL="246646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73,00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74,00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1.2. Оплата труда</a:t>
                      </a:r>
                    </a:p>
                  </a:txBody>
                  <a:tcPr marL="246646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860,00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950,00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3 100,00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1.3. Социальные выплаты</a:t>
                      </a:r>
                    </a:p>
                  </a:txBody>
                  <a:tcPr marL="246646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6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7 000,00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7 100,00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 Среднедушевые денежные доходы (в месяц)</a:t>
                      </a:r>
                    </a:p>
                  </a:txBody>
                  <a:tcPr marL="82215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руб./чел.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30 194,00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30 938,00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31 713,00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3. Номинальная начисленная среднемесячная заработная плата работников по полному кругу организаций</a:t>
                      </a:r>
                    </a:p>
                  </a:txBody>
                  <a:tcPr marL="82215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руб. в месяц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48 300,00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50 200,00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52 300,00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V. 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Потребительский рынок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82215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 руб.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490,00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495,00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500,00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 Оборот общественного питания</a:t>
                      </a:r>
                    </a:p>
                  </a:txBody>
                  <a:tcPr marL="82215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млн.руб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21,50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22,00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23,00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VI. </a:t>
                      </a:r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Демографические показатели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 Численность и состав населения</a:t>
                      </a:r>
                    </a:p>
                  </a:txBody>
                  <a:tcPr marL="82215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1.1. Численность постоянного населения муниципального образования (на начало года)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27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123,00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27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000,00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27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900,00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1.2. Среднегодовая численность населения муниципального образования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27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000,00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27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000,00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27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000,00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1.3. Численность детей в возрасте 3-7 лет (дошкольного возраста)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ahoma"/>
                        </a:rPr>
                        <a:t>2 280,00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2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1.4. Численность детей и подростков в возрасте 8-17 лет (школьного возраста)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3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950,00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3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960,00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3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980,00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1.5. Численность населения в трудоспособном возрасте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14 150,00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14 160,00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14 180,00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1.6. Численность населения старше трудоспособного возраста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7 145,00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7 150,00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7 160,00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 Естественное движение</a:t>
                      </a:r>
                    </a:p>
                  </a:txBody>
                  <a:tcPr marL="82215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2.1. Число родившихся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260,00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275,00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280,00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2.2. Число умерших</a:t>
                      </a:r>
                    </a:p>
                  </a:txBody>
                  <a:tcPr marL="16443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363,00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349,00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4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6851" marR="6851" marT="6851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43" descr="irbr-zjs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2" name="Прямоугольник 1"/>
          <p:cNvSpPr>
            <a:spLocks noChangeArrowheads="1"/>
          </p:cNvSpPr>
          <p:nvPr/>
        </p:nvSpPr>
        <p:spPr bwMode="auto">
          <a:xfrm>
            <a:off x="1800225" y="2133600"/>
            <a:ext cx="6102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Прямоугольник 1"/>
          <p:cNvSpPr>
            <a:spLocks noChangeArrowheads="1"/>
          </p:cNvSpPr>
          <p:nvPr/>
        </p:nvSpPr>
        <p:spPr bwMode="auto">
          <a:xfrm>
            <a:off x="107950" y="225425"/>
            <a:ext cx="892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Ирбитского муниципального образования на среднесрочный период 2023-2025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016000"/>
          <a:ext cx="8677275" cy="5653088"/>
        </p:xfrm>
        <a:graphic>
          <a:graphicData uri="http://schemas.openxmlformats.org/drawingml/2006/table">
            <a:tbl>
              <a:tblPr/>
              <a:tblGrid>
                <a:gridCol w="3957913"/>
                <a:gridCol w="1339601"/>
                <a:gridCol w="1126483"/>
                <a:gridCol w="1126483"/>
                <a:gridCol w="1126483"/>
              </a:tblGrid>
              <a:tr h="255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VII. 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Развитие социальной сферы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4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 Количество учащихся общеобразовательных учреждений, обучающихся во вторую и третью смены</a:t>
                      </a:r>
                    </a:p>
                  </a:txBody>
                  <a:tcPr marL="111706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142,00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140,00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140,00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 Обеспеченность населения врачами, оказывающими медицинскую помощь в амбулаторных условиях</a:t>
                      </a:r>
                    </a:p>
                  </a:txBody>
                  <a:tcPr marL="111706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ед. на 10 тыс. населения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3. Обеспеченность средними медицинскими работниками, работающими в государственных и муниципальных медицинских организациях медицинским персоналом</a:t>
                      </a:r>
                    </a:p>
                  </a:txBody>
                  <a:tcPr marL="111706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ед. на 10 тыс. населения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71,00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71,00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71,00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4. Доля детей в возрасте от 5 до 18 лет, охваченных дополнительным образованием</a:t>
                      </a:r>
                    </a:p>
                  </a:txBody>
                  <a:tcPr marL="111706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процент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82,00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82,00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82,50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5. Доступность дошкольного образования для детей в возрасте от полутора до трех лет</a:t>
                      </a:r>
                    </a:p>
                  </a:txBody>
                  <a:tcPr marL="111706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процент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VIII. </a:t>
                      </a:r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Трудовые ресурсы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87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1. Среднесписочная численность работников (без внешних совместителей) по полному кругу организаций</a:t>
                      </a:r>
                    </a:p>
                  </a:txBody>
                  <a:tcPr marL="111706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5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5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750,00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/>
                        </a:rPr>
                        <a:t>5 </a:t>
                      </a:r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800,00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 </a:t>
                      </a:r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Среднегодовая численность занятых, в том числе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111706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2.1</a:t>
                      </a:r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. Сельское , лесное хозяйство, охота, рыболовство и рыбоводство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223412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3 110,00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effectLst/>
                          <a:latin typeface="Tahoma"/>
                        </a:rPr>
                        <a:t>3 110,00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3 110,00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2.2.Обрабатывающие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 производства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223412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205,00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210,00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2.3. Обеспечение электрической энергией,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 газом и паром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223412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130,00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130,00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130,00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2.4. Водоснабжение, водоотведение, организация сбора и утилизации отходов, деятельность по ликвидации загрязнений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33511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340,00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effectLst/>
                          <a:latin typeface="Tahoma"/>
                        </a:rPr>
                        <a:t>340,00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340,00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2.5. Строительство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223412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1 120,00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effectLst/>
                          <a:latin typeface="Tahoma"/>
                        </a:rPr>
                        <a:t>1 120,00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1 120,00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2.6. Торговля</a:t>
                      </a:r>
                      <a:endParaRPr lang="ru-RU" sz="1000" b="1" i="0" u="none" strike="noStrike" dirty="0">
                        <a:solidFill>
                          <a:srgbClr val="000080"/>
                        </a:solidFill>
                        <a:effectLst/>
                        <a:latin typeface="Tahoma"/>
                      </a:endParaRPr>
                    </a:p>
                  </a:txBody>
                  <a:tcPr marL="33511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Tahoma"/>
                        </a:rPr>
                        <a:t>чел.</a:t>
                      </a: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1 900,00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1 900,00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ahoma"/>
                        </a:rPr>
                        <a:t>1 900,00</a:t>
                      </a:r>
                      <a:endParaRPr lang="ru-RU" sz="1000" b="1" i="0" u="none" strike="noStrike" dirty="0">
                        <a:effectLst/>
                        <a:latin typeface="Tahoma"/>
                      </a:endParaRPr>
                    </a:p>
                  </a:txBody>
                  <a:tcPr marL="9309" marR="9309" marT="930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37249</TotalTime>
  <Words>7299</Words>
  <Application>Microsoft Office PowerPoint</Application>
  <PresentationFormat>Экран (4:3)</PresentationFormat>
  <Paragraphs>2063</Paragraphs>
  <Slides>80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95" baseType="lpstr">
      <vt:lpstr>Arial</vt:lpstr>
      <vt:lpstr>Times New Roman</vt:lpstr>
      <vt:lpstr>Liberation Serif</vt:lpstr>
      <vt:lpstr>Meiryo UI</vt:lpstr>
      <vt:lpstr>Tahoma</vt:lpstr>
      <vt:lpstr>Calibri</vt:lpstr>
      <vt:lpstr>StarSymbol</vt:lpstr>
      <vt:lpstr>Wingdings</vt:lpstr>
      <vt:lpstr>Georgia</vt:lpstr>
      <vt:lpstr>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Диаграмма Microsoft Excel</vt:lpstr>
      <vt:lpstr>Слайд 1</vt:lpstr>
      <vt:lpstr>Слайд 2</vt:lpstr>
      <vt:lpstr>Слайд 3</vt:lpstr>
      <vt:lpstr>Бюджет – что это такое и каким он бывает.</vt:lpstr>
      <vt:lpstr>Участники бюджетного процесса</vt:lpstr>
      <vt:lpstr> Бюджетный процесс – регламентируемая нормами права деятельность органов местного самоуправления и участников бюджетного процесса по составлению и  рассмотрению проектов бюджетов, утверждению  и исполнению бюджетов, а также контролю за их исполнением   </vt:lpstr>
      <vt:lpstr>Слайд 7</vt:lpstr>
      <vt:lpstr>Слайд 8</vt:lpstr>
      <vt:lpstr>Слайд 9</vt:lpstr>
      <vt:lpstr>Основные характеристики бюджета </vt:lpstr>
      <vt:lpstr>Основные параметры бюджета Ирбитского муниципального образования</vt:lpstr>
      <vt:lpstr>ИЗМЕНЕНИЯ ЗАКОНОДАТЕЛЬСТВА и НОРМАТИВНО-ПРАВОВЫХ АКТОВ ИРБИТСКОГО МО УЧТЕННЫЕ ПРИ ФОРМИРОВАНИИ  ДОХОДНОЙ ЧАСТИ БЮДЖЕТА  на 2023-2025 годы</vt:lpstr>
      <vt:lpstr> ДОХОДЫ БЮДЖЕТА </vt:lpstr>
      <vt:lpstr>Межбюджетные трансферты – денежные средства,  перечисляемые из одного бюджета бюджетной системы  Российской Федерации другому (латинское transfero – переношу, перемещаю)</vt:lpstr>
      <vt:lpstr>Слайд 15</vt:lpstr>
      <vt:lpstr>ДИНАМИКА  ДОХОДОВ  БЮДЖЕТА  ИРБИТСКОГО МУНИЦИПАЛЬНОГО  ОБРАЗОВАНИЯ</vt:lpstr>
      <vt:lpstr>ДИНАМИКА  ДОХОДОВ  БЮДЖЕТА  ИРБИТСКОГО МУНИЦИПАЛЬНОГО  ОБРАЗОВАНИЯ</vt:lpstr>
      <vt:lpstr>ДИНАМИКА  ДОХОДОВ  БЮДЖЕТА  ИРБИТСКОГО МУНИЦИПАЛЬНОГО  ОБРАЗОВАНИЯ</vt:lpstr>
      <vt:lpstr>ДИНАМИКА  ДОХОДОВ  БЮДЖЕТА  ИРБИТСКОГО МУНИЦИПАЛЬНОГО  ОБРАЗОВАНИЯ</vt:lpstr>
      <vt:lpstr>ДИНАМИКА  ДОХОДОВ  БЮДЖЕТА  ИРБИТСКОГО МУНИЦИПАЛЬНОГО  ОБРАЗОВАНИЯ</vt:lpstr>
      <vt:lpstr>ДИНАМИКА  ДОХОДОВ  БЮДЖЕТА  ИРБИТСКОГО МУНИЦИПАЛЬНОГО  ОБРАЗОВАНИЯ</vt:lpstr>
      <vt:lpstr>ДИНАМИКА  ДОХОДОВ  БЮДЖЕТА  ИРБИТСКОГО МУНИЦИПАЛЬНОГО  ОБРАЗОВАНИЯ</vt:lpstr>
      <vt:lpstr>ДИНАМИКА  БЮДЖЕТА   ИРБИТСКОГО МУНИЦИПАЛЬНОГО  ОБРАЗОВАНИЯ  БЕЗВОЗМЕЗДНЫЕ ПОСТУПЛЕНИЯ   (тыс. рублей) </vt:lpstr>
      <vt:lpstr> ДИНАМИКА  БЮДЖЕТА   ИРБИТСКОГО МУНИЦИПАЛЬНОГО  ОБРАЗОВАНИЯ  </vt:lpstr>
      <vt:lpstr>  ДИНАМИКА  БЮДЖЕТА   ИРБИТСКОГО МУНИЦИПАЛЬНОГО  ОБРАЗОВАНИЯ Структура расходов на 2021-2025 годы (в тыс. руб.)                                                                                                                           </vt:lpstr>
      <vt:lpstr>Бюджет Ирбитского МО на 2023 год и  плановый период 2024-2025 гг. </vt:lpstr>
      <vt:lpstr>ДИНАМИКА  РАСХОДОВ   БЮДЖЕТА  ИРБИТСКОГО МУНИЦИПАЛЬНОГО  ОБРАЗОВАНИЯ</vt:lpstr>
      <vt:lpstr>Слайд 28</vt:lpstr>
      <vt:lpstr>Бюджет Ирбитского МО на 2023 год и плановый период 2024-2025 гг .</vt:lpstr>
      <vt:lpstr>Бюджет Ирбитского МО на 2023 год и плановый период 2024-2025 гг. </vt:lpstr>
      <vt:lpstr>Бюджет Ирбитского МО на 2023 год и плановый период 2024-2025гг .</vt:lpstr>
      <vt:lpstr>Бюджет Ирбитского МО на 2023 год и плановый период 2024-2025гг .</vt:lpstr>
      <vt:lpstr>Бюджет Ирбитского МО на 2023 год и  плановый период 2024-2025 гг.</vt:lpstr>
      <vt:lpstr>Бюджет Ирбитского МО на 2023 год  и плановый период 2024-2025 гг </vt:lpstr>
      <vt:lpstr>Бюджет Ирбитского МО на 2023 год  и плановый период 2024-2025гг  </vt:lpstr>
      <vt:lpstr>Бюджет Ирбитского МО на 2023 год  и плановый период 2024-2025 гг  </vt:lpstr>
      <vt:lpstr>Бюджет Ирбитского МО на 2023 год  и плановый период 2024-2025 гг   </vt:lpstr>
      <vt:lpstr>Бюджет Ирбитского МО на 2023 год  и плановый период 2024 - 2025 гг </vt:lpstr>
      <vt:lpstr>Бюджет Ирбитского МО на 2023 год  и плановый период 2024-2025 гг </vt:lpstr>
      <vt:lpstr>Бюджет Ирбитского МО на 2023 год  и плановый период 2024-2025  гг </vt:lpstr>
      <vt:lpstr>Бюджет Ирбитского МО на 2023 год  и плановый период 2024-2025гг  </vt:lpstr>
      <vt:lpstr>Бюджет Ирбитского МО на 2023 год  и плановый период 2024-2025гг  </vt:lpstr>
      <vt:lpstr>Бюджет Ирбитского МО на 2023 год  и плановый период 2024-2025гг  </vt:lpstr>
      <vt:lpstr>Бюджет Ирбитского МО на 2023 год  и плановый период 2024-2025 гг </vt:lpstr>
      <vt:lpstr>Бюджет Ирбитского МО на 2023 год  и плановый период 2024-2025 гг  </vt:lpstr>
      <vt:lpstr>Бюджет Ирбитского МО на 2023 год  и плановый период 2024-2025 гг </vt:lpstr>
      <vt:lpstr>Бюджет Ирбитского МО на 2023 год  и плановый период 2024-2025 гг </vt:lpstr>
      <vt:lpstr>Бюджет Ирбитского МО на 2023 год  и плановый период 2024-2025 гг 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 гг    </vt:lpstr>
      <vt:lpstr>Бюджет Ирбитского МО на 2023 год  и плановый период 2024-2025 гг  </vt:lpstr>
      <vt:lpstr>Бюджет Ирбитского МО на 2023 год  и плановый период 2024-2025гг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 гг   </vt:lpstr>
      <vt:lpstr>Бюджет Ирбитского МО на 2023 год  и плановый период 2024-2025 гг 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Слайд 63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 гг  </vt:lpstr>
      <vt:lpstr>Бюджет Ирбитского МО на 2023 год  и плановый период 2024-2025гг  </vt:lpstr>
      <vt:lpstr>Слайд 69</vt:lpstr>
      <vt:lpstr>Слайд 70</vt:lpstr>
      <vt:lpstr>Бюджет Ирбитского МО на 2023 год  и плановый период 2024-2025 гг    </vt:lpstr>
      <vt:lpstr>Бюджет Ирбитского МО на 2023 год  и плановый период 2024-2025 гг    </vt:lpstr>
      <vt:lpstr>Бюджет Ирбитского МО на 2023 год  и плановый период 2024-2025 гг    </vt:lpstr>
      <vt:lpstr>Бюджет Ирбитского МО на 2023 год  и плановый период 2024-2025 гг </vt:lpstr>
      <vt:lpstr>Бюджет Ирбитского МО на 2023 год  и плановый период 2024-2025 гг </vt:lpstr>
      <vt:lpstr>Бюджет Ирбитского МО на 2023 год  и плановый период 2024-2025 гг  </vt:lpstr>
      <vt:lpstr>Объем муниципальных внутренних заимствований Ирбитского муниципального образования  в 2022- 2025годах</vt:lpstr>
      <vt:lpstr>МУНИЦИПАЛЬНЫЙ ДОЛГ ИРБИТСКОГО МУНИЦИПАЛЬНОГО ОБРАЗОВАНИЯ,  тысяч рублей </vt:lpstr>
      <vt:lpstr>Контактная информация</vt:lpstr>
      <vt:lpstr>Слайд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мониторинга социально-экономического развития субъектов Российской Федерации</dc:title>
  <dc:creator>Nazim.Sultanov</dc:creator>
  <cp:lastModifiedBy>Ольга</cp:lastModifiedBy>
  <cp:revision>1999</cp:revision>
  <cp:lastPrinted>2022-12-06T03:54:18Z</cp:lastPrinted>
  <dcterms:created xsi:type="dcterms:W3CDTF">2008-12-26T06:37:33Z</dcterms:created>
  <dcterms:modified xsi:type="dcterms:W3CDTF">2023-04-26T05:51:28Z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