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4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rbitskoemo.ru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81175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Отчет о выполнении плана противодействия коррупции в органах местного самоуправления Ирбитского муниципального образования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5474" y="4567321"/>
            <a:ext cx="4449426" cy="1770519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Докладывает: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Заместитель главы администрации Ирбитского муниципального образования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Т.О. Завьялова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589" y="4006065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305133"/>
            <a:ext cx="10069033" cy="224668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Ирбитском муниципальном образовании  продолжается проведение работы по информированию граждан о преимуществах получения государственных и муниципальных услуг в электронной </a:t>
            </a:r>
            <a:r>
              <a:rPr lang="ru-RU" sz="2800" dirty="0" smtClean="0">
                <a:solidFill>
                  <a:schemeClr val="tx1"/>
                </a:solidFill>
              </a:rPr>
              <a:t>форме: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684961"/>
            <a:ext cx="9444292" cy="377762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базе Зайковского филиала МФЦ Свердловской области работает передвижной пункт (мобильный офис </a:t>
            </a:r>
            <a:r>
              <a:rPr lang="ru-RU" sz="2000" dirty="0" smtClean="0">
                <a:solidFill>
                  <a:schemeClr val="tx1"/>
                </a:solidFill>
              </a:rPr>
              <a:t>МФЦ);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работают </a:t>
            </a:r>
            <a:r>
              <a:rPr lang="ru-RU" sz="2000" dirty="0">
                <a:solidFill>
                  <a:schemeClr val="tx1"/>
                </a:solidFill>
              </a:rPr>
              <a:t>11 центров общественного доступа на базе муниципальных </a:t>
            </a:r>
            <a:r>
              <a:rPr lang="ru-RU" sz="2000" dirty="0" smtClean="0">
                <a:solidFill>
                  <a:schemeClr val="tx1"/>
                </a:solidFill>
              </a:rPr>
              <a:t>библиотек;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весь </a:t>
            </a:r>
            <a:r>
              <a:rPr lang="ru-RU" sz="2000" dirty="0">
                <a:solidFill>
                  <a:schemeClr val="tx1"/>
                </a:solidFill>
              </a:rPr>
              <a:t>2019 год успешно работал приобретенный  МБУ «</a:t>
            </a:r>
            <a:r>
              <a:rPr lang="ru-RU" sz="2000" dirty="0" err="1">
                <a:solidFill>
                  <a:schemeClr val="tx1"/>
                </a:solidFill>
              </a:rPr>
              <a:t>Ирбитская</a:t>
            </a:r>
            <a:r>
              <a:rPr lang="ru-RU" sz="2000" dirty="0">
                <a:solidFill>
                  <a:schemeClr val="tx1"/>
                </a:solidFill>
              </a:rPr>
              <a:t> центральная библиотечная система» </a:t>
            </a:r>
            <a:r>
              <a:rPr lang="ru-RU" sz="2000" dirty="0" err="1">
                <a:solidFill>
                  <a:schemeClr val="tx1"/>
                </a:solidFill>
              </a:rPr>
              <a:t>библиобус</a:t>
            </a:r>
            <a:r>
              <a:rPr lang="ru-RU" sz="2000" dirty="0">
                <a:solidFill>
                  <a:schemeClr val="tx1"/>
                </a:solidFill>
              </a:rPr>
              <a:t> с возможным доступом к сети интернет в любом отдаленном населенном пункте;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МУП </a:t>
            </a:r>
            <a:r>
              <a:rPr lang="ru-RU" sz="2000" dirty="0">
                <a:solidFill>
                  <a:schemeClr val="tx1"/>
                </a:solidFill>
              </a:rPr>
              <a:t>«</a:t>
            </a:r>
            <a:r>
              <a:rPr lang="ru-RU" sz="2000" dirty="0" err="1">
                <a:solidFill>
                  <a:schemeClr val="tx1"/>
                </a:solidFill>
              </a:rPr>
              <a:t>Телесеть</a:t>
            </a:r>
            <a:r>
              <a:rPr lang="ru-RU" sz="2000" dirty="0">
                <a:solidFill>
                  <a:schemeClr val="tx1"/>
                </a:solidFill>
              </a:rPr>
              <a:t>» </a:t>
            </a:r>
            <a:r>
              <a:rPr lang="ru-RU" sz="2000" dirty="0" smtClean="0">
                <a:solidFill>
                  <a:schemeClr val="tx1"/>
                </a:solidFill>
              </a:rPr>
              <a:t>совместно </a:t>
            </a:r>
            <a:r>
              <a:rPr lang="ru-RU" sz="2000" dirty="0">
                <a:solidFill>
                  <a:schemeClr val="tx1"/>
                </a:solidFill>
              </a:rPr>
              <a:t>с ГАУП СО «Редакция «Родники </a:t>
            </a:r>
            <a:r>
              <a:rPr lang="ru-RU" sz="2000" dirty="0" err="1">
                <a:solidFill>
                  <a:schemeClr val="tx1"/>
                </a:solidFill>
              </a:rPr>
              <a:t>ирбитские</a:t>
            </a:r>
            <a:r>
              <a:rPr lang="ru-RU" sz="2000" dirty="0">
                <a:solidFill>
                  <a:schemeClr val="tx1"/>
                </a:solidFill>
              </a:rPr>
              <a:t>» транслируют видеорепортажи и размещают информационные сообщения о возможности и преимуществах получения услуг в электронном виде.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Итоги   инвентаризации  </a:t>
            </a:r>
            <a: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объектов 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муниципальной собственности </a:t>
            </a:r>
            <a:b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(земельных участков) 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за 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2019 год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892055"/>
            <a:ext cx="8920900" cy="2732087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Проведено рейдов </a:t>
            </a:r>
            <a:r>
              <a:rPr lang="ru-RU" sz="3000" dirty="0" smtClean="0"/>
              <a:t>«мобильных групп» -22</a:t>
            </a:r>
          </a:p>
          <a:p>
            <a:pPr marL="0" indent="0">
              <a:buNone/>
            </a:pPr>
            <a:endParaRPr lang="ru-RU" sz="1500" dirty="0" smtClean="0"/>
          </a:p>
          <a:p>
            <a:r>
              <a:rPr lang="ru-RU" sz="3000" dirty="0" smtClean="0"/>
              <a:t>Выявлено </a:t>
            </a:r>
            <a:r>
              <a:rPr lang="ru-RU" sz="3000" dirty="0" smtClean="0"/>
              <a:t>фактов несоответствия -</a:t>
            </a:r>
            <a:r>
              <a:rPr lang="ru-RU" sz="3000" dirty="0" smtClean="0"/>
              <a:t>204</a:t>
            </a:r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sz="3000" dirty="0" smtClean="0"/>
              <a:t>Вручено </a:t>
            </a:r>
            <a:r>
              <a:rPr lang="ru-RU" sz="3000" dirty="0" smtClean="0"/>
              <a:t>уведомлений -147</a:t>
            </a:r>
          </a:p>
          <a:p>
            <a:pPr marL="0" indent="0">
              <a:buNone/>
            </a:pPr>
            <a:endParaRPr lang="ru-RU" sz="1200" dirty="0" smtClean="0"/>
          </a:p>
          <a:p>
            <a:r>
              <a:rPr lang="ru-RU" sz="3000" dirty="0" smtClean="0"/>
              <a:t>Поставлено участков на кадастровый учет-220</a:t>
            </a:r>
            <a:endParaRPr lang="ru-RU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01" y="3819562"/>
            <a:ext cx="18954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2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4" y="506792"/>
            <a:ext cx="891168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по профилактике коррупции в Ирбитском муниципальном образовании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92924" y="2510320"/>
            <a:ext cx="8943402" cy="3656564"/>
          </a:xfrm>
        </p:spPr>
        <p:txBody>
          <a:bodyPr>
            <a:normAutofit/>
          </a:bodyPr>
          <a:lstStyle/>
          <a:p>
            <a:pPr marL="3175" indent="539750" algn="just"/>
            <a:r>
              <a:rPr lang="ru-RU" sz="2000" dirty="0">
                <a:solidFill>
                  <a:schemeClr val="tx1"/>
                </a:solidFill>
              </a:rPr>
              <a:t>В Ирбитском муниципальном образовании Постановлением администрации Ирбитского муниципального образования от 19.09.2018 года № 797-ПА так же  утвержден </a:t>
            </a:r>
            <a:r>
              <a:rPr lang="ru-RU" sz="2000" dirty="0" smtClean="0">
                <a:solidFill>
                  <a:schemeClr val="tx1"/>
                </a:solidFill>
              </a:rPr>
              <a:t>План </a:t>
            </a:r>
            <a:r>
              <a:rPr lang="ru-RU" sz="2000" dirty="0">
                <a:solidFill>
                  <a:schemeClr val="tx1"/>
                </a:solidFill>
              </a:rPr>
              <a:t>мероприятий по </a:t>
            </a:r>
            <a:r>
              <a:rPr lang="ru-RU" sz="2000" dirty="0" smtClean="0">
                <a:solidFill>
                  <a:schemeClr val="tx1"/>
                </a:solidFill>
              </a:rPr>
              <a:t>противодействию </a:t>
            </a:r>
            <a:r>
              <a:rPr lang="ru-RU" sz="2000" dirty="0">
                <a:solidFill>
                  <a:schemeClr val="tx1"/>
                </a:solidFill>
              </a:rPr>
              <a:t>коррупции в Ирбитском муниципальном образовании на 2018-2020 годы, содержащий  26  мероприятий. </a:t>
            </a:r>
          </a:p>
          <a:p>
            <a:pPr marL="3175" indent="539750" algn="just"/>
            <a:r>
              <a:rPr lang="ru-RU" sz="2000" dirty="0">
                <a:solidFill>
                  <a:schemeClr val="tx1"/>
                </a:solidFill>
              </a:rPr>
              <a:t>В 2019 году мероприятия данного плана выполнены в полном объеме.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4" y="517783"/>
            <a:ext cx="931554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Ирбитском муниципальном образовании созданы 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по координации работы по противодействию коррупции в Ирбитском муниципальном образовании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2019 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tx1"/>
                </a:solidFill>
              </a:rPr>
              <a:t>по соблюдению требований  к служебному поведению муниципальных служащих Ирбитского муниципального образования и урегулированию конфликта интересов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7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2019 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6 заседаний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38748" y="4384096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Ирбитском муниципальном </a:t>
            </a:r>
            <a:r>
              <a:rPr lang="ru-RU" dirty="0"/>
              <a:t>образовании проводится </a:t>
            </a:r>
            <a:r>
              <a:rPr lang="ru-RU" dirty="0">
                <a:solidFill>
                  <a:schemeClr val="tx1"/>
                </a:solidFill>
              </a:rPr>
              <a:t>антикоррупционная</a:t>
            </a:r>
            <a:r>
              <a:rPr lang="ru-RU" dirty="0"/>
              <a:t> экспертиза нормативных правовых 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22572" y="3487381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2018 год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83 проекта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554249" y="345135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2019 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100 проектов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503556" y="4191000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828245" y="4191000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56031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Сайт Ирбитского муниципального образования -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://irbitskoemo.ru</a:t>
            </a:r>
            <a:r>
              <a:rPr lang="en-US" dirty="0" smtClean="0">
                <a:hlinkClick r:id="rId2"/>
              </a:rPr>
              <a:t>/</a:t>
            </a:r>
            <a:r>
              <a:rPr lang="ru-RU" dirty="0"/>
              <a:t>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5416" y="1924493"/>
            <a:ext cx="8883318" cy="453301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2100" dirty="0">
                <a:solidFill>
                  <a:schemeClr val="tx1"/>
                </a:solidFill>
              </a:rPr>
              <a:t>«Нормативные 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2100" dirty="0">
                <a:solidFill>
                  <a:schemeClr val="tx1"/>
                </a:solidFill>
              </a:rPr>
              <a:t>«Антикоррупционная экспертиза»;</a:t>
            </a:r>
          </a:p>
          <a:p>
            <a:pPr lvl="0">
              <a:spcBef>
                <a:spcPts val="600"/>
              </a:spcBef>
            </a:pPr>
            <a:r>
              <a:rPr lang="ru-RU" sz="2100" dirty="0">
                <a:solidFill>
                  <a:schemeClr val="tx1"/>
                </a:solidFill>
              </a:rPr>
              <a:t>«Методические материалы»;</a:t>
            </a:r>
          </a:p>
          <a:p>
            <a:pPr lvl="0">
              <a:spcBef>
                <a:spcPts val="600"/>
              </a:spcBef>
            </a:pPr>
            <a:r>
              <a:rPr lang="ru-RU" sz="2100" dirty="0">
                <a:solidFill>
                  <a:schemeClr val="tx1"/>
                </a:solidFill>
              </a:rPr>
              <a:t>«Формы документов, связанных с противодействием коррупции, </a:t>
            </a:r>
            <a:r>
              <a:rPr lang="ru-RU" sz="2100" dirty="0" smtClean="0">
                <a:solidFill>
                  <a:schemeClr val="tx1"/>
                </a:solidFill>
              </a:rPr>
              <a:t>для </a:t>
            </a:r>
            <a:r>
              <a:rPr lang="ru-RU" sz="2100" dirty="0">
                <a:solidFill>
                  <a:schemeClr val="tx1"/>
                </a:solidFill>
              </a:rPr>
              <a:t>заполнения»;</a:t>
            </a:r>
          </a:p>
          <a:p>
            <a:pPr lvl="0">
              <a:spcBef>
                <a:spcPts val="600"/>
              </a:spcBef>
            </a:pPr>
            <a:r>
              <a:rPr lang="ru-RU" sz="2100" dirty="0">
                <a:solidFill>
                  <a:schemeClr val="tx1"/>
                </a:solidFill>
              </a:rPr>
              <a:t>«Сведения о доходах, расходах, об имуществе и обязательствах имущественного характера»;</a:t>
            </a:r>
          </a:p>
          <a:p>
            <a:pPr lvl="0">
              <a:spcBef>
                <a:spcPts val="600"/>
              </a:spcBef>
            </a:pPr>
            <a:r>
              <a:rPr lang="ru-RU" sz="2100" dirty="0">
                <a:solidFill>
                  <a:schemeClr val="tx1"/>
                </a:solidFill>
              </a:rPr>
              <a:t>«Комиссия по соблюдению требований к служебному </a:t>
            </a:r>
            <a:r>
              <a:rPr lang="ru-RU" sz="2100" dirty="0" smtClean="0">
                <a:solidFill>
                  <a:schemeClr val="tx1"/>
                </a:solidFill>
              </a:rPr>
              <a:t>поведению и </a:t>
            </a:r>
            <a:r>
              <a:rPr lang="ru-RU" sz="2100" dirty="0">
                <a:solidFill>
                  <a:schemeClr val="tx1"/>
                </a:solidFill>
              </a:rPr>
              <a:t>урегулированию конфликта интересов»;</a:t>
            </a:r>
          </a:p>
          <a:p>
            <a:pPr lvl="0">
              <a:spcBef>
                <a:spcPts val="600"/>
              </a:spcBef>
            </a:pPr>
            <a:r>
              <a:rPr lang="ru-RU" sz="2100" dirty="0">
                <a:solidFill>
                  <a:schemeClr val="tx1"/>
                </a:solidFill>
              </a:rPr>
              <a:t>«Обратная связь для сообщений о фактах коррупции»;</a:t>
            </a:r>
          </a:p>
          <a:p>
            <a:pPr>
              <a:spcBef>
                <a:spcPts val="600"/>
              </a:spcBef>
            </a:pPr>
            <a:r>
              <a:rPr lang="ru-RU" sz="2100" dirty="0">
                <a:solidFill>
                  <a:schemeClr val="tx1"/>
                </a:solidFill>
              </a:rPr>
              <a:t>«Антикоррупционное просвещение».</a:t>
            </a: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Муниципальная программа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Развитие кадровой политики в системе муниципального управления в Ирбитском муниципальном образовании и противодействие коррупции до </a:t>
            </a:r>
            <a:r>
              <a:rPr lang="ru-RU" dirty="0" smtClean="0"/>
              <a:t>2024 </a:t>
            </a:r>
            <a:r>
              <a:rPr lang="ru-RU" dirty="0"/>
              <a:t>года»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8"/>
            <a:ext cx="8963245" cy="1594884"/>
          </a:xfrm>
        </p:spPr>
        <p:txBody>
          <a:bodyPr>
            <a:normAutofit/>
          </a:bodyPr>
          <a:lstStyle/>
          <a:p>
            <a:r>
              <a:rPr lang="ru-RU" sz="2000" smtClean="0">
                <a:solidFill>
                  <a:schemeClr val="tx1"/>
                </a:solidFill>
              </a:rPr>
              <a:t>За 2019 год 5 муниципальных служащих, </a:t>
            </a:r>
            <a:r>
              <a:rPr lang="ru-RU" sz="2000" dirty="0">
                <a:solidFill>
                  <a:schemeClr val="tx1"/>
                </a:solidFill>
              </a:rPr>
              <a:t>впервые </a:t>
            </a:r>
            <a:r>
              <a:rPr lang="ru-RU" sz="2000" dirty="0" smtClean="0">
                <a:solidFill>
                  <a:schemeClr val="tx1"/>
                </a:solidFill>
              </a:rPr>
              <a:t>поступившие </a:t>
            </a:r>
            <a:r>
              <a:rPr lang="ru-RU" sz="2000" dirty="0">
                <a:solidFill>
                  <a:schemeClr val="tx1"/>
                </a:solidFill>
              </a:rPr>
              <a:t>на муниципальную службу для замещения  должностей, включенных в перечни, прошли обучение  по образовательным программам в области противодействия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«Правовой всеобуч» 2019 год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020576"/>
            <a:ext cx="9440579" cy="37666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Рекомендации по вопросам предоставления сведений  о доходах, расходах, об имуществе и обязательствах имущественного характера и заполнения соответствующей формы справки  с использованием специального программного обеспечения «Справки БК</a:t>
            </a:r>
            <a:r>
              <a:rPr lang="ru-RU" sz="21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Неукоснительное соблюдение принципа открытых конкурсов на муниципальные заказы и закупки,  прозрачность их </a:t>
            </a:r>
            <a:r>
              <a:rPr lang="ru-RU" sz="2100" dirty="0" smtClean="0">
                <a:solidFill>
                  <a:schemeClr val="tx1"/>
                </a:solidFill>
              </a:rPr>
              <a:t>проведения;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О мерах по совершенствованию организации деятельности в области противодействия коррупции в Ирбитском муниципальном </a:t>
            </a:r>
            <a:r>
              <a:rPr lang="ru-RU" sz="2100" dirty="0" smtClean="0">
                <a:solidFill>
                  <a:schemeClr val="tx1"/>
                </a:solidFill>
              </a:rPr>
              <a:t>образовании;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Конфликт интересов на муниципальной службе.</a:t>
            </a:r>
            <a:endParaRPr lang="ru-RU" sz="2100" dirty="0" smtClean="0">
              <a:solidFill>
                <a:schemeClr val="tx1"/>
              </a:solidFill>
            </a:endParaRPr>
          </a:p>
          <a:p>
            <a:endParaRPr lang="ru-RU" sz="23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29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Дополнительные меры профилактики коррупции в Ирбитском муниципальном образовании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5199320" cy="460857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Проведен </a:t>
            </a:r>
            <a:r>
              <a:rPr lang="ru-RU" sz="2000" dirty="0">
                <a:solidFill>
                  <a:schemeClr val="tx1"/>
                </a:solidFill>
              </a:rPr>
              <a:t>семинар  «Обзор изменений в закупках по 44-ФЗ в 2019 и 2020 годах», представлено информационное сообщение на тему «Планирование закупок на 2020 год» с демонстрацией слайдов единой информационной системы</a:t>
            </a:r>
          </a:p>
          <a:p>
            <a:r>
              <a:rPr lang="ru-RU" sz="2000" dirty="0">
                <a:solidFill>
                  <a:schemeClr val="tx1"/>
                </a:solidFill>
              </a:rPr>
              <a:t>Н</a:t>
            </a:r>
            <a:r>
              <a:rPr lang="ru-RU" sz="2000" dirty="0" smtClean="0">
                <a:solidFill>
                  <a:schemeClr val="tx1"/>
                </a:solidFill>
              </a:rPr>
              <a:t>а </a:t>
            </a:r>
            <a:r>
              <a:rPr lang="ru-RU" sz="2000" dirty="0">
                <a:solidFill>
                  <a:schemeClr val="tx1"/>
                </a:solidFill>
              </a:rPr>
              <a:t>2 этаже  здания администрации расположен информационный стенд на котором размещается актуальная  справочная и нормативная информация по законодательству о контрактной системе.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31888" y="2440319"/>
            <a:ext cx="3402418" cy="2344332"/>
          </a:xfrm>
          <a:prstGeom prst="rect">
            <a:avLst/>
          </a:prstGeom>
        </p:spPr>
      </p:pic>
      <p:pic>
        <p:nvPicPr>
          <p:cNvPr id="7" name="Рисунок 6" descr="C:\Users\Антон\Desktop\IMG_20200127_151319_resized_20200127_031423341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7" t="1284" r="7097" b="363"/>
          <a:stretch/>
        </p:blipFill>
        <p:spPr bwMode="auto">
          <a:xfrm>
            <a:off x="7402770" y="4784651"/>
            <a:ext cx="3515833" cy="18394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69253" y="1306475"/>
            <a:ext cx="22987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449</TotalTime>
  <Words>620</Words>
  <Application>Microsoft Office PowerPoint</Application>
  <PresentationFormat>Произвольный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Отчет о выполнении плана противодействия коррупции в органах местного самоуправления Ирбитского муниципального образования</vt:lpstr>
      <vt:lpstr>Коррупция - это</vt:lpstr>
      <vt:lpstr>Базовые документы по профилактике коррупции в Ирбитском муниципальном образовании</vt:lpstr>
      <vt:lpstr>В Ирбитском муниципальном образовании созданы и действуют комиссии:</vt:lpstr>
      <vt:lpstr>В Ирбитском муниципальном образовании проводится антикоррупционная экспертиза нормативных правовых актов в целях выявления в них положений, способствующих созданию условий для проявления коррупции.</vt:lpstr>
      <vt:lpstr>Сайт Ирбитского муниципального образования - http://irbitskoemo.ru/ </vt:lpstr>
      <vt:lpstr>Муниципальная программа  «Развитие кадровой политики в системе муниципального управления в Ирбитском муниципальном образовании и противодействие коррупции до 2024 года» </vt:lpstr>
      <vt:lpstr>«Правовой всеобуч» 2019 год для муниципальных служащих </vt:lpstr>
      <vt:lpstr>Дополнительные меры профилактики коррупции в Ирбитском муниципальном образовании </vt:lpstr>
      <vt:lpstr>В Ирбитском муниципальном образовании  продолжается проведение работы по информированию граждан о преимуществах получения государственных и муниципальных услуг в электронной форме:</vt:lpstr>
      <vt:lpstr>Итоги   инвентаризации  объектов муниципальной собственности  (земельных участков) за 2019 год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Мария Исакова</cp:lastModifiedBy>
  <cp:revision>36</cp:revision>
  <dcterms:created xsi:type="dcterms:W3CDTF">2018-12-14T04:51:41Z</dcterms:created>
  <dcterms:modified xsi:type="dcterms:W3CDTF">2020-04-20T08:48:34Z</dcterms:modified>
</cp:coreProperties>
</file>