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-45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65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96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7774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094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3292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865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87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91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504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5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27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52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50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42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46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18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3E51B-682F-42FB-8A6F-FB4F927E5DCE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45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  <p:sldLayoutId id="2147483840" r:id="rId15"/>
    <p:sldLayoutId id="21474838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rbitskoemo.ru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8916" y="688369"/>
            <a:ext cx="11229654" cy="2811753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Отчет о выполнении плана противодействия коррупции в органах местного самоуправления Ирбитского муниципального образования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25474" y="4567321"/>
            <a:ext cx="4449426" cy="1770519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Докладывает: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Заместитель главы администрации Ирбитского муниципального образования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Т.О. Завьялова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589" y="4006065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10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0065" y="305133"/>
            <a:ext cx="10069033" cy="2246681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 </a:t>
            </a:r>
            <a:r>
              <a:rPr lang="ru-RU" sz="2400" dirty="0">
                <a:solidFill>
                  <a:schemeClr val="tx1"/>
                </a:solidFill>
              </a:rPr>
              <a:t>Ирбитском муниципальном образовании  продолжается проведение работы по информированию граждан о преимуществах получения государственных и муниципальных услуг в электронной </a:t>
            </a:r>
            <a:r>
              <a:rPr lang="ru-RU" sz="2400" dirty="0" smtClean="0">
                <a:solidFill>
                  <a:schemeClr val="tx1"/>
                </a:solidFill>
              </a:rPr>
              <a:t>форме: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7853" y="2017142"/>
            <a:ext cx="9444292" cy="3777622"/>
          </a:xfrm>
        </p:spPr>
        <p:txBody>
          <a:bodyPr>
            <a:noAutofit/>
          </a:bodyPr>
          <a:lstStyle/>
          <a:p>
            <a:r>
              <a:rPr lang="ru-RU" sz="1300" kern="100" dirty="0">
                <a:solidFill>
                  <a:schemeClr val="tx1"/>
                </a:solidFill>
              </a:rPr>
              <a:t>предоставляется 51 муниципальная услуга, в том числе утвержден перечень 42 муниципальных услуг, предоставление которых организовано в ГБУ МФЦ. В 2020 году доля муниципальных услуг, предоставленных в МФЦ составила 41,6% ;</a:t>
            </a:r>
            <a:endParaRPr lang="ru-RU" sz="1300" kern="100" dirty="0" smtClean="0">
              <a:solidFill>
                <a:schemeClr val="tx1"/>
              </a:solidFill>
            </a:endParaRPr>
          </a:p>
          <a:p>
            <a:r>
              <a:rPr lang="ru-RU" sz="1300" kern="100" dirty="0" smtClean="0">
                <a:solidFill>
                  <a:schemeClr val="tx1"/>
                </a:solidFill>
              </a:rPr>
              <a:t>на </a:t>
            </a:r>
            <a:r>
              <a:rPr lang="ru-RU" sz="1300" kern="100" dirty="0">
                <a:solidFill>
                  <a:schemeClr val="tx1"/>
                </a:solidFill>
              </a:rPr>
              <a:t>базе </a:t>
            </a:r>
            <a:r>
              <a:rPr lang="ru-RU" sz="1300" kern="100" dirty="0" err="1">
                <a:solidFill>
                  <a:schemeClr val="tx1"/>
                </a:solidFill>
              </a:rPr>
              <a:t>Зайковского</a:t>
            </a:r>
            <a:r>
              <a:rPr lang="ru-RU" sz="1300" kern="100" dirty="0">
                <a:solidFill>
                  <a:schemeClr val="tx1"/>
                </a:solidFill>
              </a:rPr>
              <a:t> филиала МФЦ Свердловской области работает передвижной пункт (мобильный офис МФЦ), который по заранее составленному графику приезжает в отдаленные населенные пункты Ирбитского муниципального образования; </a:t>
            </a:r>
          </a:p>
          <a:p>
            <a:r>
              <a:rPr lang="ru-RU" sz="1300" kern="100" dirty="0" smtClean="0">
                <a:solidFill>
                  <a:schemeClr val="tx1"/>
                </a:solidFill>
              </a:rPr>
              <a:t>все </a:t>
            </a:r>
            <a:r>
              <a:rPr lang="ru-RU" sz="1300" kern="100" dirty="0">
                <a:solidFill>
                  <a:schemeClr val="tx1"/>
                </a:solidFill>
              </a:rPr>
              <a:t>административные регламенты муниципальных услуг проходят процедуру типизации и размещены на официальном сайте Ирбитского муниципального образования, а также на ЕПГУ;</a:t>
            </a:r>
          </a:p>
          <a:p>
            <a:r>
              <a:rPr lang="ru-RU" sz="1300" kern="100" dirty="0" smtClean="0">
                <a:solidFill>
                  <a:schemeClr val="tx1"/>
                </a:solidFill>
              </a:rPr>
              <a:t>проводится </a:t>
            </a:r>
            <a:r>
              <a:rPr lang="ru-RU" sz="1300" kern="100" dirty="0">
                <a:solidFill>
                  <a:schemeClr val="tx1"/>
                </a:solidFill>
              </a:rPr>
              <a:t>активная работа по информированию граждан о преимуществах получения государственных и муниципальных услуг на официальном сайте Ирбитского муниципального образования; </a:t>
            </a:r>
            <a:endParaRPr lang="ru-RU" sz="1300" kern="100" dirty="0" smtClean="0">
              <a:solidFill>
                <a:schemeClr val="tx1"/>
              </a:solidFill>
            </a:endParaRPr>
          </a:p>
          <a:p>
            <a:r>
              <a:rPr lang="ru-RU" sz="1300" kern="100" dirty="0" smtClean="0">
                <a:solidFill>
                  <a:schemeClr val="tx1"/>
                </a:solidFill>
              </a:rPr>
              <a:t>работают </a:t>
            </a:r>
            <a:r>
              <a:rPr lang="ru-RU" sz="1300" kern="100" dirty="0">
                <a:solidFill>
                  <a:schemeClr val="tx1"/>
                </a:solidFill>
              </a:rPr>
              <a:t>13 центров общественного доступа на базе муниципальных библиотек, где гражданам подтверждают учетную запись на ЕПГУ, предоставляется доступ к ЕПГУ и помощь пользователям ЕПГУ;</a:t>
            </a:r>
          </a:p>
          <a:p>
            <a:r>
              <a:rPr lang="ru-RU" sz="1300" kern="100" dirty="0" smtClean="0">
                <a:solidFill>
                  <a:schemeClr val="tx1"/>
                </a:solidFill>
              </a:rPr>
              <a:t>в </a:t>
            </a:r>
            <a:r>
              <a:rPr lang="ru-RU" sz="1300" kern="100" dirty="0">
                <a:solidFill>
                  <a:schemeClr val="tx1"/>
                </a:solidFill>
              </a:rPr>
              <a:t>2020 году продолжает  работать приобретенный  МБУ «</a:t>
            </a:r>
            <a:r>
              <a:rPr lang="ru-RU" sz="1300" kern="100" dirty="0" err="1">
                <a:solidFill>
                  <a:schemeClr val="tx1"/>
                </a:solidFill>
              </a:rPr>
              <a:t>Ирбитская</a:t>
            </a:r>
            <a:r>
              <a:rPr lang="ru-RU" sz="1300" kern="100" dirty="0">
                <a:solidFill>
                  <a:schemeClr val="tx1"/>
                </a:solidFill>
              </a:rPr>
              <a:t> центральная библиотечная система» </a:t>
            </a:r>
            <a:r>
              <a:rPr lang="ru-RU" sz="1300" kern="100" dirty="0" err="1">
                <a:solidFill>
                  <a:schemeClr val="tx1"/>
                </a:solidFill>
              </a:rPr>
              <a:t>библиобус</a:t>
            </a:r>
            <a:r>
              <a:rPr lang="ru-RU" sz="1300" kern="100" dirty="0">
                <a:solidFill>
                  <a:schemeClr val="tx1"/>
                </a:solidFill>
              </a:rPr>
              <a:t> с возможным доступом к сети интернет; </a:t>
            </a:r>
          </a:p>
          <a:p>
            <a:r>
              <a:rPr lang="ru-RU" sz="1300" kern="100" dirty="0" smtClean="0">
                <a:solidFill>
                  <a:schemeClr val="tx1"/>
                </a:solidFill>
              </a:rPr>
              <a:t>МУП </a:t>
            </a:r>
            <a:r>
              <a:rPr lang="ru-RU" sz="1300" kern="100" dirty="0">
                <a:solidFill>
                  <a:schemeClr val="tx1"/>
                </a:solidFill>
              </a:rPr>
              <a:t>«</a:t>
            </a:r>
            <a:r>
              <a:rPr lang="ru-RU" sz="1300" kern="100" dirty="0" err="1">
                <a:solidFill>
                  <a:schemeClr val="tx1"/>
                </a:solidFill>
              </a:rPr>
              <a:t>Телесеть</a:t>
            </a:r>
            <a:r>
              <a:rPr lang="ru-RU" sz="1300" kern="100" dirty="0">
                <a:solidFill>
                  <a:schemeClr val="tx1"/>
                </a:solidFill>
              </a:rPr>
              <a:t>» Ирбитского муниципального образования совместно с ГАУП СО «Редакция «Родники </a:t>
            </a:r>
            <a:r>
              <a:rPr lang="ru-RU" sz="1300" kern="100" dirty="0" err="1">
                <a:solidFill>
                  <a:schemeClr val="tx1"/>
                </a:solidFill>
              </a:rPr>
              <a:t>ирбитские</a:t>
            </a:r>
            <a:r>
              <a:rPr lang="ru-RU" sz="1300" kern="100" dirty="0">
                <a:solidFill>
                  <a:schemeClr val="tx1"/>
                </a:solidFill>
              </a:rPr>
              <a:t>» транслируют видеорепортажи и размещают информационные сообщения о возможности и преимуществах получения услуг в электронном виде</a:t>
            </a:r>
            <a:r>
              <a:rPr lang="ru-RU" sz="1300" kern="100" dirty="0" smtClean="0">
                <a:solidFill>
                  <a:schemeClr val="tx1"/>
                </a:solidFill>
              </a:rPr>
              <a:t>.</a:t>
            </a:r>
            <a:endParaRPr lang="ru-RU" sz="1300" kern="1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53" y="4191000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2447" y="624110"/>
            <a:ext cx="8942165" cy="1874541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Итоги </a:t>
            </a:r>
            <a:r>
              <a:rPr lang="ru-RU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инвентаризации объектов </a:t>
            </a:r>
            <a:r>
              <a:rPr lang="ru-RU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муниципальной собственности </a:t>
            </a:r>
            <a:br>
              <a:rPr lang="ru-RU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ru-RU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(земельных участков) за </a:t>
            </a:r>
            <a:r>
              <a:rPr lang="ru-RU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2020 </a:t>
            </a:r>
            <a:r>
              <a:rPr lang="ru-RU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год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1814" y="2892055"/>
            <a:ext cx="8920900" cy="2732087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 smtClean="0"/>
              <a:t>Проведено рейдов «мобильных групп» </a:t>
            </a:r>
            <a:r>
              <a:rPr lang="ru-RU" sz="3000" dirty="0" smtClean="0"/>
              <a:t>-26</a:t>
            </a:r>
            <a:endParaRPr lang="ru-RU" sz="3000" dirty="0" smtClean="0"/>
          </a:p>
          <a:p>
            <a:pPr marL="0" indent="0">
              <a:buNone/>
            </a:pPr>
            <a:endParaRPr lang="ru-RU" sz="1500" dirty="0" smtClean="0"/>
          </a:p>
          <a:p>
            <a:r>
              <a:rPr lang="ru-RU" sz="3000" dirty="0" smtClean="0"/>
              <a:t>Выявлено фактов несоответствия </a:t>
            </a:r>
            <a:r>
              <a:rPr lang="ru-RU" sz="3000" dirty="0" smtClean="0"/>
              <a:t>-81</a:t>
            </a:r>
            <a:endParaRPr lang="ru-RU" sz="3000" dirty="0" smtClean="0"/>
          </a:p>
          <a:p>
            <a:pPr marL="0" indent="0">
              <a:buNone/>
            </a:pPr>
            <a:endParaRPr lang="ru-RU" sz="1400" dirty="0" smtClean="0"/>
          </a:p>
          <a:p>
            <a:r>
              <a:rPr lang="ru-RU" sz="3000" dirty="0" smtClean="0"/>
              <a:t>Вручено уведомлений </a:t>
            </a:r>
            <a:r>
              <a:rPr lang="ru-RU" sz="3000" dirty="0" smtClean="0"/>
              <a:t>-78</a:t>
            </a:r>
            <a:endParaRPr lang="ru-RU" sz="3000" dirty="0" smtClean="0"/>
          </a:p>
          <a:p>
            <a:pPr marL="0" indent="0">
              <a:buNone/>
            </a:pPr>
            <a:endParaRPr lang="ru-RU" sz="1200" dirty="0" smtClean="0"/>
          </a:p>
          <a:p>
            <a:r>
              <a:rPr lang="ru-RU" sz="3000" dirty="0" smtClean="0"/>
              <a:t>Поставлено участков на кадастровый </a:t>
            </a:r>
            <a:r>
              <a:rPr lang="ru-RU" sz="3000" dirty="0" smtClean="0"/>
              <a:t>учет-69</a:t>
            </a:r>
            <a:endParaRPr lang="ru-RU" sz="3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01" y="3819562"/>
            <a:ext cx="189547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530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8134" y="599303"/>
            <a:ext cx="8911687" cy="784283"/>
          </a:xfrm>
        </p:spPr>
        <p:txBody>
          <a:bodyPr/>
          <a:lstStyle/>
          <a:p>
            <a:r>
              <a:rPr lang="ru-RU" dirty="0" smtClean="0"/>
              <a:t>Коррупция - это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8134" y="1383586"/>
            <a:ext cx="8911687" cy="52740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100" dirty="0" smtClean="0">
                <a:solidFill>
                  <a:schemeClr val="tx1"/>
                </a:solidFill>
              </a:rPr>
              <a:t>злоупотребление </a:t>
            </a:r>
            <a:r>
              <a:rPr lang="ru-RU" sz="2100" dirty="0">
                <a:solidFill>
                  <a:schemeClr val="tx1"/>
                </a:solidFill>
              </a:rPr>
              <a:t>служебным положением,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дача взятки,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получение взятки,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злоупотребление полномочиями,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коммерческий подкуп либо иное незаконное использование физическим лицом своего должностного положения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вопреки законным интересам общества и государства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</a:rPr>
              <a:t>в целях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получения выгоды в виде денег,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ценностей,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иного имущества или услуг имущественного характера,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иных имущественных прав для себя или для третьих лиц либо незаконное предоставление такой выгоды указанному лицу другими физическими лицами, а также совершение деяний от имени или в интересах юридического </a:t>
            </a:r>
            <a:r>
              <a:rPr lang="ru-RU" sz="2100" dirty="0" smtClean="0">
                <a:solidFill>
                  <a:schemeClr val="tx1"/>
                </a:solidFill>
              </a:rPr>
              <a:t>лица</a:t>
            </a:r>
            <a:endParaRPr lang="ru-RU" sz="21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32" y="4191000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7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864" y="506792"/>
            <a:ext cx="8911687" cy="151291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Базовые документы по профилактике коррупции в Ирбитском муниципальном образовании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03198" y="2315111"/>
            <a:ext cx="8943402" cy="4013770"/>
          </a:xfrm>
        </p:spPr>
        <p:txBody>
          <a:bodyPr>
            <a:normAutofit fontScale="92500" lnSpcReduction="10000"/>
          </a:bodyPr>
          <a:lstStyle/>
          <a:p>
            <a:pPr marL="3175" indent="539750" algn="just"/>
            <a:r>
              <a:rPr lang="ru-RU" sz="2000" dirty="0">
                <a:solidFill>
                  <a:schemeClr val="tx1"/>
                </a:solidFill>
              </a:rPr>
              <a:t>В Ирбитском муниципальном образовании Постановлением администрации Ирбитского муниципального образования от 19.09.2018 года № 797-ПА так же  утвержден </a:t>
            </a:r>
            <a:r>
              <a:rPr lang="ru-RU" sz="2000" dirty="0" smtClean="0">
                <a:solidFill>
                  <a:schemeClr val="tx1"/>
                </a:solidFill>
              </a:rPr>
              <a:t>План </a:t>
            </a:r>
            <a:r>
              <a:rPr lang="ru-RU" sz="2000" dirty="0">
                <a:solidFill>
                  <a:schemeClr val="tx1"/>
                </a:solidFill>
              </a:rPr>
              <a:t>мероприятий по </a:t>
            </a:r>
            <a:r>
              <a:rPr lang="ru-RU" sz="2000" dirty="0" smtClean="0">
                <a:solidFill>
                  <a:schemeClr val="tx1"/>
                </a:solidFill>
              </a:rPr>
              <a:t>противодействию </a:t>
            </a:r>
            <a:r>
              <a:rPr lang="ru-RU" sz="2000" dirty="0">
                <a:solidFill>
                  <a:schemeClr val="tx1"/>
                </a:solidFill>
              </a:rPr>
              <a:t>коррупции в Ирбитском муниципальном образовании на 2018-2020 годы, содержащий  26  мероприятий. </a:t>
            </a:r>
          </a:p>
          <a:p>
            <a:pPr marL="3175" indent="539750" algn="just"/>
            <a:r>
              <a:rPr lang="ru-RU" sz="2000" dirty="0">
                <a:solidFill>
                  <a:schemeClr val="tx1"/>
                </a:solidFill>
              </a:rPr>
              <a:t>В 2020 году мероприятия данного плана выполнены в установленные сроки – 25 мероприятий. Не выполнено 1 мероприятие </a:t>
            </a:r>
            <a:r>
              <a:rPr lang="ru-RU" sz="2000" dirty="0" smtClean="0">
                <a:solidFill>
                  <a:schemeClr val="tx1"/>
                </a:solidFill>
              </a:rPr>
              <a:t>- рассмотрение </a:t>
            </a:r>
            <a:r>
              <a:rPr lang="ru-RU" sz="2000" dirty="0">
                <a:solidFill>
                  <a:schemeClr val="tx1"/>
                </a:solidFill>
              </a:rPr>
              <a:t>на заседании Комиссии по координации работы по противодействию коррупции в Ирбитском муниципальном образовании отчета о выполнении Плана мероприятий по противодействию коррупции в Ирбитском муниципальном образовании на </a:t>
            </a:r>
            <a:r>
              <a:rPr lang="ru-RU" sz="2000" dirty="0" smtClean="0">
                <a:solidFill>
                  <a:schemeClr val="tx1"/>
                </a:solidFill>
              </a:rPr>
              <a:t>2021–2023 </a:t>
            </a:r>
            <a:r>
              <a:rPr lang="ru-RU" sz="2000" dirty="0">
                <a:solidFill>
                  <a:schemeClr val="tx1"/>
                </a:solidFill>
              </a:rPr>
              <a:t>годы, в связи с невозможностью проведения заседания комиссии по причине санитарно-эпидемиологической ситуации в Свердловской </a:t>
            </a:r>
            <a:r>
              <a:rPr lang="ru-RU" sz="2000" dirty="0" smtClean="0">
                <a:solidFill>
                  <a:schemeClr val="tx1"/>
                </a:solidFill>
              </a:rPr>
              <a:t>области. 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65" y="4191000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29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864" y="517783"/>
            <a:ext cx="9315541" cy="111963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 Ирбитском муниципальном образовании созданы и действуют комиссии: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27850" y="1988188"/>
            <a:ext cx="4295737" cy="4348815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по координации работы по противодействию коррупции в Ирбитском муниципальном образовании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2020 </a:t>
            </a:r>
            <a:r>
              <a:rPr lang="ru-RU" sz="2000" dirty="0">
                <a:solidFill>
                  <a:schemeClr val="tx1"/>
                </a:solidFill>
              </a:rPr>
              <a:t>году проведено 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 </a:t>
            </a:r>
            <a:r>
              <a:rPr lang="ru-RU" sz="2000" dirty="0" smtClean="0">
                <a:solidFill>
                  <a:schemeClr val="tx1"/>
                </a:solidFill>
              </a:rPr>
              <a:t>заседания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2467659" y="1988189"/>
            <a:ext cx="4369075" cy="43488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>
                <a:solidFill>
                  <a:schemeClr val="tx1"/>
                </a:solidFill>
              </a:rPr>
              <a:t>по соблюдению требований  к служебному поведению муниципальных служащих Ирбитского муниципального образования и урегулированию конфликта интересов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900" dirty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7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 2020 году проведено </a:t>
            </a: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4 заседания</a:t>
            </a:r>
          </a:p>
          <a:p>
            <a:pPr marL="0" indent="0" algn="ctr">
              <a:buFont typeface="Wingdings 3" charset="2"/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338748" y="4384096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9424655" y="4384095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93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2595" y="379562"/>
            <a:ext cx="9941441" cy="264008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Ирбитском муниципальном </a:t>
            </a:r>
            <a:r>
              <a:rPr lang="ru-RU" dirty="0"/>
              <a:t>образовании проводится </a:t>
            </a:r>
            <a:r>
              <a:rPr lang="ru-RU" dirty="0">
                <a:solidFill>
                  <a:schemeClr val="tx1"/>
                </a:solidFill>
              </a:rPr>
              <a:t>антикоррупционная</a:t>
            </a:r>
            <a:r>
              <a:rPr lang="ru-RU" dirty="0"/>
              <a:t> экспертиза нормативных правовых актов в целях выявления в них положений, способствующих созданию условий для проявления коррупции.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308965" y="3429624"/>
            <a:ext cx="3157870" cy="22316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2018 год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83 проекта нормативно-правовых актов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530242" y="3468024"/>
            <a:ext cx="3143891" cy="21548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2019 год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100 проектов </a:t>
            </a:r>
            <a:r>
              <a:rPr lang="ru-RU" sz="2000" dirty="0">
                <a:solidFill>
                  <a:schemeClr val="tx1"/>
                </a:solidFill>
              </a:rPr>
              <a:t>нормативно-правовых актов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3537785" y="4190999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896704" y="4190998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65" y="4191000"/>
            <a:ext cx="1905000" cy="2667000"/>
          </a:xfrm>
          <a:prstGeom prst="rect">
            <a:avLst/>
          </a:prstGeom>
        </p:spPr>
      </p:pic>
      <p:sp>
        <p:nvSpPr>
          <p:cNvPr id="10" name="Объект 5"/>
          <p:cNvSpPr txBox="1">
            <a:spLocks/>
          </p:cNvSpPr>
          <p:nvPr/>
        </p:nvSpPr>
        <p:spPr>
          <a:xfrm>
            <a:off x="8847082" y="3468024"/>
            <a:ext cx="3143891" cy="2154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2020 год</a:t>
            </a:r>
          </a:p>
          <a:p>
            <a:pPr marL="0" indent="0">
              <a:buFont typeface="Wingdings 3" charset="2"/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20 проектов нормативно-правовых актов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0111833" y="4206404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24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7589" y="221267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Сайт Ирбитского муниципального образования - </a:t>
            </a:r>
            <a:r>
              <a:rPr lang="en-US" sz="3200" dirty="0" smtClean="0">
                <a:hlinkClick r:id="rId2"/>
              </a:rPr>
              <a:t>http</a:t>
            </a:r>
            <a:r>
              <a:rPr lang="en-US" sz="3200" dirty="0">
                <a:hlinkClick r:id="rId2"/>
              </a:rPr>
              <a:t>://irbitskoemo.ru</a:t>
            </a:r>
            <a:r>
              <a:rPr lang="en-US" sz="3200" dirty="0" smtClean="0">
                <a:hlinkClick r:id="rId2"/>
              </a:rPr>
              <a:t>/</a:t>
            </a:r>
            <a:r>
              <a:rPr lang="ru-RU" sz="3200" dirty="0"/>
              <a:t> 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21" y="4191000"/>
            <a:ext cx="1905000" cy="2667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06894" y="1438382"/>
            <a:ext cx="9359758" cy="5250094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«Нормативные </a:t>
            </a:r>
            <a:r>
              <a:rPr lang="ru-RU" sz="1600" dirty="0">
                <a:solidFill>
                  <a:schemeClr val="tx1"/>
                </a:solidFill>
              </a:rPr>
              <a:t>правовые и иные акты в сфере противодействия коррупции»;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«Независимая </a:t>
            </a:r>
            <a:r>
              <a:rPr lang="ru-RU" sz="1600" dirty="0">
                <a:solidFill>
                  <a:schemeClr val="tx1"/>
                </a:solidFill>
              </a:rPr>
              <a:t>антикоррупционная экспертиза проектов муниципальных правовых актов»;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«Методические </a:t>
            </a:r>
            <a:r>
              <a:rPr lang="ru-RU" sz="1600" dirty="0">
                <a:solidFill>
                  <a:schemeClr val="tx1"/>
                </a:solidFill>
              </a:rPr>
              <a:t>материалы»;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«Формы </a:t>
            </a:r>
            <a:r>
              <a:rPr lang="ru-RU" sz="1600" dirty="0">
                <a:solidFill>
                  <a:schemeClr val="tx1"/>
                </a:solidFill>
              </a:rPr>
              <a:t>документов, связанных с противодействием коррупции, </a:t>
            </a:r>
            <a:r>
              <a:rPr lang="ru-RU" sz="1600" dirty="0" smtClean="0">
                <a:solidFill>
                  <a:schemeClr val="tx1"/>
                </a:solidFill>
              </a:rPr>
              <a:t>для </a:t>
            </a:r>
            <a:r>
              <a:rPr lang="ru-RU" sz="1600" dirty="0">
                <a:solidFill>
                  <a:schemeClr val="tx1"/>
                </a:solidFill>
              </a:rPr>
              <a:t>заполнения»;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«Сведения </a:t>
            </a:r>
            <a:r>
              <a:rPr lang="ru-RU" sz="1600" dirty="0">
                <a:solidFill>
                  <a:schemeClr val="tx1"/>
                </a:solidFill>
              </a:rPr>
              <a:t>о доходах, расходах, об имуществе и обязательствах имущественного характера»;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«Комиссия </a:t>
            </a:r>
            <a:r>
              <a:rPr lang="ru-RU" sz="1600" dirty="0">
                <a:solidFill>
                  <a:schemeClr val="tx1"/>
                </a:solidFill>
              </a:rPr>
              <a:t>по соблюдению требований к служебному </a:t>
            </a:r>
            <a:r>
              <a:rPr lang="ru-RU" sz="1600" dirty="0" smtClean="0">
                <a:solidFill>
                  <a:schemeClr val="tx1"/>
                </a:solidFill>
              </a:rPr>
              <a:t>поведению и </a:t>
            </a:r>
            <a:r>
              <a:rPr lang="ru-RU" sz="1600" dirty="0">
                <a:solidFill>
                  <a:schemeClr val="tx1"/>
                </a:solidFill>
              </a:rPr>
              <a:t>урегулированию конфликта интересов»;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«Обратная </a:t>
            </a:r>
            <a:r>
              <a:rPr lang="ru-RU" sz="1600" dirty="0">
                <a:solidFill>
                  <a:schemeClr val="tx1"/>
                </a:solidFill>
              </a:rPr>
              <a:t>связь для сообщений о фактах коррупции»;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«Антикоррупционное </a:t>
            </a:r>
            <a:r>
              <a:rPr lang="ru-RU" sz="1600" dirty="0">
                <a:solidFill>
                  <a:schemeClr val="tx1"/>
                </a:solidFill>
              </a:rPr>
              <a:t>просвещение»;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«План </a:t>
            </a:r>
            <a:r>
              <a:rPr lang="ru-RU" sz="1600" dirty="0">
                <a:solidFill>
                  <a:schemeClr val="tx1"/>
                </a:solidFill>
              </a:rPr>
              <a:t>противодействия коррупции»;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«Часто </a:t>
            </a:r>
            <a:r>
              <a:rPr lang="ru-RU" sz="1600" dirty="0">
                <a:solidFill>
                  <a:schemeClr val="tx1"/>
                </a:solidFill>
              </a:rPr>
              <a:t>задаваемые вопросы»;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«Доклады</a:t>
            </a:r>
            <a:r>
              <a:rPr lang="ru-RU" sz="1600" dirty="0">
                <a:solidFill>
                  <a:schemeClr val="tx1"/>
                </a:solidFill>
              </a:rPr>
              <a:t>, отчеты, обзоры, статистическая информация»;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«ПЛАН </a:t>
            </a:r>
            <a:r>
              <a:rPr lang="ru-RU" sz="1600" dirty="0">
                <a:solidFill>
                  <a:schemeClr val="tx1"/>
                </a:solidFill>
              </a:rPr>
              <a:t>МЕРОПРИЯТИЙ («ДОРОЖНАЯ КАРТА») АНТИКОРРУПЦИОННОГО ФОРУМА»;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«Комиссия </a:t>
            </a:r>
            <a:r>
              <a:rPr lang="ru-RU" sz="1600" dirty="0">
                <a:solidFill>
                  <a:schemeClr val="tx1"/>
                </a:solidFill>
              </a:rPr>
              <a:t>по координации работы по противодействию коррупции в </a:t>
            </a:r>
            <a:r>
              <a:rPr lang="ru-RU" sz="1600" dirty="0" smtClean="0">
                <a:solidFill>
                  <a:schemeClr val="tx1"/>
                </a:solidFill>
              </a:rPr>
              <a:t>Ирбитском МО</a:t>
            </a:r>
            <a:r>
              <a:rPr lang="ru-RU" sz="1600" dirty="0">
                <a:solidFill>
                  <a:schemeClr val="tx1"/>
                </a:solidFill>
              </a:rPr>
              <a:t>».</a:t>
            </a:r>
          </a:p>
          <a:p>
            <a:pPr marL="0" lvl="0" indent="0">
              <a:spcBef>
                <a:spcPts val="600"/>
              </a:spcBef>
              <a:buNone/>
            </a:pPr>
            <a:endParaRPr lang="ru-RU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3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863" y="496519"/>
            <a:ext cx="9251746" cy="253376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Муниципальная программа 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/>
              <a:t>Развитие кадровой политики в системе муниципального управления в Ирбитском муниципальном образовании и противодействие коррупции до </a:t>
            </a:r>
            <a:r>
              <a:rPr lang="ru-RU" dirty="0" smtClean="0"/>
              <a:t>2024 </a:t>
            </a:r>
            <a:r>
              <a:rPr lang="ru-RU" dirty="0"/>
              <a:t>года»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21" y="4191000"/>
            <a:ext cx="1905000" cy="2667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30549" y="3732028"/>
            <a:ext cx="8963245" cy="1594884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За </a:t>
            </a:r>
            <a:r>
              <a:rPr lang="ru-RU" sz="2000" dirty="0" smtClean="0">
                <a:solidFill>
                  <a:schemeClr val="tx1"/>
                </a:solidFill>
              </a:rPr>
              <a:t>2020 </a:t>
            </a:r>
            <a:r>
              <a:rPr lang="ru-RU" sz="2000" dirty="0" smtClean="0">
                <a:solidFill>
                  <a:schemeClr val="tx1"/>
                </a:solidFill>
              </a:rPr>
              <a:t>год 5 муниципальных служащих, </a:t>
            </a:r>
            <a:r>
              <a:rPr lang="ru-RU" sz="2000" dirty="0">
                <a:solidFill>
                  <a:schemeClr val="tx1"/>
                </a:solidFill>
              </a:rPr>
              <a:t>впервые </a:t>
            </a:r>
            <a:r>
              <a:rPr lang="ru-RU" sz="2000" dirty="0" smtClean="0">
                <a:solidFill>
                  <a:schemeClr val="tx1"/>
                </a:solidFill>
              </a:rPr>
              <a:t>поступившие </a:t>
            </a:r>
            <a:r>
              <a:rPr lang="ru-RU" sz="2000" dirty="0">
                <a:solidFill>
                  <a:schemeClr val="tx1"/>
                </a:solidFill>
              </a:rPr>
              <a:t>на муниципальную службу для замещения </a:t>
            </a:r>
            <a:r>
              <a:rPr lang="ru-RU" sz="2000" dirty="0" smtClean="0">
                <a:solidFill>
                  <a:schemeClr val="tx1"/>
                </a:solidFill>
              </a:rPr>
              <a:t>должностей</a:t>
            </a:r>
            <a:r>
              <a:rPr lang="ru-RU" sz="2000" dirty="0">
                <a:solidFill>
                  <a:schemeClr val="tx1"/>
                </a:solidFill>
              </a:rPr>
              <a:t>, включенных в перечни, </a:t>
            </a:r>
            <a:r>
              <a:rPr lang="ru-RU" sz="2000" dirty="0" smtClean="0">
                <a:solidFill>
                  <a:schemeClr val="tx1"/>
                </a:solidFill>
              </a:rPr>
              <a:t>3 из них прошли </a:t>
            </a:r>
            <a:r>
              <a:rPr lang="ru-RU" sz="2000" dirty="0">
                <a:solidFill>
                  <a:schemeClr val="tx1"/>
                </a:solidFill>
              </a:rPr>
              <a:t>обучение  по образовательным программам в области противодействия коррупции.</a:t>
            </a:r>
          </a:p>
        </p:txBody>
      </p:sp>
    </p:spTree>
    <p:extLst>
      <p:ext uri="{BB962C8B-B14F-4D97-AF65-F5344CB8AC3E}">
        <p14:creationId xmlns:p14="http://schemas.microsoft.com/office/powerpoint/2010/main" val="187420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1028" y="661395"/>
            <a:ext cx="887960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«Правовой всеобуч» </a:t>
            </a:r>
            <a:r>
              <a:rPr lang="ru-RU" dirty="0" smtClean="0">
                <a:solidFill>
                  <a:schemeClr val="tx1"/>
                </a:solidFill>
              </a:rPr>
              <a:t>2020 </a:t>
            </a:r>
            <a:r>
              <a:rPr lang="ru-RU" dirty="0" smtClean="0">
                <a:solidFill>
                  <a:schemeClr val="tx1"/>
                </a:solidFill>
              </a:rPr>
              <a:t>год для муниципальных служащих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4429" y="2123317"/>
            <a:ext cx="9440579" cy="376669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Рекомендации по вопросам предоставления сведений  о доходах, расходах, об имуществе и обязательствах имущественного характера и заполнения соответствующей формы справки </a:t>
            </a:r>
            <a:r>
              <a:rPr lang="ru-RU" sz="2100" dirty="0" smtClean="0">
                <a:solidFill>
                  <a:schemeClr val="tx1"/>
                </a:solidFill>
              </a:rPr>
              <a:t>с </a:t>
            </a:r>
            <a:r>
              <a:rPr lang="ru-RU" sz="2100" dirty="0">
                <a:solidFill>
                  <a:schemeClr val="tx1"/>
                </a:solidFill>
              </a:rPr>
              <a:t>использованием специального программного обеспечения «Справки БК</a:t>
            </a:r>
            <a:r>
              <a:rPr lang="ru-RU" sz="2100" dirty="0" smtClean="0">
                <a:solidFill>
                  <a:schemeClr val="tx1"/>
                </a:solidFill>
              </a:rPr>
              <a:t>»;</a:t>
            </a:r>
          </a:p>
          <a:p>
            <a:pPr algn="just">
              <a:spcBef>
                <a:spcPts val="0"/>
              </a:spcBef>
            </a:pPr>
            <a:r>
              <a:rPr lang="ru-RU" sz="2100" dirty="0" smtClean="0">
                <a:solidFill>
                  <a:schemeClr val="tx1"/>
                </a:solidFill>
              </a:rPr>
              <a:t>О </a:t>
            </a:r>
            <a:r>
              <a:rPr lang="ru-RU" sz="2100" dirty="0">
                <a:solidFill>
                  <a:schemeClr val="tx1"/>
                </a:solidFill>
              </a:rPr>
              <a:t>мерах по совершенствованию организации деятельности в области противодействия коррупции в Ирбитском муниципальном </a:t>
            </a:r>
            <a:r>
              <a:rPr lang="ru-RU" sz="2100" dirty="0" smtClean="0">
                <a:solidFill>
                  <a:schemeClr val="tx1"/>
                </a:solidFill>
              </a:rPr>
              <a:t>образовании;</a:t>
            </a:r>
          </a:p>
          <a:p>
            <a:pPr algn="just">
              <a:spcBef>
                <a:spcPts val="0"/>
              </a:spcBef>
            </a:pPr>
            <a:r>
              <a:rPr lang="ru-RU" sz="2100" dirty="0" smtClean="0">
                <a:solidFill>
                  <a:schemeClr val="tx1"/>
                </a:solidFill>
              </a:rPr>
              <a:t>ПАМЯТКА муниципальному служащему, планирующему </a:t>
            </a:r>
            <a:r>
              <a:rPr lang="ru-RU" sz="2100" dirty="0">
                <a:solidFill>
                  <a:schemeClr val="tx1"/>
                </a:solidFill>
              </a:rPr>
              <a:t>увольнение с муниципальной </a:t>
            </a:r>
            <a:r>
              <a:rPr lang="ru-RU" sz="2100" dirty="0" smtClean="0">
                <a:solidFill>
                  <a:schemeClr val="tx1"/>
                </a:solidFill>
              </a:rPr>
              <a:t>службы</a:t>
            </a:r>
            <a:r>
              <a:rPr lang="ru-RU" sz="2100" dirty="0" smtClean="0">
                <a:solidFill>
                  <a:schemeClr val="tx1"/>
                </a:solidFill>
              </a:rPr>
              <a:t>.</a:t>
            </a:r>
            <a:endParaRPr lang="ru-RU" sz="2100" dirty="0" smtClean="0">
              <a:solidFill>
                <a:schemeClr val="tx1"/>
              </a:solidFill>
            </a:endParaRPr>
          </a:p>
          <a:p>
            <a:endParaRPr lang="ru-RU" sz="23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29" y="4191000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3106" y="219506"/>
            <a:ext cx="10164726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Дополнительные меры профилактики коррупции в Ирбитском муниципальном образовании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3450" y="1886712"/>
            <a:ext cx="5199320" cy="460857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Проведен </a:t>
            </a:r>
            <a:r>
              <a:rPr lang="ru-RU" sz="2000" dirty="0">
                <a:solidFill>
                  <a:schemeClr val="tx1"/>
                </a:solidFill>
              </a:rPr>
              <a:t>семинар  «Обзор изменений в закупках по 44-ФЗ в 2019 и 2020 годах», представлено информационное сообщение на тему «Планирование закупок на 2020 год» с демонстрацией слайдов единой информационной системы</a:t>
            </a:r>
          </a:p>
          <a:p>
            <a:r>
              <a:rPr lang="ru-RU" sz="2000" dirty="0">
                <a:solidFill>
                  <a:schemeClr val="tx1"/>
                </a:solidFill>
              </a:rPr>
              <a:t>Н</a:t>
            </a:r>
            <a:r>
              <a:rPr lang="ru-RU" sz="2000" dirty="0" smtClean="0">
                <a:solidFill>
                  <a:schemeClr val="tx1"/>
                </a:solidFill>
              </a:rPr>
              <a:t>а </a:t>
            </a:r>
            <a:r>
              <a:rPr lang="ru-RU" sz="2000" dirty="0">
                <a:solidFill>
                  <a:schemeClr val="tx1"/>
                </a:solidFill>
              </a:rPr>
              <a:t>2 этаже </a:t>
            </a:r>
            <a:r>
              <a:rPr lang="ru-RU" sz="2000" dirty="0" smtClean="0">
                <a:solidFill>
                  <a:schemeClr val="tx1"/>
                </a:solidFill>
              </a:rPr>
              <a:t>здания </a:t>
            </a:r>
            <a:r>
              <a:rPr lang="ru-RU" sz="2000" dirty="0">
                <a:solidFill>
                  <a:schemeClr val="tx1"/>
                </a:solidFill>
              </a:rPr>
              <a:t>администрации расположен информационный стенд на котором размещается актуальная  справочная и нормативная информация по законодательству о контрактной системе.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53" y="4191000"/>
            <a:ext cx="1905000" cy="2667000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931888" y="2440319"/>
            <a:ext cx="3402418" cy="2344332"/>
          </a:xfrm>
          <a:prstGeom prst="rect">
            <a:avLst/>
          </a:prstGeom>
        </p:spPr>
      </p:pic>
      <p:pic>
        <p:nvPicPr>
          <p:cNvPr id="7" name="Рисунок 6" descr="C:\Users\Антон\Desktop\IMG_20200127_151319_resized_20200127_031423341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7" t="1284" r="7097" b="363"/>
          <a:stretch/>
        </p:blipFill>
        <p:spPr bwMode="auto">
          <a:xfrm>
            <a:off x="7402770" y="4784651"/>
            <a:ext cx="3515833" cy="18394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769253" y="1306475"/>
            <a:ext cx="229870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4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637</TotalTime>
  <Words>824</Words>
  <Application>Microsoft Office PowerPoint</Application>
  <PresentationFormat>Произвольный</PresentationFormat>
  <Paragraphs>89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Легкий дым</vt:lpstr>
      <vt:lpstr>Отчет о выполнении плана противодействия коррупции в органах местного самоуправления Ирбитского муниципального образования</vt:lpstr>
      <vt:lpstr>Коррупция - это</vt:lpstr>
      <vt:lpstr>Базовые документы по профилактике коррупции в Ирбитском муниципальном образовании</vt:lpstr>
      <vt:lpstr>В Ирбитском муниципальном образовании созданы и действуют комиссии:</vt:lpstr>
      <vt:lpstr>В Ирбитском муниципальном образовании проводится антикоррупционная экспертиза нормативных правовых актов в целях выявления в них положений, способствующих созданию условий для проявления коррупции.</vt:lpstr>
      <vt:lpstr>Сайт Ирбитского муниципального образования - http://irbitskoemo.ru/ </vt:lpstr>
      <vt:lpstr>Муниципальная программа  «Развитие кадровой политики в системе муниципального управления в Ирбитском муниципальном образовании и противодействие коррупции до 2024 года» </vt:lpstr>
      <vt:lpstr>«Правовой всеобуч» 2020 год для муниципальных служащих </vt:lpstr>
      <vt:lpstr>Дополнительные меры профилактики коррупции в Ирбитском муниципальном образовании </vt:lpstr>
      <vt:lpstr>В Ирбитском муниципальном образовании  продолжается проведение работы по информированию граждан о преимуществах получения государственных и муниципальных услуг в электронной форме:</vt:lpstr>
      <vt:lpstr>Итоги инвентаризации объектов муниципальной собственности  (земельных участков) за 2020 год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профилактики коррупции в органах местного самоуправления  Ирбитского муниципального образования  и применение института утраты доверия</dc:title>
  <dc:creator>Kadry</dc:creator>
  <cp:lastModifiedBy>Мария Исакова</cp:lastModifiedBy>
  <cp:revision>44</cp:revision>
  <dcterms:created xsi:type="dcterms:W3CDTF">2018-12-14T04:51:41Z</dcterms:created>
  <dcterms:modified xsi:type="dcterms:W3CDTF">2021-02-05T08:18:48Z</dcterms:modified>
</cp:coreProperties>
</file>