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5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4" r:id="rId11"/>
    <p:sldId id="268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-49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653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5968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577749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60949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632923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8658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8721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5919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6504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5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275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0521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3501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42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6464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3185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3E51B-682F-42FB-8A6F-FB4F927E5DCE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451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  <p:sldLayoutId id="2147483837" r:id="rId12"/>
    <p:sldLayoutId id="2147483838" r:id="rId13"/>
    <p:sldLayoutId id="2147483839" r:id="rId14"/>
    <p:sldLayoutId id="2147483840" r:id="rId15"/>
    <p:sldLayoutId id="214748384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irbitskoemo.ru/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08916" y="688369"/>
            <a:ext cx="11229654" cy="2811753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Отчет о выполнении плана противодействия коррупции в органах местного самоуправления Ирбитского муниципального образования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25474" y="4567321"/>
            <a:ext cx="4449426" cy="1770519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Докладывает: 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Заместитель главы администрации Ирбитского муниципального образования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Т.О. Завьялова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0589" y="4006065"/>
            <a:ext cx="19050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10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0065" y="464623"/>
            <a:ext cx="10069033" cy="1693788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В </a:t>
            </a:r>
            <a:r>
              <a:rPr lang="ru-RU" sz="2400" dirty="0">
                <a:solidFill>
                  <a:schemeClr val="tx1"/>
                </a:solidFill>
              </a:rPr>
              <a:t>Ирбитском муниципальном образовании  продолжается проведение работы по информированию граждан о преимуществах получения государственных и муниципальных услуг в электронной </a:t>
            </a:r>
            <a:r>
              <a:rPr lang="ru-RU" sz="2400" dirty="0" smtClean="0">
                <a:solidFill>
                  <a:schemeClr val="tx1"/>
                </a:solidFill>
              </a:rPr>
              <a:t>форме: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97853" y="2208527"/>
            <a:ext cx="9444292" cy="4160375"/>
          </a:xfrm>
        </p:spPr>
        <p:txBody>
          <a:bodyPr>
            <a:noAutofit/>
          </a:bodyPr>
          <a:lstStyle/>
          <a:p>
            <a:r>
              <a:rPr lang="ru-RU" sz="1600" kern="100" dirty="0" smtClean="0">
                <a:solidFill>
                  <a:schemeClr val="tx1"/>
                </a:solidFill>
              </a:rPr>
              <a:t>в </a:t>
            </a:r>
            <a:r>
              <a:rPr lang="ru-RU" sz="1600" kern="100" dirty="0">
                <a:solidFill>
                  <a:schemeClr val="tx1"/>
                </a:solidFill>
              </a:rPr>
              <a:t>Ирбитском муниципальном образовании предоставляется 51 муниципальная услуга, в том числе утвержден перечень 42 муниципальных услуг, предоставление которых организовано в ГБУ МФЦ. В 2021 году доля муниципальных услуг, предоставленных в МФЦ составила 41,6% ;</a:t>
            </a:r>
          </a:p>
          <a:p>
            <a:r>
              <a:rPr lang="ru-RU" sz="1600" kern="100" dirty="0" smtClean="0">
                <a:solidFill>
                  <a:schemeClr val="tx1"/>
                </a:solidFill>
              </a:rPr>
              <a:t>на </a:t>
            </a:r>
            <a:r>
              <a:rPr lang="ru-RU" sz="1600" kern="100" dirty="0">
                <a:solidFill>
                  <a:schemeClr val="tx1"/>
                </a:solidFill>
              </a:rPr>
              <a:t>базе </a:t>
            </a:r>
            <a:r>
              <a:rPr lang="ru-RU" sz="1600" kern="100" dirty="0" err="1">
                <a:solidFill>
                  <a:schemeClr val="tx1"/>
                </a:solidFill>
              </a:rPr>
              <a:t>Зайковского</a:t>
            </a:r>
            <a:r>
              <a:rPr lang="ru-RU" sz="1600" kern="100" dirty="0">
                <a:solidFill>
                  <a:schemeClr val="tx1"/>
                </a:solidFill>
              </a:rPr>
              <a:t> филиала МФЦ Свердловской области работает передвижной пункт (мобильный офис МФЦ), который по заранее составленному графику приезжает в отдаленные населенные пункты Ирбитского муниципального образования; </a:t>
            </a:r>
          </a:p>
          <a:p>
            <a:r>
              <a:rPr lang="ru-RU" sz="1600" kern="100" dirty="0" smtClean="0">
                <a:solidFill>
                  <a:schemeClr val="tx1"/>
                </a:solidFill>
              </a:rPr>
              <a:t>все </a:t>
            </a:r>
            <a:r>
              <a:rPr lang="ru-RU" sz="1600" kern="100" dirty="0">
                <a:solidFill>
                  <a:schemeClr val="tx1"/>
                </a:solidFill>
              </a:rPr>
              <a:t>административные регламенты муниципальных услуг проходят процедуру типизации и размещены на официальном сайте Ирбитского муниципального образования, а также на ЕПГУ;</a:t>
            </a:r>
          </a:p>
          <a:p>
            <a:r>
              <a:rPr lang="ru-RU" sz="1600" kern="100" dirty="0" smtClean="0">
                <a:solidFill>
                  <a:schemeClr val="tx1"/>
                </a:solidFill>
              </a:rPr>
              <a:t>проводится </a:t>
            </a:r>
            <a:r>
              <a:rPr lang="ru-RU" sz="1600" kern="100" dirty="0">
                <a:solidFill>
                  <a:schemeClr val="tx1"/>
                </a:solidFill>
              </a:rPr>
              <a:t>активная работа по информированию граждан о преимуществах получения государственных и муниципальных услуг на официальном сайте Ирбитского муниципального </a:t>
            </a:r>
            <a:r>
              <a:rPr lang="ru-RU" sz="1600" kern="100" dirty="0" smtClean="0">
                <a:solidFill>
                  <a:schemeClr val="tx1"/>
                </a:solidFill>
              </a:rPr>
              <a:t>образования.</a:t>
            </a:r>
            <a:endParaRPr lang="ru-RU" sz="1600" kern="100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853" y="4191000"/>
            <a:ext cx="19050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62447" y="624110"/>
            <a:ext cx="8942165" cy="1874541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Итоги инвентаризации объектов муниципальной собственности </a:t>
            </a:r>
            <a:br>
              <a:rPr lang="ru-RU" sz="32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</a:br>
            <a:r>
              <a:rPr lang="ru-RU" sz="32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(земельных участков) за </a:t>
            </a:r>
            <a:r>
              <a:rPr lang="ru-RU" sz="32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2021 </a:t>
            </a:r>
            <a:r>
              <a:rPr lang="ru-RU" sz="32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год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51814" y="2892055"/>
            <a:ext cx="8920900" cy="2732087"/>
          </a:xfrm>
        </p:spPr>
        <p:txBody>
          <a:bodyPr>
            <a:normAutofit fontScale="92500" lnSpcReduction="20000"/>
          </a:bodyPr>
          <a:lstStyle/>
          <a:p>
            <a:r>
              <a:rPr lang="ru-RU" sz="3000" dirty="0" smtClean="0">
                <a:solidFill>
                  <a:schemeClr val="tx1"/>
                </a:solidFill>
              </a:rPr>
              <a:t>Проведено рейдов «мобильных групп» -62</a:t>
            </a:r>
          </a:p>
          <a:p>
            <a:pPr marL="0" indent="0">
              <a:buNone/>
            </a:pPr>
            <a:endParaRPr lang="ru-RU" sz="1500" dirty="0" smtClean="0">
              <a:solidFill>
                <a:schemeClr val="tx1"/>
              </a:solidFill>
            </a:endParaRPr>
          </a:p>
          <a:p>
            <a:r>
              <a:rPr lang="ru-RU" sz="3000" dirty="0" smtClean="0">
                <a:solidFill>
                  <a:schemeClr val="tx1"/>
                </a:solidFill>
              </a:rPr>
              <a:t>Выявлено </a:t>
            </a:r>
            <a:r>
              <a:rPr lang="ru-RU" sz="3000" dirty="0" smtClean="0">
                <a:solidFill>
                  <a:schemeClr val="tx1"/>
                </a:solidFill>
              </a:rPr>
              <a:t>фактов несоответствия </a:t>
            </a:r>
            <a:r>
              <a:rPr lang="ru-RU" sz="3000" dirty="0" smtClean="0">
                <a:solidFill>
                  <a:schemeClr val="tx1"/>
                </a:solidFill>
              </a:rPr>
              <a:t>- 91</a:t>
            </a:r>
            <a:endParaRPr lang="ru-RU" sz="3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1400" dirty="0" smtClean="0">
              <a:solidFill>
                <a:schemeClr val="tx1"/>
              </a:solidFill>
            </a:endParaRPr>
          </a:p>
          <a:p>
            <a:r>
              <a:rPr lang="ru-RU" sz="3000" dirty="0" smtClean="0">
                <a:solidFill>
                  <a:schemeClr val="tx1"/>
                </a:solidFill>
              </a:rPr>
              <a:t>Вручено уведомлений </a:t>
            </a:r>
            <a:r>
              <a:rPr lang="ru-RU" sz="3000" dirty="0" smtClean="0">
                <a:solidFill>
                  <a:schemeClr val="tx1"/>
                </a:solidFill>
              </a:rPr>
              <a:t>- 91</a:t>
            </a:r>
            <a:endParaRPr lang="ru-RU" sz="3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1200" dirty="0" smtClean="0">
              <a:solidFill>
                <a:schemeClr val="tx1"/>
              </a:solidFill>
            </a:endParaRPr>
          </a:p>
          <a:p>
            <a:r>
              <a:rPr lang="ru-RU" sz="3000" dirty="0" smtClean="0">
                <a:solidFill>
                  <a:schemeClr val="tx1"/>
                </a:solidFill>
              </a:rPr>
              <a:t>Поставлено участков на кадастровый </a:t>
            </a:r>
            <a:r>
              <a:rPr lang="ru-RU" sz="3000" dirty="0" smtClean="0">
                <a:solidFill>
                  <a:schemeClr val="tx1"/>
                </a:solidFill>
              </a:rPr>
              <a:t>учет- 54</a:t>
            </a:r>
            <a:endParaRPr lang="ru-RU" sz="30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01" y="3819562"/>
            <a:ext cx="1895475" cy="266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5304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88134" y="599303"/>
            <a:ext cx="8911687" cy="784283"/>
          </a:xfrm>
        </p:spPr>
        <p:txBody>
          <a:bodyPr/>
          <a:lstStyle/>
          <a:p>
            <a:r>
              <a:rPr lang="ru-RU" dirty="0" smtClean="0"/>
              <a:t>Коррупция - это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88134" y="1383586"/>
            <a:ext cx="8911687" cy="527406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100" dirty="0" smtClean="0">
                <a:solidFill>
                  <a:schemeClr val="tx1"/>
                </a:solidFill>
              </a:rPr>
              <a:t>злоупотребление </a:t>
            </a:r>
            <a:r>
              <a:rPr lang="ru-RU" sz="2100" dirty="0">
                <a:solidFill>
                  <a:schemeClr val="tx1"/>
                </a:solidFill>
              </a:rPr>
              <a:t>служебным положением,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дача взятки,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получение взятки,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злоупотребление полномочиями,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коммерческий подкуп либо иное незаконное использование физическим лицом своего должностного положения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вопреки законным интересам общества и государства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chemeClr val="tx1"/>
                </a:solidFill>
              </a:rPr>
              <a:t>в целях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получения выгоды в виде денег,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ценностей,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иного имущества или услуг имущественного характера,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иных имущественных прав для себя или для третьих лиц либо незаконное предоставление такой выгоды указанному лицу другими физическими лицами, а также совершение деяний от имени или в интересах юридического </a:t>
            </a:r>
            <a:r>
              <a:rPr lang="ru-RU" sz="2100" dirty="0" smtClean="0">
                <a:solidFill>
                  <a:schemeClr val="tx1"/>
                </a:solidFill>
              </a:rPr>
              <a:t>лица</a:t>
            </a:r>
            <a:endParaRPr lang="ru-RU" sz="2100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032" y="4191000"/>
            <a:ext cx="19050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72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7864" y="506792"/>
            <a:ext cx="8911687" cy="151291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Базовые документы по профилактике коррупции в Ирбитском муниципальном образовании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92565" y="2378906"/>
            <a:ext cx="8943402" cy="4013770"/>
          </a:xfrm>
        </p:spPr>
        <p:txBody>
          <a:bodyPr>
            <a:normAutofit/>
          </a:bodyPr>
          <a:lstStyle/>
          <a:p>
            <a:pPr marL="3175" indent="539750" algn="just"/>
            <a:r>
              <a:rPr lang="ru-RU" sz="2000" dirty="0">
                <a:solidFill>
                  <a:schemeClr val="tx1"/>
                </a:solidFill>
              </a:rPr>
              <a:t>В Ирбитском муниципальном образовании </a:t>
            </a:r>
            <a:r>
              <a:rPr lang="ru-RU" sz="2000" dirty="0">
                <a:solidFill>
                  <a:schemeClr val="tx1"/>
                </a:solidFill>
              </a:rPr>
              <a:t>Постановлением администрации Ирбитского муниципального образования от 13.09.2021 года № 612-ПА утвержден </a:t>
            </a:r>
            <a:r>
              <a:rPr lang="ru-RU" sz="2000" dirty="0" smtClean="0">
                <a:solidFill>
                  <a:schemeClr val="tx1"/>
                </a:solidFill>
              </a:rPr>
              <a:t>План мероприятий по противодействию </a:t>
            </a:r>
            <a:r>
              <a:rPr lang="ru-RU" sz="2000" dirty="0">
                <a:solidFill>
                  <a:schemeClr val="tx1"/>
                </a:solidFill>
              </a:rPr>
              <a:t>коррупции в Ирбитском муниципальном образовании на 2021-2024 годы, содержащий 30 мероприятий. </a:t>
            </a:r>
            <a:endParaRPr lang="ru-RU" sz="2000" dirty="0" smtClean="0">
              <a:solidFill>
                <a:schemeClr val="tx1"/>
              </a:solidFill>
            </a:endParaRPr>
          </a:p>
          <a:p>
            <a:pPr marL="3175" indent="539750" algn="just"/>
            <a:r>
              <a:rPr lang="ru-RU" sz="2000" dirty="0">
                <a:solidFill>
                  <a:schemeClr val="tx1"/>
                </a:solidFill>
              </a:rPr>
              <a:t>В 2021 году мероприятия данного плана выполнены в полном объеме в установленные сроки – 30 мероприятий</a:t>
            </a: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965" y="4191000"/>
            <a:ext cx="19050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29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7864" y="517783"/>
            <a:ext cx="9315541" cy="111963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В Ирбитском муниципальном образовании созданы и действуют комиссии: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527850" y="1988188"/>
            <a:ext cx="4295737" cy="4348815"/>
          </a:xfrm>
        </p:spPr>
        <p:txBody>
          <a:bodyPr>
            <a:normAutofit/>
          </a:bodyPr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по координации работы по противодействию коррупции в Ирбитском муниципальном образовании </a:t>
            </a:r>
            <a:endParaRPr lang="ru-RU" sz="2000" dirty="0" smtClean="0">
              <a:solidFill>
                <a:schemeClr val="tx1"/>
              </a:solidFill>
            </a:endParaRPr>
          </a:p>
          <a:p>
            <a:pPr algn="ctr"/>
            <a:endParaRPr lang="ru-RU" sz="2000" dirty="0">
              <a:solidFill>
                <a:schemeClr val="tx1"/>
              </a:solidFill>
            </a:endParaRPr>
          </a:p>
          <a:p>
            <a:pPr algn="ctr"/>
            <a:endParaRPr lang="ru-RU" sz="2000" dirty="0" smtClean="0">
              <a:solidFill>
                <a:schemeClr val="tx1"/>
              </a:solidFill>
            </a:endParaRPr>
          </a:p>
          <a:p>
            <a:pPr algn="ctr"/>
            <a:endParaRPr lang="ru-RU" sz="2000" dirty="0">
              <a:solidFill>
                <a:schemeClr val="tx1"/>
              </a:solidFill>
            </a:endParaRPr>
          </a:p>
          <a:p>
            <a:pPr algn="ctr"/>
            <a:endParaRPr lang="ru-RU" sz="20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sz="2000" dirty="0">
                <a:solidFill>
                  <a:schemeClr val="tx1"/>
                </a:solidFill>
              </a:rPr>
              <a:t>В </a:t>
            </a:r>
            <a:r>
              <a:rPr lang="ru-RU" sz="2000" dirty="0" smtClean="0">
                <a:solidFill>
                  <a:schemeClr val="tx1"/>
                </a:solidFill>
              </a:rPr>
              <a:t>2021 </a:t>
            </a:r>
            <a:r>
              <a:rPr lang="ru-RU" sz="2000" dirty="0">
                <a:solidFill>
                  <a:schemeClr val="tx1"/>
                </a:solidFill>
              </a:rPr>
              <a:t>году проведено </a:t>
            </a:r>
          </a:p>
          <a:p>
            <a:pPr marL="0" indent="0" algn="ctr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4 </a:t>
            </a:r>
            <a:r>
              <a:rPr lang="ru-RU" sz="2000" dirty="0" smtClean="0">
                <a:solidFill>
                  <a:schemeClr val="tx1"/>
                </a:solidFill>
              </a:rPr>
              <a:t>заседания</a:t>
            </a:r>
            <a:endParaRPr lang="ru-RU" sz="20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2000" dirty="0"/>
          </a:p>
        </p:txBody>
      </p:sp>
      <p:sp>
        <p:nvSpPr>
          <p:cNvPr id="5" name="Объект 4"/>
          <p:cNvSpPr txBox="1">
            <a:spLocks/>
          </p:cNvSpPr>
          <p:nvPr/>
        </p:nvSpPr>
        <p:spPr>
          <a:xfrm>
            <a:off x="2467659" y="1988189"/>
            <a:ext cx="4369075" cy="43488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dirty="0">
                <a:solidFill>
                  <a:schemeClr val="tx1"/>
                </a:solidFill>
              </a:rPr>
              <a:t>по соблюдению требований  к служебному поведению муниципальных служащих Ирбитского муниципального образования и урегулированию конфликта интересов</a:t>
            </a:r>
            <a:endParaRPr lang="ru-RU" sz="2000" dirty="0" smtClean="0">
              <a:solidFill>
                <a:schemeClr val="tx1"/>
              </a:solidFill>
            </a:endParaRPr>
          </a:p>
          <a:p>
            <a:pPr marL="0" indent="0" algn="ctr">
              <a:buFont typeface="Wingdings 3" charset="2"/>
              <a:buNone/>
            </a:pPr>
            <a:endParaRPr lang="ru-RU" sz="1200" dirty="0" smtClean="0">
              <a:solidFill>
                <a:schemeClr val="tx1"/>
              </a:solidFill>
            </a:endParaRPr>
          </a:p>
          <a:p>
            <a:pPr marL="0" indent="0" algn="ctr">
              <a:buFont typeface="Wingdings 3" charset="2"/>
              <a:buNone/>
            </a:pPr>
            <a:endParaRPr lang="ru-RU" sz="900" dirty="0">
              <a:solidFill>
                <a:schemeClr val="tx1"/>
              </a:solidFill>
            </a:endParaRPr>
          </a:p>
          <a:p>
            <a:pPr marL="0" indent="0" algn="ctr">
              <a:buFont typeface="Wingdings 3" charset="2"/>
              <a:buNone/>
            </a:pPr>
            <a:endParaRPr lang="ru-RU" sz="1200" dirty="0" smtClean="0">
              <a:solidFill>
                <a:schemeClr val="tx1"/>
              </a:solidFill>
            </a:endParaRPr>
          </a:p>
          <a:p>
            <a:pPr marL="0" indent="0" algn="ctr">
              <a:buFont typeface="Wingdings 3" charset="2"/>
              <a:buNone/>
            </a:pPr>
            <a:endParaRPr lang="ru-RU" sz="700" dirty="0" smtClean="0">
              <a:solidFill>
                <a:schemeClr val="tx1"/>
              </a:solidFill>
            </a:endParaRPr>
          </a:p>
          <a:p>
            <a:pPr marL="0" indent="0" algn="ctr">
              <a:buFont typeface="Wingdings 3" charset="2"/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В </a:t>
            </a:r>
            <a:r>
              <a:rPr lang="ru-RU" sz="2000" dirty="0" smtClean="0">
                <a:solidFill>
                  <a:schemeClr val="tx1"/>
                </a:solidFill>
              </a:rPr>
              <a:t>2021 </a:t>
            </a:r>
            <a:r>
              <a:rPr lang="ru-RU" sz="2000" dirty="0" smtClean="0">
                <a:solidFill>
                  <a:schemeClr val="tx1"/>
                </a:solidFill>
              </a:rPr>
              <a:t>году проведено </a:t>
            </a:r>
          </a:p>
          <a:p>
            <a:pPr marL="0" indent="0" algn="ctr">
              <a:buFont typeface="Wingdings 3" charset="2"/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5 заседаний</a:t>
            </a:r>
            <a:endParaRPr lang="ru-RU" sz="2000" dirty="0" smtClean="0">
              <a:solidFill>
                <a:schemeClr val="tx1"/>
              </a:solidFill>
            </a:endParaRPr>
          </a:p>
          <a:p>
            <a:pPr marL="0" indent="0" algn="ctr">
              <a:buFont typeface="Wingdings 3" charset="2"/>
              <a:buNone/>
            </a:pPr>
            <a:endParaRPr lang="ru-RU" sz="2000" dirty="0" smtClean="0">
              <a:solidFill>
                <a:schemeClr val="tx1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4338748" y="4384096"/>
            <a:ext cx="595901" cy="7089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9424655" y="4384095"/>
            <a:ext cx="595901" cy="7089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693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92595" y="379562"/>
            <a:ext cx="9941441" cy="264008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 Ирбитском муниципальном </a:t>
            </a:r>
            <a:r>
              <a:rPr lang="ru-RU" dirty="0"/>
              <a:t>образовании проводится </a:t>
            </a:r>
            <a:r>
              <a:rPr lang="ru-RU" dirty="0">
                <a:solidFill>
                  <a:schemeClr val="tx1"/>
                </a:solidFill>
              </a:rPr>
              <a:t>антикоррупционная</a:t>
            </a:r>
            <a:r>
              <a:rPr lang="ru-RU" dirty="0"/>
              <a:t> экспертиза нормативных правовых актов в целях выявления в них положений, способствующих созданию условий для проявления коррупции.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2308965" y="3429624"/>
            <a:ext cx="3157870" cy="223166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2019 </a:t>
            </a:r>
            <a:r>
              <a:rPr lang="ru-RU" sz="2000" dirty="0" smtClean="0">
                <a:solidFill>
                  <a:schemeClr val="tx1"/>
                </a:solidFill>
              </a:rPr>
              <a:t>год</a:t>
            </a:r>
          </a:p>
          <a:p>
            <a:endParaRPr lang="ru-RU" sz="20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12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20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100 проектов </a:t>
            </a:r>
            <a:r>
              <a:rPr lang="ru-RU" sz="2000" dirty="0" smtClean="0">
                <a:solidFill>
                  <a:schemeClr val="tx1"/>
                </a:solidFill>
              </a:rPr>
              <a:t>нормативно-правовых актов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5530242" y="3468024"/>
            <a:ext cx="3143891" cy="215486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2020 </a:t>
            </a:r>
            <a:r>
              <a:rPr lang="ru-RU" sz="2000" dirty="0" smtClean="0">
                <a:solidFill>
                  <a:schemeClr val="tx1"/>
                </a:solidFill>
              </a:rPr>
              <a:t>год</a:t>
            </a:r>
            <a:endParaRPr lang="ru-RU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20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16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20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20 </a:t>
            </a:r>
            <a:r>
              <a:rPr lang="ru-RU" sz="2000" dirty="0" smtClean="0">
                <a:solidFill>
                  <a:schemeClr val="tx1"/>
                </a:solidFill>
              </a:rPr>
              <a:t>проектов </a:t>
            </a:r>
            <a:r>
              <a:rPr lang="ru-RU" sz="2000" dirty="0">
                <a:solidFill>
                  <a:schemeClr val="tx1"/>
                </a:solidFill>
              </a:rPr>
              <a:t>нормативно-правовых актов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3537785" y="4190999"/>
            <a:ext cx="595901" cy="7089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6896704" y="4190998"/>
            <a:ext cx="595901" cy="7089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965" y="4191000"/>
            <a:ext cx="1905000" cy="2667000"/>
          </a:xfrm>
          <a:prstGeom prst="rect">
            <a:avLst/>
          </a:prstGeom>
        </p:spPr>
      </p:pic>
      <p:sp>
        <p:nvSpPr>
          <p:cNvPr id="10" name="Объект 5"/>
          <p:cNvSpPr txBox="1">
            <a:spLocks/>
          </p:cNvSpPr>
          <p:nvPr/>
        </p:nvSpPr>
        <p:spPr>
          <a:xfrm>
            <a:off x="8847082" y="3468024"/>
            <a:ext cx="3143891" cy="21548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2021 </a:t>
            </a:r>
            <a:r>
              <a:rPr lang="ru-RU" sz="2000" dirty="0" smtClean="0">
                <a:solidFill>
                  <a:schemeClr val="tx1"/>
                </a:solidFill>
              </a:rPr>
              <a:t>год</a:t>
            </a:r>
          </a:p>
          <a:p>
            <a:pPr marL="0" indent="0">
              <a:buFont typeface="Wingdings 3" charset="2"/>
              <a:buNone/>
            </a:pPr>
            <a:endParaRPr lang="ru-RU" sz="2000" dirty="0" smtClean="0">
              <a:solidFill>
                <a:schemeClr val="tx1"/>
              </a:solidFill>
            </a:endParaRPr>
          </a:p>
          <a:p>
            <a:pPr marL="0" indent="0" algn="ctr">
              <a:buFont typeface="Wingdings 3" charset="2"/>
              <a:buNone/>
            </a:pPr>
            <a:endParaRPr lang="ru-RU" sz="1600" dirty="0" smtClean="0">
              <a:solidFill>
                <a:schemeClr val="tx1"/>
              </a:solidFill>
            </a:endParaRPr>
          </a:p>
          <a:p>
            <a:pPr marL="0" indent="0" algn="ctr">
              <a:buFont typeface="Wingdings 3" charset="2"/>
              <a:buNone/>
            </a:pPr>
            <a:endParaRPr lang="ru-RU" sz="2000" dirty="0" smtClean="0">
              <a:solidFill>
                <a:schemeClr val="tx1"/>
              </a:solidFill>
            </a:endParaRPr>
          </a:p>
          <a:p>
            <a:pPr marL="0" indent="0" algn="ctr">
              <a:buFont typeface="Wingdings 3" charset="2"/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35 </a:t>
            </a:r>
            <a:r>
              <a:rPr lang="ru-RU" sz="2000" dirty="0" smtClean="0">
                <a:solidFill>
                  <a:schemeClr val="tx1"/>
                </a:solidFill>
              </a:rPr>
              <a:t>проектов нормативно-правовых актов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10111833" y="4206404"/>
            <a:ext cx="595901" cy="7089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24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97589" y="221267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Сайт Ирбитского муниципального образования - </a:t>
            </a:r>
            <a:r>
              <a:rPr lang="en-US" sz="3200" dirty="0" smtClean="0">
                <a:hlinkClick r:id="rId2"/>
              </a:rPr>
              <a:t>http</a:t>
            </a:r>
            <a:r>
              <a:rPr lang="en-US" sz="3200" dirty="0">
                <a:hlinkClick r:id="rId2"/>
              </a:rPr>
              <a:t>://irbitskoemo.ru</a:t>
            </a:r>
            <a:r>
              <a:rPr lang="en-US" sz="3200" dirty="0" smtClean="0">
                <a:hlinkClick r:id="rId2"/>
              </a:rPr>
              <a:t>/</a:t>
            </a:r>
            <a:r>
              <a:rPr lang="ru-RU" sz="3200" dirty="0"/>
              <a:t> </a:t>
            </a: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21" y="4191000"/>
            <a:ext cx="1905000" cy="2667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06894" y="1438382"/>
            <a:ext cx="9359758" cy="5250094"/>
          </a:xfrm>
        </p:spPr>
        <p:txBody>
          <a:bodyPr>
            <a:noAutofit/>
          </a:bodyPr>
          <a:lstStyle/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«Нормативные </a:t>
            </a:r>
            <a:r>
              <a:rPr lang="ru-RU" sz="1600" dirty="0">
                <a:solidFill>
                  <a:schemeClr val="tx1"/>
                </a:solidFill>
              </a:rPr>
              <a:t>правовые и иные акты в сфере противодействия коррупции»;</a:t>
            </a: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«Независимая </a:t>
            </a:r>
            <a:r>
              <a:rPr lang="ru-RU" sz="1600" dirty="0">
                <a:solidFill>
                  <a:schemeClr val="tx1"/>
                </a:solidFill>
              </a:rPr>
              <a:t>антикоррупционная экспертиза проектов муниципальных правовых актов»;</a:t>
            </a: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«Методические </a:t>
            </a:r>
            <a:r>
              <a:rPr lang="ru-RU" sz="1600" dirty="0">
                <a:solidFill>
                  <a:schemeClr val="tx1"/>
                </a:solidFill>
              </a:rPr>
              <a:t>материалы»;</a:t>
            </a: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«Формы </a:t>
            </a:r>
            <a:r>
              <a:rPr lang="ru-RU" sz="1600" dirty="0">
                <a:solidFill>
                  <a:schemeClr val="tx1"/>
                </a:solidFill>
              </a:rPr>
              <a:t>документов, связанных с противодействием коррупции, </a:t>
            </a:r>
            <a:r>
              <a:rPr lang="ru-RU" sz="1600" dirty="0" smtClean="0">
                <a:solidFill>
                  <a:schemeClr val="tx1"/>
                </a:solidFill>
              </a:rPr>
              <a:t>для </a:t>
            </a:r>
            <a:r>
              <a:rPr lang="ru-RU" sz="1600" dirty="0">
                <a:solidFill>
                  <a:schemeClr val="tx1"/>
                </a:solidFill>
              </a:rPr>
              <a:t>заполнения»;</a:t>
            </a: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«Сведения </a:t>
            </a:r>
            <a:r>
              <a:rPr lang="ru-RU" sz="1600" dirty="0">
                <a:solidFill>
                  <a:schemeClr val="tx1"/>
                </a:solidFill>
              </a:rPr>
              <a:t>о доходах, расходах, об имуществе и обязательствах имущественного характера»;</a:t>
            </a: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«Комиссия </a:t>
            </a:r>
            <a:r>
              <a:rPr lang="ru-RU" sz="1600" dirty="0">
                <a:solidFill>
                  <a:schemeClr val="tx1"/>
                </a:solidFill>
              </a:rPr>
              <a:t>по соблюдению требований к служебному </a:t>
            </a:r>
            <a:r>
              <a:rPr lang="ru-RU" sz="1600" dirty="0" smtClean="0">
                <a:solidFill>
                  <a:schemeClr val="tx1"/>
                </a:solidFill>
              </a:rPr>
              <a:t>поведению и </a:t>
            </a:r>
            <a:r>
              <a:rPr lang="ru-RU" sz="1600" dirty="0">
                <a:solidFill>
                  <a:schemeClr val="tx1"/>
                </a:solidFill>
              </a:rPr>
              <a:t>урегулированию конфликта интересов»;</a:t>
            </a: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«Обратная </a:t>
            </a:r>
            <a:r>
              <a:rPr lang="ru-RU" sz="1600" dirty="0">
                <a:solidFill>
                  <a:schemeClr val="tx1"/>
                </a:solidFill>
              </a:rPr>
              <a:t>связь для сообщений о фактах коррупции»;</a:t>
            </a: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«Антикоррупционное </a:t>
            </a:r>
            <a:r>
              <a:rPr lang="ru-RU" sz="1600" dirty="0">
                <a:solidFill>
                  <a:schemeClr val="tx1"/>
                </a:solidFill>
              </a:rPr>
              <a:t>просвещение»;</a:t>
            </a: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«План </a:t>
            </a:r>
            <a:r>
              <a:rPr lang="ru-RU" sz="1600" dirty="0">
                <a:solidFill>
                  <a:schemeClr val="tx1"/>
                </a:solidFill>
              </a:rPr>
              <a:t>противодействия коррупции»;</a:t>
            </a: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«Часто </a:t>
            </a:r>
            <a:r>
              <a:rPr lang="ru-RU" sz="1600" dirty="0">
                <a:solidFill>
                  <a:schemeClr val="tx1"/>
                </a:solidFill>
              </a:rPr>
              <a:t>задаваемые вопросы»;</a:t>
            </a: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«Доклады</a:t>
            </a:r>
            <a:r>
              <a:rPr lang="ru-RU" sz="1600" dirty="0">
                <a:solidFill>
                  <a:schemeClr val="tx1"/>
                </a:solidFill>
              </a:rPr>
              <a:t>, отчеты, обзоры, статистическая информация»;</a:t>
            </a: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«ПЛАН </a:t>
            </a:r>
            <a:r>
              <a:rPr lang="ru-RU" sz="1600" dirty="0">
                <a:solidFill>
                  <a:schemeClr val="tx1"/>
                </a:solidFill>
              </a:rPr>
              <a:t>МЕРОПРИЯТИЙ («ДОРОЖНАЯ КАРТА») АНТИКОРРУПЦИОННОГО ФОРУМА»;</a:t>
            </a: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«Комиссия </a:t>
            </a:r>
            <a:r>
              <a:rPr lang="ru-RU" sz="1600" dirty="0">
                <a:solidFill>
                  <a:schemeClr val="tx1"/>
                </a:solidFill>
              </a:rPr>
              <a:t>по координации работы по противодействию коррупции в </a:t>
            </a:r>
            <a:r>
              <a:rPr lang="ru-RU" sz="1600" dirty="0" smtClean="0">
                <a:solidFill>
                  <a:schemeClr val="tx1"/>
                </a:solidFill>
              </a:rPr>
              <a:t>Ирбитском МО</a:t>
            </a:r>
            <a:r>
              <a:rPr lang="ru-RU" sz="1600" dirty="0">
                <a:solidFill>
                  <a:schemeClr val="tx1"/>
                </a:solidFill>
              </a:rPr>
              <a:t>».</a:t>
            </a:r>
          </a:p>
          <a:p>
            <a:pPr marL="0" lvl="0" indent="0">
              <a:spcBef>
                <a:spcPts val="600"/>
              </a:spcBef>
              <a:buNone/>
            </a:pPr>
            <a:endParaRPr lang="ru-RU" sz="2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30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7863" y="496519"/>
            <a:ext cx="9251746" cy="253376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Муниципальная программа </a:t>
            </a:r>
            <a:br>
              <a:rPr lang="ru-RU" dirty="0" smtClean="0"/>
            </a:br>
            <a:r>
              <a:rPr lang="ru-RU" dirty="0" smtClean="0"/>
              <a:t>«</a:t>
            </a:r>
            <a:r>
              <a:rPr lang="ru-RU" dirty="0"/>
              <a:t>Развитие кадровой политики в системе муниципального управления в Ирбитском муниципальном образовании и противодействие коррупции до </a:t>
            </a:r>
            <a:r>
              <a:rPr lang="ru-RU" dirty="0" smtClean="0"/>
              <a:t>2024 </a:t>
            </a:r>
            <a:r>
              <a:rPr lang="ru-RU" dirty="0"/>
              <a:t>года» 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21" y="4191000"/>
            <a:ext cx="1905000" cy="2667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30549" y="3732027"/>
            <a:ext cx="9154632" cy="2147777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Впервые </a:t>
            </a:r>
            <a:r>
              <a:rPr lang="ru-RU" sz="2000" dirty="0">
                <a:solidFill>
                  <a:schemeClr val="tx1"/>
                </a:solidFill>
              </a:rPr>
              <a:t>поступившие на муниципальную </a:t>
            </a:r>
            <a:r>
              <a:rPr lang="ru-RU" sz="2000" dirty="0" smtClean="0">
                <a:solidFill>
                  <a:schemeClr val="tx1"/>
                </a:solidFill>
              </a:rPr>
              <a:t>службу для </a:t>
            </a:r>
            <a:r>
              <a:rPr lang="ru-RU" sz="2000" dirty="0">
                <a:solidFill>
                  <a:schemeClr val="tx1"/>
                </a:solidFill>
              </a:rPr>
              <a:t>замещения  должностей, включенных в перечни, установленные нормативными правовыми актами Российской Федерации, а таких в муниципальном образовании в 2021 году 6,  из которых 5 человека пройдут обучение в 1 квартале 2022 </a:t>
            </a:r>
            <a:r>
              <a:rPr lang="ru-RU" sz="2000" dirty="0" smtClean="0">
                <a:solidFill>
                  <a:schemeClr val="tx1"/>
                </a:solidFill>
              </a:rPr>
              <a:t>года по </a:t>
            </a:r>
            <a:r>
              <a:rPr lang="ru-RU" sz="2000" dirty="0">
                <a:solidFill>
                  <a:schemeClr val="tx1"/>
                </a:solidFill>
              </a:rPr>
              <a:t>образовательным программам в области противодействия коррупции.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20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61028" y="661395"/>
            <a:ext cx="8879605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«Правовой всеобуч» </a:t>
            </a:r>
            <a:r>
              <a:rPr lang="ru-RU" dirty="0" smtClean="0">
                <a:solidFill>
                  <a:schemeClr val="tx1"/>
                </a:solidFill>
              </a:rPr>
              <a:t>2021 </a:t>
            </a:r>
            <a:r>
              <a:rPr lang="ru-RU" dirty="0" smtClean="0">
                <a:solidFill>
                  <a:schemeClr val="tx1"/>
                </a:solidFill>
              </a:rPr>
              <a:t>год для муниципальных служащих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34429" y="2123317"/>
            <a:ext cx="9440579" cy="376669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«Рекомендации по вопросам предоставления сведений  о доходах, расходах, об имуществе и обязательствах имущественного характера и заполнения соответствующей формы справки  с использованием специального программного обеспечения «Справки БК</a:t>
            </a:r>
            <a:r>
              <a:rPr lang="ru-RU" sz="2100" dirty="0" smtClean="0">
                <a:solidFill>
                  <a:schemeClr val="tx1"/>
                </a:solidFill>
              </a:rPr>
              <a:t>»;</a:t>
            </a:r>
          </a:p>
          <a:p>
            <a:pPr algn="just"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 «Иная оплачиваемая работа на муниципальной службе: условия выполнения и порядок уведомления</a:t>
            </a:r>
            <a:r>
              <a:rPr lang="ru-RU" sz="2100" dirty="0" smtClean="0">
                <a:solidFill>
                  <a:schemeClr val="tx1"/>
                </a:solidFill>
              </a:rPr>
              <a:t>».</a:t>
            </a:r>
          </a:p>
          <a:p>
            <a:pPr algn="just">
              <a:spcBef>
                <a:spcPts val="0"/>
              </a:spcBef>
            </a:pPr>
            <a:endParaRPr lang="ru-RU" sz="2100" dirty="0" smtClean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В связи с санитарно-эпидемической обстановкой в Свердловской области </a:t>
            </a:r>
            <a:r>
              <a:rPr lang="ru-RU" sz="2100" dirty="0" smtClean="0">
                <a:solidFill>
                  <a:schemeClr val="tx1"/>
                </a:solidFill>
              </a:rPr>
              <a:t>семинары проводились </a:t>
            </a:r>
            <a:r>
              <a:rPr lang="ru-RU" sz="2100" dirty="0">
                <a:solidFill>
                  <a:schemeClr val="tx1"/>
                </a:solidFill>
              </a:rPr>
              <a:t>в 2 этапа с аудиторией не более 40 человек.</a:t>
            </a:r>
            <a:endParaRPr lang="ru-RU" sz="2100" dirty="0" smtClean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429" y="4191000"/>
            <a:ext cx="19050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4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3106" y="219506"/>
            <a:ext cx="10164726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Дополнительные меры профилактики коррупции в Ирбитском муниципальном образовании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203450" y="1886712"/>
            <a:ext cx="5199320" cy="4608576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chemeClr val="tx1"/>
                </a:solidFill>
              </a:rPr>
              <a:t>Специалисты систематически принимают участие в семинарах </a:t>
            </a:r>
            <a:r>
              <a:rPr lang="ru-RU" sz="2000" dirty="0" err="1">
                <a:solidFill>
                  <a:schemeClr val="tx1"/>
                </a:solidFill>
              </a:rPr>
              <a:t>КонсультантПлюс</a:t>
            </a:r>
            <a:r>
              <a:rPr lang="ru-RU" sz="2000" dirty="0">
                <a:solidFill>
                  <a:schemeClr val="tx1"/>
                </a:solidFill>
              </a:rPr>
              <a:t>, РТС-Тендер по вопросам осуществления закупок и противодействия </a:t>
            </a:r>
            <a:r>
              <a:rPr lang="ru-RU" sz="2000" dirty="0" smtClean="0">
                <a:solidFill>
                  <a:schemeClr val="tx1"/>
                </a:solidFill>
              </a:rPr>
              <a:t>коррупции в </a:t>
            </a:r>
            <a:r>
              <a:rPr lang="ru-RU" sz="2000" dirty="0">
                <a:solidFill>
                  <a:schemeClr val="tx1"/>
                </a:solidFill>
              </a:rPr>
              <a:t>сфере закупок</a:t>
            </a:r>
            <a:r>
              <a:rPr lang="ru-RU" sz="2000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На </a:t>
            </a:r>
            <a:r>
              <a:rPr lang="ru-RU" sz="2000" dirty="0">
                <a:solidFill>
                  <a:schemeClr val="tx1"/>
                </a:solidFill>
              </a:rPr>
              <a:t>2 этаже </a:t>
            </a:r>
            <a:r>
              <a:rPr lang="ru-RU" sz="2000" dirty="0" smtClean="0">
                <a:solidFill>
                  <a:schemeClr val="tx1"/>
                </a:solidFill>
              </a:rPr>
              <a:t>здания </a:t>
            </a:r>
            <a:r>
              <a:rPr lang="ru-RU" sz="2000" dirty="0">
                <a:solidFill>
                  <a:schemeClr val="tx1"/>
                </a:solidFill>
              </a:rPr>
              <a:t>администрации расположен информационный стенд на котором размещается актуальная  справочная и нормативная информация по законодательству о контрактной системе.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853" y="4191000"/>
            <a:ext cx="1905000" cy="2667000"/>
          </a:xfrm>
          <a:prstGeom prst="rect">
            <a:avLst/>
          </a:prstGeom>
        </p:spPr>
      </p:pic>
      <p:pic>
        <p:nvPicPr>
          <p:cNvPr id="7" name="Рисунок 6" descr="C:\Users\Антон\Desktop\IMG_20200127_151319_resized_20200127_031423341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67" t="1284" r="7097" b="363"/>
          <a:stretch/>
        </p:blipFill>
        <p:spPr bwMode="auto">
          <a:xfrm>
            <a:off x="7785542" y="2360428"/>
            <a:ext cx="4027230" cy="27857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254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656</TotalTime>
  <Words>712</Words>
  <Application>Microsoft Office PowerPoint</Application>
  <PresentationFormat>Произвольный</PresentationFormat>
  <Paragraphs>87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Легкий дым</vt:lpstr>
      <vt:lpstr>Отчет о выполнении плана противодействия коррупции в органах местного самоуправления Ирбитского муниципального образования</vt:lpstr>
      <vt:lpstr>Коррупция - это</vt:lpstr>
      <vt:lpstr>Базовые документы по профилактике коррупции в Ирбитском муниципальном образовании</vt:lpstr>
      <vt:lpstr>В Ирбитском муниципальном образовании созданы и действуют комиссии:</vt:lpstr>
      <vt:lpstr>В Ирбитском муниципальном образовании проводится антикоррупционная экспертиза нормативных правовых актов в целях выявления в них положений, способствующих созданию условий для проявления коррупции.</vt:lpstr>
      <vt:lpstr>Сайт Ирбитского муниципального образования - http://irbitskoemo.ru/ </vt:lpstr>
      <vt:lpstr>Муниципальная программа  «Развитие кадровой политики в системе муниципального управления в Ирбитском муниципальном образовании и противодействие коррупции до 2024 года» </vt:lpstr>
      <vt:lpstr>«Правовой всеобуч» 2021 год для муниципальных служащих </vt:lpstr>
      <vt:lpstr>Дополнительные меры профилактики коррупции в Ирбитском муниципальном образовании </vt:lpstr>
      <vt:lpstr>В Ирбитском муниципальном образовании  продолжается проведение работы по информированию граждан о преимуществах получения государственных и муниципальных услуг в электронной форме:</vt:lpstr>
      <vt:lpstr>Итоги инвентаризации объектов муниципальной собственности  (земельных участков) за 2021 год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результатах профилактики коррупции в органах местного самоуправления  Ирбитского муниципального образования  и применение института утраты доверия</dc:title>
  <dc:creator>Kadry</dc:creator>
  <cp:lastModifiedBy>Мария Исакова</cp:lastModifiedBy>
  <cp:revision>46</cp:revision>
  <dcterms:created xsi:type="dcterms:W3CDTF">2018-12-14T04:51:41Z</dcterms:created>
  <dcterms:modified xsi:type="dcterms:W3CDTF">2022-02-01T04:11:51Z</dcterms:modified>
</cp:coreProperties>
</file>