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bitskoemo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81175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Отчет о выполнении плана противодействия коррупции в органах местного самоуправления Ирбитского муниципального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5474" y="4567321"/>
            <a:ext cx="4449426" cy="177051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Докладывает: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Заместитель главы администрации Ирбитского муниципального образования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Т.О. Завьялова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9" y="4006065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408" y="268681"/>
            <a:ext cx="10069033" cy="16937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</a:t>
            </a:r>
            <a:r>
              <a:rPr lang="ru-RU" sz="2400" dirty="0" smtClean="0">
                <a:solidFill>
                  <a:schemeClr val="tx1"/>
                </a:solidFill>
              </a:rPr>
              <a:t>форме: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5582" y="1817406"/>
            <a:ext cx="9444292" cy="4747188"/>
          </a:xfrm>
        </p:spPr>
        <p:txBody>
          <a:bodyPr>
            <a:noAutofit/>
          </a:bodyPr>
          <a:lstStyle/>
          <a:p>
            <a:r>
              <a:rPr lang="ru-RU" sz="1600" kern="100" dirty="0" smtClean="0">
                <a:solidFill>
                  <a:schemeClr val="tx1"/>
                </a:solidFill>
              </a:rPr>
              <a:t>в </a:t>
            </a:r>
            <a:r>
              <a:rPr lang="ru-RU" sz="1600" kern="100" dirty="0" err="1">
                <a:solidFill>
                  <a:schemeClr val="tx1"/>
                </a:solidFill>
              </a:rPr>
              <a:t>Ирбитском</a:t>
            </a:r>
            <a:r>
              <a:rPr lang="ru-RU" sz="1600" kern="100" dirty="0">
                <a:solidFill>
                  <a:schemeClr val="tx1"/>
                </a:solidFill>
              </a:rPr>
              <a:t> муниципальном образовании предоставляется 60 муниципальных услуг, в том числе утвержден перечень из 56 муниципальных услуг, предоставление которых организовано в ГБУ </a:t>
            </a:r>
            <a:r>
              <a:rPr lang="ru-RU" sz="1600" kern="100" dirty="0" smtClean="0">
                <a:solidFill>
                  <a:schemeClr val="tx1"/>
                </a:solidFill>
              </a:rPr>
              <a:t>МФЦ;</a:t>
            </a:r>
            <a:endParaRPr lang="ru-RU" sz="1600" kern="100" dirty="0">
              <a:solidFill>
                <a:schemeClr val="tx1"/>
              </a:solidFill>
            </a:endParaRP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на </a:t>
            </a:r>
            <a:r>
              <a:rPr lang="ru-RU" sz="1600" kern="100" dirty="0">
                <a:solidFill>
                  <a:schemeClr val="tx1"/>
                </a:solidFill>
              </a:rPr>
              <a:t>базе </a:t>
            </a:r>
            <a:r>
              <a:rPr lang="ru-RU" sz="1600" kern="100" dirty="0" err="1">
                <a:solidFill>
                  <a:schemeClr val="tx1"/>
                </a:solidFill>
              </a:rPr>
              <a:t>Зайковского</a:t>
            </a:r>
            <a:r>
              <a:rPr lang="ru-RU" sz="1600" kern="100" dirty="0">
                <a:solidFill>
                  <a:schemeClr val="tx1"/>
                </a:solidFill>
              </a:rPr>
              <a:t> филиала МФЦ Свердловской области работает передвижной пункт (мобильный офис МФЦ), который по заранее составленному графику приезжает в отдаленные населенные пункты Ирбитского муниципального образования; 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все </a:t>
            </a:r>
            <a:r>
              <a:rPr lang="ru-RU" sz="1600" kern="100" dirty="0">
                <a:solidFill>
                  <a:schemeClr val="tx1"/>
                </a:solidFill>
              </a:rPr>
              <a:t>административные регламенты муниципальных услуг проходят процедуру типизации и размещены на официальном сайте Ирбитского муниципального образования, а также на ЕПГУ;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все </a:t>
            </a:r>
            <a:r>
              <a:rPr lang="ru-RU" sz="1600" kern="100" dirty="0">
                <a:solidFill>
                  <a:schemeClr val="tx1"/>
                </a:solidFill>
              </a:rPr>
              <a:t>административные регламенты предоставления муниципальных услуг проходят процедуру обсуждения, а также оценку регулирующего воздействия, </a:t>
            </a:r>
            <a:r>
              <a:rPr lang="ru-RU" sz="1600" kern="100" dirty="0" smtClean="0">
                <a:solidFill>
                  <a:schemeClr val="tx1"/>
                </a:solidFill>
              </a:rPr>
              <a:t>если </a:t>
            </a:r>
            <a:r>
              <a:rPr lang="ru-RU" sz="1600" kern="100" dirty="0">
                <a:solidFill>
                  <a:schemeClr val="tx1"/>
                </a:solidFill>
              </a:rPr>
              <a:t>услуга предоставляется субъектам малого и среднего предпринимательства;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проводится </a:t>
            </a:r>
            <a:r>
              <a:rPr lang="ru-RU" sz="1600" kern="100" dirty="0">
                <a:solidFill>
                  <a:schemeClr val="tx1"/>
                </a:solidFill>
              </a:rPr>
              <a:t>активная работа по информированию граждан о преимуществах получения государственных и муниципальных услуг на официальном сайте Ирбитского муниципального образования, а также с использованием средств массовой информации</a:t>
            </a:r>
            <a:r>
              <a:rPr lang="ru-RU" sz="1600" kern="100" dirty="0" smtClean="0">
                <a:solidFill>
                  <a:schemeClr val="tx1"/>
                </a:solidFill>
              </a:rPr>
              <a:t>.</a:t>
            </a:r>
            <a:endParaRPr lang="ru-RU" sz="1600" kern="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Итоги инвентаризации объектов муниципальной собственности </a:t>
            </a:r>
            <a:b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(земельных участков) за 2023 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892055"/>
            <a:ext cx="8920900" cy="273208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Проведено рейдов «мобильных групп» -60</a:t>
            </a:r>
          </a:p>
          <a:p>
            <a:pPr marL="0" indent="0">
              <a:buNone/>
            </a:pPr>
            <a:endParaRPr lang="ru-RU" sz="15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Выявлено фактов несоответствия - 233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Вручено уведомлений - 233</a:t>
            </a:r>
          </a:p>
          <a:p>
            <a:pPr marL="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Поставлено участков на кадастровый учет- 233</a:t>
            </a:r>
            <a:endParaRPr lang="ru-RU" sz="3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Администрации Ирбитского муниципального образования круглосуточно работает «Телефон доверия»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Прием обращений граждан (организаций) о фактах коррупции осуществляется по "Телефону доверия" +7-343(55) 3-80-28.</a:t>
            </a:r>
          </a:p>
          <a:p>
            <a:r>
              <a:rPr lang="ru-RU" dirty="0">
                <a:solidFill>
                  <a:schemeClr val="tx1"/>
                </a:solidFill>
              </a:rPr>
              <a:t>Прием обращений граждан (организаций) по "Телефону доверия" </a:t>
            </a:r>
            <a:r>
              <a:rPr lang="ru-RU" dirty="0" smtClean="0">
                <a:solidFill>
                  <a:schemeClr val="tx1"/>
                </a:solidFill>
              </a:rPr>
              <a:t>осуществляется ответственным </a:t>
            </a:r>
            <a:r>
              <a:rPr lang="ru-RU" dirty="0">
                <a:solidFill>
                  <a:schemeClr val="tx1"/>
                </a:solidFill>
              </a:rPr>
              <a:t>лицом в рабочие дни: с понедельника по пятницу с 08 часов 00 минут </a:t>
            </a:r>
            <a:r>
              <a:rPr lang="ru-RU" dirty="0" smtClean="0">
                <a:solidFill>
                  <a:schemeClr val="tx1"/>
                </a:solidFill>
              </a:rPr>
              <a:t>до </a:t>
            </a:r>
            <a:r>
              <a:rPr lang="ru-RU" dirty="0">
                <a:solidFill>
                  <a:schemeClr val="tx1"/>
                </a:solidFill>
              </a:rPr>
              <a:t>12 часов 00 минут, с 13 часов 00 минут до 17 часов 15 минут.</a:t>
            </a:r>
          </a:p>
          <a:p>
            <a:r>
              <a:rPr lang="ru-RU" dirty="0">
                <a:solidFill>
                  <a:schemeClr val="tx1"/>
                </a:solidFill>
              </a:rPr>
              <a:t>Прием обращений в нерабочее время, в выходные и праздничные дни осуществляется </a:t>
            </a:r>
            <a:r>
              <a:rPr lang="ru-RU" dirty="0" smtClean="0">
                <a:solidFill>
                  <a:schemeClr val="tx1"/>
                </a:solidFill>
              </a:rPr>
              <a:t>в автоматическом </a:t>
            </a:r>
            <a:r>
              <a:rPr lang="ru-RU" dirty="0">
                <a:solidFill>
                  <a:schemeClr val="tx1"/>
                </a:solidFill>
              </a:rPr>
              <a:t>режиме на карту памяти телефона.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Администрация Ирбитского муниципального образования гарантирует конфиденциальность </a:t>
            </a:r>
            <a:r>
              <a:rPr lang="ru-RU" dirty="0" smtClean="0">
                <a:solidFill>
                  <a:schemeClr val="tx1"/>
                </a:solidFill>
              </a:rPr>
              <a:t>полученной </a:t>
            </a:r>
            <a:r>
              <a:rPr lang="ru-RU" dirty="0">
                <a:solidFill>
                  <a:schemeClr val="tx1"/>
                </a:solidFill>
              </a:rPr>
              <a:t>информации.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17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06792"/>
            <a:ext cx="891168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по профилактике коррупции в Ирбитском муниципальном образовании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2565" y="2378906"/>
            <a:ext cx="8943402" cy="4013770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Ирбитском муниципальном образовании Постановлением администрации Ирбитского муниципального образования от 13.09.2021 года № 612-ПА утвержден </a:t>
            </a:r>
            <a:r>
              <a:rPr lang="ru-RU" sz="2000" dirty="0" smtClean="0">
                <a:solidFill>
                  <a:schemeClr val="tx1"/>
                </a:solidFill>
              </a:rPr>
              <a:t>План мероприятий по противодействию </a:t>
            </a:r>
            <a:r>
              <a:rPr lang="ru-RU" sz="2000" dirty="0">
                <a:solidFill>
                  <a:schemeClr val="tx1"/>
                </a:solidFill>
              </a:rPr>
              <a:t>коррупции в Ирбитском муниципальном образовании на 2021-2024 годы, содержащий 30 мероприятий.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В 2023 году мероприятия данного плана выполнены в полном объеме в установленные сроки – 30 мероприятий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17783"/>
            <a:ext cx="931554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Ирбитском муниципальном образовании созданы 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координации работы по противодействию коррупции в Ирбитском муниципальном образовании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</a:rPr>
              <a:t>по соблюдению требований  к служебному поведению муниципальных служащих Ирбитского муниципального образования и урегулированию конфликта интересов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7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2023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заседаний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8748" y="4384096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Ирбитском муниципальном </a:t>
            </a:r>
            <a:r>
              <a:rPr lang="ru-RU" dirty="0"/>
              <a:t>образовании проводится </a:t>
            </a:r>
            <a:r>
              <a:rPr lang="ru-RU" dirty="0">
                <a:solidFill>
                  <a:schemeClr val="tx1"/>
                </a:solidFill>
              </a:rPr>
              <a:t>антикоррупционная</a:t>
            </a:r>
            <a:r>
              <a:rPr lang="ru-RU" dirty="0"/>
              <a:t> экспертиза нормативных правовых 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2021 год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35 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2022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32 проекта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537785" y="419099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96704" y="4190998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2023 год</a:t>
            </a:r>
          </a:p>
          <a:p>
            <a:pPr marL="0" indent="0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21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111833" y="4206404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589" y="22126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Сайт Ирбитского муниципального образования -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://irbitskoemo.ru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/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1438382"/>
            <a:ext cx="9359758" cy="525009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«Независимая </a:t>
            </a:r>
            <a:r>
              <a:rPr lang="ru-RU" sz="1600" dirty="0">
                <a:solidFill>
                  <a:schemeClr val="tx1"/>
                </a:solidFill>
              </a:rPr>
              <a:t>антикоррупционная экспертиза проектов муниципальных правовых актов»;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«Формы </a:t>
            </a:r>
            <a:r>
              <a:rPr lang="ru-RU" sz="1600" dirty="0">
                <a:solidFill>
                  <a:schemeClr val="tx1"/>
                </a:solidFill>
              </a:rPr>
              <a:t>документов, связанных с противодействием коррупции, 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>
                <a:solidFill>
                  <a:schemeClr val="tx1"/>
                </a:solidFill>
              </a:rPr>
              <a:t>заполнения»;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«Антикоррупционное </a:t>
            </a:r>
            <a:r>
              <a:rPr lang="ru-RU" sz="1600" dirty="0">
                <a:solidFill>
                  <a:schemeClr val="tx1"/>
                </a:solidFill>
              </a:rPr>
              <a:t>просвещение»;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</a:t>
            </a:r>
            <a:r>
              <a:rPr lang="ru-RU" sz="1600" dirty="0">
                <a:solidFill>
                  <a:schemeClr val="tx1"/>
                </a:solidFill>
              </a:rPr>
              <a:t>, отчеты, обзоры, статистическая информация»;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МЕРОПРИЯТИЙ («ДОРОЖНАЯ КАРТА») АНТИКОРРУПЦИОННОГО ФОРУМА»;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1600" dirty="0" smtClean="0">
                <a:solidFill>
                  <a:schemeClr val="tx1"/>
                </a:solidFill>
              </a:rPr>
              <a:t>Ирбитском МО</a:t>
            </a:r>
            <a:r>
              <a:rPr lang="ru-RU" sz="1600" dirty="0">
                <a:solidFill>
                  <a:schemeClr val="tx1"/>
                </a:solidFill>
              </a:rPr>
              <a:t>».</a:t>
            </a: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программа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Развитие кадровой политики в системе муниципального управления в Ирбитском муниципальном образовании и противодействие коррупции до </a:t>
            </a:r>
            <a:r>
              <a:rPr lang="ru-RU" dirty="0" smtClean="0"/>
              <a:t>2027 </a:t>
            </a:r>
            <a:r>
              <a:rPr lang="ru-RU" dirty="0"/>
              <a:t>года»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7"/>
            <a:ext cx="9154632" cy="214777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Впервые </a:t>
            </a:r>
            <a:r>
              <a:rPr lang="ru-RU" sz="2000" dirty="0">
                <a:solidFill>
                  <a:schemeClr val="tx1"/>
                </a:solidFill>
              </a:rPr>
              <a:t>поступившие на муниципальную </a:t>
            </a:r>
            <a:r>
              <a:rPr lang="ru-RU" sz="2000" dirty="0" smtClean="0">
                <a:solidFill>
                  <a:schemeClr val="tx1"/>
                </a:solidFill>
              </a:rPr>
              <a:t>службу для </a:t>
            </a:r>
            <a:r>
              <a:rPr lang="ru-RU" sz="2000" dirty="0">
                <a:solidFill>
                  <a:schemeClr val="tx1"/>
                </a:solidFill>
              </a:rPr>
              <a:t>замещения  должностей, включенных в перечни, установленные нормативными правовыми актами Российской Федерации, а таких в муниципальном образовании 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3</a:t>
            </a:r>
            <a:r>
              <a:rPr lang="ru-RU" sz="2000" dirty="0" smtClean="0">
                <a:solidFill>
                  <a:schemeClr val="tx1"/>
                </a:solidFill>
              </a:rPr>
              <a:t>, которые пройдут </a:t>
            </a:r>
            <a:r>
              <a:rPr lang="ru-RU" sz="2000" dirty="0">
                <a:solidFill>
                  <a:schemeClr val="tx1"/>
                </a:solidFill>
              </a:rPr>
              <a:t>обучение в </a:t>
            </a:r>
            <a:r>
              <a:rPr lang="ru-RU" sz="2000" dirty="0" smtClean="0">
                <a:solidFill>
                  <a:schemeClr val="tx1"/>
                </a:solidFill>
              </a:rPr>
              <a:t>2 </a:t>
            </a:r>
            <a:r>
              <a:rPr lang="ru-RU" sz="2000" dirty="0">
                <a:solidFill>
                  <a:schemeClr val="tx1"/>
                </a:solidFill>
              </a:rPr>
              <a:t>квартале </a:t>
            </a:r>
            <a:r>
              <a:rPr lang="ru-RU" sz="2000" dirty="0" smtClean="0">
                <a:solidFill>
                  <a:schemeClr val="tx1"/>
                </a:solidFill>
              </a:rPr>
              <a:t>2024 года по </a:t>
            </a:r>
            <a:r>
              <a:rPr lang="ru-RU" sz="2000" dirty="0">
                <a:solidFill>
                  <a:schemeClr val="tx1"/>
                </a:solidFill>
              </a:rPr>
              <a:t>образовательным программам в области противодействия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«Правовой всеобуч» 2023 год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1850601"/>
            <a:ext cx="9440579" cy="445394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«О </a:t>
            </a:r>
            <a:r>
              <a:rPr lang="ru-RU" sz="2000" dirty="0">
                <a:solidFill>
                  <a:schemeClr val="tx1"/>
                </a:solidFill>
              </a:rPr>
              <a:t>порядке уведомления представителя нанимателя о возможности возникновения конфликта интересов и в целях склонения его к совершению коррупционных  правонарушений»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«Представление сведений </a:t>
            </a:r>
            <a:r>
              <a:rPr lang="ru-RU" sz="2000" dirty="0">
                <a:solidFill>
                  <a:schemeClr val="tx1"/>
                </a:solidFill>
              </a:rPr>
              <a:t>о доходах, </a:t>
            </a:r>
            <a:r>
              <a:rPr lang="ru-RU" sz="2000" dirty="0" smtClean="0">
                <a:solidFill>
                  <a:schemeClr val="tx1"/>
                </a:solidFill>
              </a:rPr>
              <a:t>расходах, об </a:t>
            </a:r>
            <a:r>
              <a:rPr lang="ru-RU" sz="2000" dirty="0">
                <a:solidFill>
                  <a:schemeClr val="tx1"/>
                </a:solidFill>
              </a:rPr>
              <a:t>имуществе и обязательствах </a:t>
            </a:r>
            <a:r>
              <a:rPr lang="ru-RU" sz="2000" dirty="0" smtClean="0">
                <a:solidFill>
                  <a:schemeClr val="tx1"/>
                </a:solidFill>
              </a:rPr>
              <a:t>имущественного характера </a:t>
            </a:r>
            <a:r>
              <a:rPr lang="ru-RU" sz="2000" dirty="0">
                <a:solidFill>
                  <a:schemeClr val="tx1"/>
                </a:solidFill>
              </a:rPr>
              <a:t>и заполнение соответствующей </a:t>
            </a:r>
            <a:r>
              <a:rPr lang="ru-RU" sz="2000" dirty="0" smtClean="0">
                <a:solidFill>
                  <a:schemeClr val="tx1"/>
                </a:solidFill>
              </a:rPr>
              <a:t>формы справки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(за отчетный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</a:t>
            </a:r>
            <a:r>
              <a:rPr lang="ru-RU" sz="2000" dirty="0" smtClean="0">
                <a:solidFill>
                  <a:schemeClr val="tx1"/>
                </a:solidFill>
              </a:rPr>
              <a:t>): основные </a:t>
            </a:r>
            <a:r>
              <a:rPr lang="ru-RU" sz="2000" dirty="0">
                <a:solidFill>
                  <a:schemeClr val="tx1"/>
                </a:solidFill>
              </a:rPr>
              <a:t>положения и новеллы законодательства»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«Иная оплачиваемая работа на муниципальной службе: условия выполнения и порядок уведомления»</a:t>
            </a:r>
            <a:endParaRPr lang="ru-RU" sz="2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9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профилактики коррупции в Ирбитском муниципальном образовании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5199320" cy="46085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Специалисты систематически принимают участие в семинарах </a:t>
            </a:r>
            <a:r>
              <a:rPr lang="ru-RU" sz="2000" dirty="0" smtClean="0">
                <a:solidFill>
                  <a:schemeClr val="tx1"/>
                </a:solidFill>
              </a:rPr>
              <a:t>Консультант Плюс</a:t>
            </a:r>
            <a:r>
              <a:rPr lang="ru-RU" sz="2000" dirty="0">
                <a:solidFill>
                  <a:schemeClr val="tx1"/>
                </a:solidFill>
              </a:rPr>
              <a:t>, РТС-Тендер по вопросам осуществления закупок 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 в </a:t>
            </a:r>
            <a:r>
              <a:rPr lang="ru-RU" sz="2000" dirty="0">
                <a:solidFill>
                  <a:schemeClr val="tx1"/>
                </a:solidFill>
              </a:rPr>
              <a:t>сфере закупок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2 этаже </a:t>
            </a:r>
            <a:r>
              <a:rPr lang="ru-RU" sz="2000" dirty="0" smtClean="0">
                <a:solidFill>
                  <a:schemeClr val="tx1"/>
                </a:solidFill>
              </a:rPr>
              <a:t>здания </a:t>
            </a:r>
            <a:r>
              <a:rPr lang="ru-RU" sz="2000" dirty="0">
                <a:solidFill>
                  <a:schemeClr val="tx1"/>
                </a:solidFill>
              </a:rPr>
              <a:t>администрации расположен информационный стенд на котором размещается актуальная  справочная и нормативная информация по законодательству о контрактной системе.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  <p:pic>
        <p:nvPicPr>
          <p:cNvPr id="7" name="Рисунок 6" descr="C:\Users\Антон\Desktop\IMG_20200127_151319_resized_20200127_03142334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1284" r="7097" b="363"/>
          <a:stretch/>
        </p:blipFill>
        <p:spPr bwMode="auto">
          <a:xfrm>
            <a:off x="7785542" y="2360428"/>
            <a:ext cx="4027230" cy="2785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1252</TotalTime>
  <Words>838</Words>
  <Application>Microsoft Office PowerPoint</Application>
  <PresentationFormat>Произвольный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плана противодействия коррупции в органах местного самоуправления Ирбитского муниципального образования</vt:lpstr>
      <vt:lpstr>Коррупция - это</vt:lpstr>
      <vt:lpstr>Базовые документы по профилактике коррупции в Ирбитском муниципальном образовании</vt:lpstr>
      <vt:lpstr>В Ирбитском муниципальном образовании созданы и действуют комиссии:</vt:lpstr>
      <vt:lpstr>В Ирбитском муниципальном образовании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</vt:lpstr>
      <vt:lpstr>Сайт Ирбитского муниципального образования - http://irbitskoemo.ru/ </vt:lpstr>
      <vt:lpstr>Муниципальная программа  «Развитие кадровой политики в системе муниципального управления в Ирбитском муниципальном образовании и противодействие коррупции до 2027 года» </vt:lpstr>
      <vt:lpstr>«Правовой всеобуч» 2023 год для муниципальных служащих </vt:lpstr>
      <vt:lpstr>Дополнительные меры профилактики коррупции в Ирбитском муниципальном образовании </vt:lpstr>
      <vt:lpstr>В 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форме:</vt:lpstr>
      <vt:lpstr>Итоги инвентаризации объектов муниципальной собственности  (земельных участков) за 2023 год</vt:lpstr>
      <vt:lpstr>В Администрации Ирбитского муниципального образования круглосуточно работает «Телефон доверия»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Людмила Епифанова</cp:lastModifiedBy>
  <cp:revision>62</cp:revision>
  <dcterms:created xsi:type="dcterms:W3CDTF">2018-12-14T04:51:41Z</dcterms:created>
  <dcterms:modified xsi:type="dcterms:W3CDTF">2024-01-17T05:18:20Z</dcterms:modified>
</cp:coreProperties>
</file>