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5" r:id="rId1"/>
    <p:sldMasterId id="2147483706" r:id="rId2"/>
  </p:sldMasterIdLst>
  <p:notesMasterIdLst>
    <p:notesMasterId r:id="rId55"/>
  </p:notesMasterIdLst>
  <p:handoutMasterIdLst>
    <p:handoutMasterId r:id="rId56"/>
  </p:handoutMasterIdLst>
  <p:sldIdLst>
    <p:sldId id="791" r:id="rId3"/>
    <p:sldId id="838" r:id="rId4"/>
    <p:sldId id="820" r:id="rId5"/>
    <p:sldId id="792" r:id="rId6"/>
    <p:sldId id="793" r:id="rId7"/>
    <p:sldId id="843" r:id="rId8"/>
    <p:sldId id="754" r:id="rId9"/>
    <p:sldId id="756" r:id="rId10"/>
    <p:sldId id="766" r:id="rId11"/>
    <p:sldId id="767" r:id="rId12"/>
    <p:sldId id="768" r:id="rId13"/>
    <p:sldId id="796" r:id="rId14"/>
    <p:sldId id="771" r:id="rId15"/>
    <p:sldId id="797" r:id="rId16"/>
    <p:sldId id="798" r:id="rId17"/>
    <p:sldId id="772" r:id="rId18"/>
    <p:sldId id="794" r:id="rId19"/>
    <p:sldId id="776" r:id="rId20"/>
    <p:sldId id="777" r:id="rId21"/>
    <p:sldId id="762" r:id="rId22"/>
    <p:sldId id="763" r:id="rId23"/>
    <p:sldId id="815" r:id="rId24"/>
    <p:sldId id="775" r:id="rId25"/>
    <p:sldId id="845" r:id="rId26"/>
    <p:sldId id="846" r:id="rId27"/>
    <p:sldId id="847" r:id="rId28"/>
    <p:sldId id="848" r:id="rId29"/>
    <p:sldId id="774" r:id="rId30"/>
    <p:sldId id="769" r:id="rId31"/>
    <p:sldId id="778" r:id="rId32"/>
    <p:sldId id="801" r:id="rId33"/>
    <p:sldId id="802" r:id="rId34"/>
    <p:sldId id="790" r:id="rId35"/>
    <p:sldId id="780" r:id="rId36"/>
    <p:sldId id="804" r:id="rId37"/>
    <p:sldId id="844" r:id="rId38"/>
    <p:sldId id="781" r:id="rId39"/>
    <p:sldId id="782" r:id="rId40"/>
    <p:sldId id="849" r:id="rId41"/>
    <p:sldId id="788" r:id="rId42"/>
    <p:sldId id="770" r:id="rId43"/>
    <p:sldId id="816" r:id="rId44"/>
    <p:sldId id="819" r:id="rId45"/>
    <p:sldId id="808" r:id="rId46"/>
    <p:sldId id="818" r:id="rId47"/>
    <p:sldId id="789" r:id="rId48"/>
    <p:sldId id="785" r:id="rId49"/>
    <p:sldId id="786" r:id="rId50"/>
    <p:sldId id="811" r:id="rId51"/>
    <p:sldId id="800" r:id="rId52"/>
    <p:sldId id="812" r:id="rId53"/>
    <p:sldId id="814" r:id="rId5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4C22"/>
    <a:srgbClr val="0000FF"/>
    <a:srgbClr val="FF6600"/>
    <a:srgbClr val="9FF4FF"/>
    <a:srgbClr val="99CCFF"/>
    <a:srgbClr val="FF0000"/>
    <a:srgbClr val="99FF99"/>
    <a:srgbClr val="68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90" autoAdjust="0"/>
    <p:restoredTop sz="98901" autoAdjust="0"/>
  </p:normalViewPr>
  <p:slideViewPr>
    <p:cSldViewPr>
      <p:cViewPr varScale="1">
        <p:scale>
          <a:sx n="110" d="100"/>
          <a:sy n="110" d="100"/>
        </p:scale>
        <p:origin x="-1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2" y="-114"/>
      </p:cViewPr>
      <p:guideLst>
        <p:guide orient="horz" pos="3128"/>
        <p:guide pos="214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52" tIns="45826" rIns="91652" bIns="45826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798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52" tIns="45826" rIns="91652" bIns="45826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8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7988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52" tIns="45826" rIns="91652" bIns="45826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8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28163"/>
            <a:ext cx="2947988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52" tIns="45826" rIns="91652" bIns="45826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BCAC2C4-90AE-4292-87C8-D30A5B4D47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41" tIns="45820" rIns="91641" bIns="45820" numCol="1" anchor="t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7988" cy="4968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41" tIns="45820" rIns="91641" bIns="45820" numCol="1" anchor="t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41950" cy="44672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41" tIns="45820" rIns="91641" bIns="45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7988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41" tIns="45820" rIns="91641" bIns="45820" numCol="1" anchor="b" anchorCtr="0" compatLnSpc="1">
            <a:prstTxWarp prst="textNoShape">
              <a:avLst/>
            </a:prstTxWarp>
          </a:bodyPr>
          <a:lstStyle>
            <a:lvl1pPr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8163"/>
            <a:ext cx="2947988" cy="496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641" tIns="45820" rIns="91641" bIns="45820" numCol="1" anchor="b" anchorCtr="0" compatLnSpc="1">
            <a:prstTxWarp prst="textNoShape">
              <a:avLst/>
            </a:prstTxWarp>
          </a:bodyPr>
          <a:lstStyle>
            <a:lvl1pPr algn="r" defTabSz="917575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3D2A886-657F-401E-98F9-1BE7536BC6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3848100" y="9428163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41" tIns="45820" rIns="91641" bIns="45820" anchor="b"/>
          <a:lstStyle/>
          <a:p>
            <a:pPr algn="r" defTabSz="917575"/>
            <a:fld id="{8B0E487E-C921-40B6-B1F6-F44570F8E5CC}" type="slidenum">
              <a:rPr lang="ru-RU" altLang="ru-RU" sz="1200">
                <a:solidFill>
                  <a:srgbClr val="000000"/>
                </a:solidFill>
              </a:rPr>
              <a:pPr algn="r" defTabSz="917575"/>
              <a:t>1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2EBB9-170D-4E1A-A131-9631354FC078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2C0DE-DF2B-46A3-932A-E09D43669B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6EF81-A0C6-4A8E-989C-6E301D8E578E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4E329-4EEB-4394-B007-50ED069B27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BF319-0C38-4D41-9FC7-44BF6E75F598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33A9-DB25-4354-914E-942CB2D6E2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CFBF-FBF1-4D65-A3F9-B82DE7E3027D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7BFD5-6467-49CB-A027-5282EFAF17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BAB74-B3FE-46BE-8E27-717BB41AA560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EEE91-BB07-4D2F-A340-D3A0A813B4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FEACE-EF8C-4BBE-AACD-4B422C2E83FD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417E1-67E6-44FB-9A6D-96D799B9A9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08C37-61DE-4FDB-BCA2-F9024813B4E5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C9A40-6C13-4674-A170-16639B014D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0069D-4D15-4E0D-A7B1-2DB1FED2C32A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0AE68-13B0-4930-9A88-70B4D49614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B88E9-7357-4BDD-BB3E-66070F792C27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BE9D2-0A58-464E-8DED-81AFECD833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05E7C-B437-4770-8F61-AC12B10300AD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5664-00F0-42AD-9766-27434772BD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0E046-D5CD-44ED-AD3C-58209D93B2E7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A26A5-54D0-4180-98F3-2740D8D091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F1DC-3873-43E7-A535-B2A90A42944B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2A085-DED6-425D-8A16-B89FFC4412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DF964-E6C2-4EB4-92F1-FDF34A18C6B4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4613D-37A1-4738-BC42-029D70B7DF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CDB51-28AB-4B0E-A4E9-C9BB0424D5B1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27E00-18AB-4593-9254-7281C0A390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8ECB-4F2B-482A-B856-5EE96682A6D4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7A513-15C6-4511-AFF8-3800DFF644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20D46-815A-401F-BBCD-E972337BD64E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F2643-4721-4410-829F-0D4CEE0BC5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48BAA-7146-4598-845D-0CD566C665CD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CDC7F-A294-40DC-BEBD-72ACC34AC9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1895F-C54B-43FE-BD54-C10949BE9991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79C17-EDF2-4AF5-B624-0C137683D5E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303BB-8853-41B2-8FF3-440776F2E157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37495-FE02-4C01-A3A0-7766F38318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2C204-3BC0-495E-8878-DD3729D9D413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39178-06A5-4C12-8345-2D98E8A299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99515-458E-4697-88C8-BDDB46FCF3E5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5FC2B-F5DD-4D0A-89C0-8E88975AE9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D6671-64FD-4D6C-A426-E0FFEADFAE1F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A85E-7BA3-493E-913B-240A50427F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3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7BF1593-CDFB-4F0F-A473-AAA1F8773189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303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B571638-B3CC-4CD4-91D0-70E5BFD7AB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6" r:id="rId2"/>
    <p:sldLayoutId id="2147483715" r:id="rId3"/>
    <p:sldLayoutId id="2147483714" r:id="rId4"/>
    <p:sldLayoutId id="2147483713" r:id="rId5"/>
    <p:sldLayoutId id="2147483712" r:id="rId6"/>
    <p:sldLayoutId id="2147483711" r:id="rId7"/>
    <p:sldLayoutId id="2147483710" r:id="rId8"/>
    <p:sldLayoutId id="2147483709" r:id="rId9"/>
    <p:sldLayoutId id="2147483708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7F9FF"/>
            </a:gs>
            <a:gs pos="100000">
              <a:srgbClr val="FFFF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91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7665E35-E363-4EAE-9F69-454467EDBA34}" type="datetime1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391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1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6D1860C-83DD-4180-B884-F35E9B3D53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836613"/>
            <a:ext cx="8316912" cy="3090862"/>
          </a:xfrm>
        </p:spPr>
        <p:txBody>
          <a:bodyPr anchor="t"/>
          <a:lstStyle/>
          <a:p>
            <a:pPr eaLnBrk="1" hangingPunct="1"/>
            <a:r>
              <a:rPr lang="ru-RU" altLang="ru-RU" sz="3200" b="1" smtClean="0">
                <a:solidFill>
                  <a:srgbClr val="000066"/>
                </a:solidFill>
                <a:latin typeface="Times New Roman" pitchFamily="18" charset="0"/>
              </a:rPr>
              <a:t>Бюджет</a:t>
            </a:r>
            <a:br>
              <a:rPr lang="ru-RU" altLang="ru-RU" sz="3200" b="1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rgbClr val="000066"/>
                </a:solidFill>
                <a:latin typeface="Times New Roman" pitchFamily="18" charset="0"/>
              </a:rPr>
              <a:t> Ирбитского муниципального образования</a:t>
            </a:r>
            <a:br>
              <a:rPr lang="ru-RU" altLang="ru-RU" sz="3200" b="1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rgbClr val="000066"/>
                </a:solidFill>
                <a:latin typeface="Times New Roman" pitchFamily="18" charset="0"/>
              </a:rPr>
              <a:t>на 2018 год </a:t>
            </a:r>
            <a:br>
              <a:rPr lang="ru-RU" altLang="ru-RU" sz="3200" b="1" smtClean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ru-RU" altLang="ru-RU" sz="3200" b="1" smtClean="0">
                <a:solidFill>
                  <a:srgbClr val="000066"/>
                </a:solidFill>
                <a:latin typeface="Times New Roman" pitchFamily="18" charset="0"/>
              </a:rPr>
              <a:t>и плановый период 2019-2020 гг.</a:t>
            </a:r>
            <a:br>
              <a:rPr lang="ru-RU" altLang="ru-RU" sz="3200" b="1" smtClean="0">
                <a:solidFill>
                  <a:srgbClr val="000066"/>
                </a:solidFill>
                <a:latin typeface="Times New Roman" pitchFamily="18" charset="0"/>
              </a:rPr>
            </a:br>
            <a:endParaRPr lang="ru-RU" altLang="ru-RU" sz="3200" b="1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392195" name="Rectangle 3"/>
          <p:cNvSpPr>
            <a:spLocks noChangeArrowheads="1"/>
          </p:cNvSpPr>
          <p:nvPr/>
        </p:nvSpPr>
        <p:spPr bwMode="auto">
          <a:xfrm>
            <a:off x="3384550" y="5997575"/>
            <a:ext cx="2146300" cy="369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  декабрь </a:t>
            </a: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2017 </a:t>
            </a:r>
            <a:r>
              <a:rPr lang="ru-RU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года</a:t>
            </a:r>
          </a:p>
        </p:txBody>
      </p:sp>
      <p:pic>
        <p:nvPicPr>
          <p:cNvPr id="27651" name="Picture 43" descr="irbr-zjs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0600" y="3398838"/>
            <a:ext cx="1905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Oval 4"/>
          <p:cNvSpPr>
            <a:spLocks noChangeArrowheads="1"/>
          </p:cNvSpPr>
          <p:nvPr/>
        </p:nvSpPr>
        <p:spPr bwMode="auto">
          <a:xfrm>
            <a:off x="3521075" y="2312988"/>
            <a:ext cx="2124075" cy="684212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ctr"/>
            <a:r>
              <a:rPr lang="ru-RU" altLang="ru-RU" sz="1400" b="1">
                <a:solidFill>
                  <a:srgbClr val="333333"/>
                </a:solidFill>
                <a:latin typeface="Georgia" pitchFamily="18" charset="0"/>
              </a:rPr>
              <a:t>Мероприятия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7891" name="Скругленный прямоугольник 34"/>
          <p:cNvSpPr>
            <a:spLocks noChangeArrowheads="1"/>
          </p:cNvSpPr>
          <p:nvPr/>
        </p:nvSpPr>
        <p:spPr bwMode="auto">
          <a:xfrm>
            <a:off x="250825" y="620713"/>
            <a:ext cx="8785225" cy="17668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Подпрограмма 2. «Улучшение жилищных условий граждан, проживающих в сельской местности Ирбитского муниципального образования, в том числе молодых семей и молодых специалистов»</a:t>
            </a:r>
          </a:p>
          <a:p>
            <a:endParaRPr lang="ru-RU" altLang="ru-RU" sz="1400" b="1">
              <a:latin typeface="Times New Roman" pitchFamily="18" charset="0"/>
            </a:endParaRPr>
          </a:p>
          <a:p>
            <a:r>
              <a:rPr lang="ru-RU" altLang="ru-RU" b="1">
                <a:solidFill>
                  <a:srgbClr val="002060"/>
                </a:solidFill>
                <a:latin typeface="Times New Roman" pitchFamily="18" charset="0"/>
              </a:rPr>
              <a:t>Задача: Удовлетворение потребностей сельского населения, в том числе молодых семей и молодых специалистов, в благоустроенном жилье</a:t>
            </a:r>
            <a:endParaRPr lang="ru-RU" altLang="ru-RU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7892" name="Скругленный прямоугольник 34"/>
          <p:cNvSpPr>
            <a:spLocks noChangeArrowheads="1"/>
          </p:cNvSpPr>
          <p:nvPr/>
        </p:nvSpPr>
        <p:spPr bwMode="auto">
          <a:xfrm>
            <a:off x="130175" y="2960688"/>
            <a:ext cx="4513263" cy="3933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Улучшение жилищных условий граждан, проживающих в сельской местности 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2018 год –9 семей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2019 год –9 семей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2020 год –9 семей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endParaRPr lang="ru-RU" altLang="ru-RU" sz="1200" b="1" i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200" b="1" i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200" b="1" i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200" b="1" i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7893" name="Скругленный прямоугольник 34"/>
          <p:cNvSpPr>
            <a:spLocks noChangeArrowheads="1"/>
          </p:cNvSpPr>
          <p:nvPr/>
        </p:nvSpPr>
        <p:spPr bwMode="auto">
          <a:xfrm>
            <a:off x="4740275" y="2924175"/>
            <a:ext cx="4321175" cy="3933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Улучшение жилищных условий молодых семей и молодых специалистов 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2018 год – 30 семей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2019 год – 30 семей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2020 год – 30 семей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200" b="1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37894" name="Прямая со стрелкой 2"/>
          <p:cNvCxnSpPr>
            <a:cxnSpLocks noChangeShapeType="1"/>
            <a:stCxn id="37889" idx="2"/>
            <a:endCxn id="37892" idx="0"/>
          </p:cNvCxnSpPr>
          <p:nvPr/>
        </p:nvCxnSpPr>
        <p:spPr bwMode="auto">
          <a:xfrm flipH="1">
            <a:off x="2387600" y="2654300"/>
            <a:ext cx="1133475" cy="3063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7895" name="Прямая со стрелкой 4"/>
          <p:cNvCxnSpPr>
            <a:cxnSpLocks noChangeShapeType="1"/>
            <a:stCxn id="37889" idx="6"/>
            <a:endCxn id="37893" idx="0"/>
          </p:cNvCxnSpPr>
          <p:nvPr/>
        </p:nvCxnSpPr>
        <p:spPr bwMode="auto">
          <a:xfrm>
            <a:off x="5645150" y="2654300"/>
            <a:ext cx="1255713" cy="269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37896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576263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03238" y="4724400"/>
          <a:ext cx="3889375" cy="2017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142"/>
                <a:gridCol w="929075"/>
                <a:gridCol w="983815"/>
                <a:gridCol w="972344"/>
              </a:tblGrid>
              <a:tr h="407046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45" marR="91445" marT="45754" marB="45754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2018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45" marR="91445" marT="45754" marB="45754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2019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45" marR="91445" marT="45754" marB="45754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2020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45" marR="91445" marT="45754" marB="45754"/>
                </a:tc>
              </a:tr>
              <a:tr h="40704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ФБ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45" marR="91445" marT="45754" marB="45754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5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930,6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5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930,6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5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930,6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</a:tr>
              <a:tr h="40704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ОБ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45" marR="91445" marT="45754" marB="45754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11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700,0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11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700,0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11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700,0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</a:tr>
              <a:tr h="39828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МБ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45" marR="91445" marT="45754" marB="45754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  1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170,0   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  1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170,0   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  1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170,0   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</a:tr>
              <a:tr h="39828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ВБ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45" marR="91445" marT="45754" marB="45754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8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057,4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8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057,4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8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057,4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6" marR="9526" marT="9532" marB="0" anchor="ctr"/>
                </a:tc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4967288" y="4652963"/>
          <a:ext cx="3779837" cy="2089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959"/>
                <a:gridCol w="927829"/>
                <a:gridCol w="962090"/>
                <a:gridCol w="944959"/>
              </a:tblGrid>
              <a:tr h="417830">
                <a:tc>
                  <a:txBody>
                    <a:bodyPr/>
                    <a:lstStyle/>
                    <a:p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68" marR="91468" marT="45740" marB="4574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2018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68" marR="91468" marT="45740" marB="4574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2019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68" marR="91468" marT="45740" marB="4574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2020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68" marR="91468" marT="45740" marB="45740"/>
                </a:tc>
              </a:tr>
              <a:tr h="41783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ФБ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68" marR="91468" marT="45740" marB="4574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13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838,1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13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838,1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13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838,1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</a:tr>
              <a:tr h="41783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ОБ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68" marR="91468" marT="45740" marB="4574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27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300,0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27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300,0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27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300,0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</a:tr>
              <a:tr h="41783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МБ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68" marR="91468" marT="45740" marB="4574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2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730,0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2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730,0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2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730,0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</a:tr>
              <a:tr h="41783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602B"/>
                          </a:solidFill>
                          <a:latin typeface="Georgia" panose="02040502050405020303" pitchFamily="18" charset="0"/>
                        </a:rPr>
                        <a:t>ВБ</a:t>
                      </a:r>
                      <a:endParaRPr lang="ru-RU" sz="1800" b="1" dirty="0">
                        <a:solidFill>
                          <a:srgbClr val="00602B"/>
                        </a:solidFill>
                        <a:latin typeface="Georgia" panose="02040502050405020303" pitchFamily="18" charset="0"/>
                      </a:endParaRPr>
                    </a:p>
                  </a:txBody>
                  <a:tcPr marL="91468" marR="91468" marT="45740" marB="4574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18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800,6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18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800,6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18 </a:t>
                      </a:r>
                      <a:r>
                        <a:rPr lang="ru-RU" sz="1400" b="1" i="0" u="none" strike="noStrike" dirty="0" smtClean="0">
                          <a:solidFill>
                            <a:srgbClr val="00602B"/>
                          </a:solidFill>
                          <a:effectLst/>
                          <a:latin typeface="Georgia" panose="02040502050405020303" pitchFamily="18" charset="0"/>
                        </a:rPr>
                        <a:t>800,6</a:t>
                      </a:r>
                      <a:endParaRPr lang="ru-RU" sz="1400" b="1" i="0" u="none" strike="noStrike" dirty="0">
                        <a:solidFill>
                          <a:srgbClr val="00602B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8" marR="9528" marT="9529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8914" name="Скругленный прямоугольник 34"/>
          <p:cNvSpPr>
            <a:spLocks noChangeArrowheads="1"/>
          </p:cNvSpPr>
          <p:nvPr/>
        </p:nvSpPr>
        <p:spPr bwMode="auto">
          <a:xfrm>
            <a:off x="287338" y="908050"/>
            <a:ext cx="8569325" cy="1420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Подпрограмма 3. «Повышение эффективности производства агропромышленного комплекса Ирбитского района»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2060"/>
                </a:solidFill>
                <a:latin typeface="Times New Roman" pitchFamily="18" charset="0"/>
              </a:rPr>
              <a:t>Задача: Пропаганда и распространение опыта работы лучших предприятий агропромышленного комплекса Ирбитского муниципального образования</a:t>
            </a:r>
            <a:endParaRPr lang="ru-RU" altLang="ru-RU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8915" name="Oval 4"/>
          <p:cNvSpPr>
            <a:spLocks noChangeArrowheads="1"/>
          </p:cNvSpPr>
          <p:nvPr/>
        </p:nvSpPr>
        <p:spPr bwMode="auto">
          <a:xfrm>
            <a:off x="3509963" y="2328863"/>
            <a:ext cx="2124075" cy="1044575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ctr"/>
            <a:r>
              <a:rPr lang="ru-RU" altLang="ru-RU" b="1">
                <a:solidFill>
                  <a:srgbClr val="333333"/>
                </a:solidFill>
                <a:latin typeface="Georgia" pitchFamily="18" charset="0"/>
              </a:rPr>
              <a:t>Мероприятия</a:t>
            </a:r>
          </a:p>
        </p:txBody>
      </p:sp>
      <p:sp>
        <p:nvSpPr>
          <p:cNvPr id="38916" name="Скругленный прямоугольник 34"/>
          <p:cNvSpPr>
            <a:spLocks noChangeArrowheads="1"/>
          </p:cNvSpPr>
          <p:nvPr/>
        </p:nvSpPr>
        <p:spPr bwMode="auto">
          <a:xfrm>
            <a:off x="287338" y="3249613"/>
            <a:ext cx="4284662" cy="3311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Организация и проведение соревнований между предприятиями, отделениями, бригадами и работниками агропромышленного комплекса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2018г.  – 1 009,0 тыс. руб.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2019г.  – 1 009,0 тыс. руб.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2020г.  – 1 009,0 тыс. руб.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38917" name="Скругленный прямоугольник 34"/>
          <p:cNvSpPr>
            <a:spLocks noChangeArrowheads="1"/>
          </p:cNvSpPr>
          <p:nvPr/>
        </p:nvSpPr>
        <p:spPr bwMode="auto">
          <a:xfrm>
            <a:off x="4643438" y="3249613"/>
            <a:ext cx="4213225" cy="3311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Организация и проведение праздника, посвященного Дню работника сельского хозяйства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2018г. - 350,0  тыс. руб.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2019г. - 350,0  тыс. руб.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2020г. - 350,0  тыс. руб.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38918" name="Прямая со стрелкой 2"/>
          <p:cNvCxnSpPr>
            <a:cxnSpLocks noChangeShapeType="1"/>
            <a:stCxn id="38915" idx="2"/>
            <a:endCxn id="38916" idx="0"/>
          </p:cNvCxnSpPr>
          <p:nvPr/>
        </p:nvCxnSpPr>
        <p:spPr bwMode="auto">
          <a:xfrm flipH="1">
            <a:off x="2430463" y="2851150"/>
            <a:ext cx="1079500" cy="398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38919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61118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920" name="Прямая со стрелкой 13"/>
          <p:cNvCxnSpPr>
            <a:cxnSpLocks noChangeShapeType="1"/>
            <a:endCxn id="38917" idx="0"/>
          </p:cNvCxnSpPr>
          <p:nvPr/>
        </p:nvCxnSpPr>
        <p:spPr bwMode="auto">
          <a:xfrm>
            <a:off x="5618163" y="2713038"/>
            <a:ext cx="1131887" cy="536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9938" name="Скругленный прямоугольник 34"/>
          <p:cNvSpPr>
            <a:spLocks noChangeArrowheads="1"/>
          </p:cNvSpPr>
          <p:nvPr/>
        </p:nvSpPr>
        <p:spPr bwMode="auto">
          <a:xfrm>
            <a:off x="827088" y="939800"/>
            <a:ext cx="7524750" cy="6889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Программа «Социальная поддержка населения  Ирбитского муниципального образования до 2020 года»</a:t>
            </a:r>
          </a:p>
        </p:txBody>
      </p:sp>
      <p:sp>
        <p:nvSpPr>
          <p:cNvPr id="39939" name="Скругленный прямоугольник 34"/>
          <p:cNvSpPr>
            <a:spLocks noChangeArrowheads="1"/>
          </p:cNvSpPr>
          <p:nvPr/>
        </p:nvSpPr>
        <p:spPr bwMode="auto">
          <a:xfrm>
            <a:off x="250825" y="2335213"/>
            <a:ext cx="2881313" cy="4225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1: «Обеспечение малоимущих граждан жилыми помещениями по договорам социального найма и работников социальной сферы по договорам найма служебного жилого помещения муниципального жилищного фонда»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680000"/>
                </a:solidFill>
                <a:latin typeface="Times New Roman" pitchFamily="18" charset="0"/>
              </a:rPr>
              <a:t>2018г. – 8 850,0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1600" b="1">
                <a:solidFill>
                  <a:srgbClr val="680000"/>
                </a:solidFill>
                <a:latin typeface="Times New Roman" pitchFamily="18" charset="0"/>
              </a:rPr>
              <a:t>2019г. – 8 850,0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1600" b="1">
                <a:solidFill>
                  <a:srgbClr val="680000"/>
                </a:solidFill>
                <a:latin typeface="Times New Roman" pitchFamily="18" charset="0"/>
              </a:rPr>
              <a:t>2020г. – 8 850,0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sz="1600" b="1">
              <a:solidFill>
                <a:srgbClr val="680000"/>
              </a:solidFill>
              <a:latin typeface="Times New Roman" pitchFamily="18" charset="0"/>
            </a:endParaRPr>
          </a:p>
        </p:txBody>
      </p:sp>
      <p:sp>
        <p:nvSpPr>
          <p:cNvPr id="39940" name="Скругленный прямоугольник 34"/>
          <p:cNvSpPr>
            <a:spLocks noChangeArrowheads="1"/>
          </p:cNvSpPr>
          <p:nvPr/>
        </p:nvSpPr>
        <p:spPr bwMode="auto">
          <a:xfrm>
            <a:off x="3240088" y="2335213"/>
            <a:ext cx="2898775" cy="42529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2: «Социальная поддержка по оплате жилого помещения и коммунальных услуг населения Ирбитского муниципального образования»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sz="1600" b="1">
              <a:solidFill>
                <a:srgbClr val="68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680000"/>
                </a:solidFill>
                <a:latin typeface="Times New Roman" pitchFamily="18" charset="0"/>
              </a:rPr>
              <a:t>2018г. – 95 305,0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1600" b="1">
                <a:solidFill>
                  <a:srgbClr val="680000"/>
                </a:solidFill>
                <a:latin typeface="Times New Roman" pitchFamily="18" charset="0"/>
              </a:rPr>
              <a:t>2019г. – 95 522,0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1600" b="1">
                <a:solidFill>
                  <a:srgbClr val="680000"/>
                </a:solidFill>
                <a:latin typeface="Times New Roman" pitchFamily="18" charset="0"/>
              </a:rPr>
              <a:t>2020г. – 95 521,0 тыс. руб.</a:t>
            </a:r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39941" name="Стрелка вниз 3"/>
          <p:cNvSpPr>
            <a:spLocks noChangeArrowheads="1"/>
          </p:cNvSpPr>
          <p:nvPr/>
        </p:nvSpPr>
        <p:spPr bwMode="auto">
          <a:xfrm>
            <a:off x="7216775" y="1625600"/>
            <a:ext cx="936625" cy="714375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39942" name="Стрелка вниз 15"/>
          <p:cNvSpPr>
            <a:spLocks noChangeArrowheads="1"/>
          </p:cNvSpPr>
          <p:nvPr/>
        </p:nvSpPr>
        <p:spPr bwMode="auto">
          <a:xfrm>
            <a:off x="1223963" y="1628775"/>
            <a:ext cx="935037" cy="706438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39943" name="Скругленный прямоугольник 34"/>
          <p:cNvSpPr>
            <a:spLocks noChangeArrowheads="1"/>
          </p:cNvSpPr>
          <p:nvPr/>
        </p:nvSpPr>
        <p:spPr bwMode="auto">
          <a:xfrm>
            <a:off x="6246813" y="2335213"/>
            <a:ext cx="2789237" cy="4225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3: «Поддержка общественной организации ветеранов войны, труда, боевых действий, государственной службы, пенсионеров Ирбитского муниципального образования»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680000"/>
                </a:solidFill>
                <a:latin typeface="Times New Roman" pitchFamily="18" charset="0"/>
              </a:rPr>
              <a:t>2018г. – 350,0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1600" b="1">
                <a:solidFill>
                  <a:srgbClr val="680000"/>
                </a:solidFill>
                <a:latin typeface="Times New Roman" pitchFamily="18" charset="0"/>
              </a:rPr>
              <a:t>2019г. – 350,0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1600" b="1">
                <a:solidFill>
                  <a:srgbClr val="680000"/>
                </a:solidFill>
                <a:latin typeface="Times New Roman" pitchFamily="18" charset="0"/>
              </a:rPr>
              <a:t>2020г. – 350,0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sz="1600" b="1">
              <a:solidFill>
                <a:srgbClr val="68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39944" name="Стрелка вниз 8"/>
          <p:cNvSpPr>
            <a:spLocks noChangeArrowheads="1"/>
          </p:cNvSpPr>
          <p:nvPr/>
        </p:nvSpPr>
        <p:spPr bwMode="auto">
          <a:xfrm>
            <a:off x="4121150" y="1628775"/>
            <a:ext cx="936625" cy="706438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39945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61118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0962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714375"/>
            <a:ext cx="8712200" cy="1943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Подпрограмма 1: «Обеспечение малоимущих граждан жилыми помещениями по договорам социального найма и работников социальной сферы по договорам найма служебного жилого помещения муниципального жилищного фонда»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latin typeface="Times New Roman" pitchFamily="18" charset="0"/>
              </a:rPr>
              <a:t>Задача: Обеспечение малоимущих граждан и работников социальной сферы, проживающих в Ирбитском муниципальном образовании  и нуждающихся в улучшении жилищных условий, жилыми помещениями.</a:t>
            </a:r>
            <a:endParaRPr lang="ru-RU" altLang="ru-RU">
              <a:latin typeface="Times New Roman" pitchFamily="18" charset="0"/>
            </a:endParaRPr>
          </a:p>
        </p:txBody>
      </p:sp>
      <p:sp>
        <p:nvSpPr>
          <p:cNvPr id="40963" name="Скругленный прямоугольник 34"/>
          <p:cNvSpPr>
            <a:spLocks noChangeArrowheads="1"/>
          </p:cNvSpPr>
          <p:nvPr/>
        </p:nvSpPr>
        <p:spPr bwMode="auto">
          <a:xfrm>
            <a:off x="107950" y="3213100"/>
            <a:ext cx="4140200" cy="33480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Приобретение (строительство) жилья для граждан, проживающих в Ирбитском муниципальном образовании и нуждающихся в улучшении жилищных условий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 год – 6 650,0 тыс. руб. (4 семей)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 год – 6 650,0 тыс. руб. (4 семей)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 год – 6 650,0 тыс. руб. (4 семей)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0964" name="Скругленный прямоугольник 34"/>
          <p:cNvSpPr>
            <a:spLocks noChangeArrowheads="1"/>
          </p:cNvSpPr>
          <p:nvPr/>
        </p:nvSpPr>
        <p:spPr bwMode="auto">
          <a:xfrm>
            <a:off x="4319588" y="3284538"/>
            <a:ext cx="4738687" cy="3297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Ремонт муниципальных жилых помещений, предоставляемых по договорам социального найма служебного помещения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 год – 2 200,0  тыс. руб. (9  помещений)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 год – 2 200,0  тыс. руб. (9  помещений)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 год – 2 200,0  тыс. руб. (9  помещений)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0965" name="Oval 4"/>
          <p:cNvSpPr>
            <a:spLocks noChangeArrowheads="1"/>
          </p:cNvSpPr>
          <p:nvPr/>
        </p:nvSpPr>
        <p:spPr bwMode="auto">
          <a:xfrm>
            <a:off x="3521075" y="2582863"/>
            <a:ext cx="2124075" cy="701675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ctr"/>
            <a:r>
              <a:rPr lang="ru-RU" altLang="ru-RU" sz="1400" b="1">
                <a:solidFill>
                  <a:srgbClr val="333333"/>
                </a:solidFill>
                <a:latin typeface="Georgia" pitchFamily="18" charset="0"/>
              </a:rPr>
              <a:t>Мероприятия</a:t>
            </a:r>
          </a:p>
        </p:txBody>
      </p:sp>
      <p:cxnSp>
        <p:nvCxnSpPr>
          <p:cNvPr id="40966" name="Прямая со стрелкой 2"/>
          <p:cNvCxnSpPr>
            <a:cxnSpLocks noChangeShapeType="1"/>
            <a:stCxn id="40965" idx="2"/>
            <a:endCxn id="40963" idx="0"/>
          </p:cNvCxnSpPr>
          <p:nvPr/>
        </p:nvCxnSpPr>
        <p:spPr bwMode="auto">
          <a:xfrm flipH="1">
            <a:off x="2178050" y="2933700"/>
            <a:ext cx="1343025" cy="279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0967" name="Прямая со стрелкой 6"/>
          <p:cNvCxnSpPr>
            <a:cxnSpLocks noChangeShapeType="1"/>
            <a:stCxn id="40965" idx="6"/>
            <a:endCxn id="40964" idx="0"/>
          </p:cNvCxnSpPr>
          <p:nvPr/>
        </p:nvCxnSpPr>
        <p:spPr bwMode="auto">
          <a:xfrm>
            <a:off x="5645150" y="2933700"/>
            <a:ext cx="1042988" cy="3508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40968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61118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1986" name="Скругленный прямоугольник 34"/>
          <p:cNvSpPr>
            <a:spLocks noChangeArrowheads="1"/>
          </p:cNvSpPr>
          <p:nvPr/>
        </p:nvSpPr>
        <p:spPr bwMode="auto">
          <a:xfrm>
            <a:off x="179388" y="728663"/>
            <a:ext cx="8893175" cy="9366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Подпрограмма 2: «Социальная поддержка по оплате жилого помещения и коммунальных услуг населения Ирбитского МО»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400" b="1">
                <a:latin typeface="Times New Roman" pitchFamily="18" charset="0"/>
              </a:rPr>
              <a:t>Задача 1: Предоставление гражданам субсидии на оплату жилого помещения и коммунальных услуг.</a:t>
            </a:r>
          </a:p>
        </p:txBody>
      </p:sp>
      <p:sp>
        <p:nvSpPr>
          <p:cNvPr id="14340" name="Скругленный прямоугольник 34"/>
          <p:cNvSpPr>
            <a:spLocks noChangeArrowheads="1"/>
          </p:cNvSpPr>
          <p:nvPr/>
        </p:nvSpPr>
        <p:spPr bwMode="auto">
          <a:xfrm>
            <a:off x="71438" y="1881188"/>
            <a:ext cx="2979737" cy="2690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Осуществление государственного полномочия СО по предоставлению гражданам </a:t>
            </a:r>
            <a:r>
              <a:rPr lang="ru-RU" sz="1200" b="1" i="1" u="sng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субсидий</a:t>
            </a:r>
            <a:r>
              <a:rPr lang="ru-RU" sz="1200" b="1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 на оплату жилого помещения и коммунальных услуг</a:t>
            </a:r>
          </a:p>
          <a:p>
            <a:pPr algn="ctr" eaLnBrk="1" hangingPunct="1">
              <a:defRPr/>
            </a:pPr>
            <a:endParaRPr lang="ru-RU" sz="1200" b="1" dirty="0" smtClean="0">
              <a:solidFill>
                <a:schemeClr val="bg1"/>
              </a:solidFill>
              <a:latin typeface="Georgia" panose="02040502050405020303" pitchFamily="18" charset="0"/>
              <a:cs typeface="+mn-cs"/>
            </a:endParaRP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ОБ</a:t>
            </a: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2018– 10 950,4 тыс. руб.</a:t>
            </a: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2019 – 10 950,4 тыс. руб. 2020–10 950,4 тыс. руб. </a:t>
            </a:r>
          </a:p>
          <a:p>
            <a:pPr algn="ctr" eaLnBrk="1" hangingPunct="1">
              <a:defRPr/>
            </a:pPr>
            <a:endParaRPr lang="ru-RU" sz="1400" b="1" dirty="0" smtClean="0">
              <a:solidFill>
                <a:schemeClr val="bg1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algn="ctr" eaLnBrk="1" hangingPunct="1">
              <a:buFontTx/>
              <a:buAutoNum type="arabicPlain" startAt="2017"/>
              <a:defRPr/>
            </a:pPr>
            <a:endParaRPr lang="ru-RU" sz="1400" b="1" dirty="0" smtClean="0">
              <a:solidFill>
                <a:schemeClr val="bg1"/>
              </a:solidFill>
              <a:latin typeface="Georgia" panose="02040502050405020303" pitchFamily="18" charset="0"/>
              <a:cs typeface="+mn-cs"/>
            </a:endParaRPr>
          </a:p>
          <a:p>
            <a:pPr algn="ctr" eaLnBrk="1" hangingPunct="1">
              <a:defRPr/>
            </a:pPr>
            <a:endParaRPr lang="ru-RU" sz="1400" b="1" dirty="0" smtClean="0">
              <a:solidFill>
                <a:schemeClr val="bg1"/>
              </a:solidFill>
              <a:latin typeface="Georgia" panose="02040502050405020303" pitchFamily="18" charset="0"/>
              <a:cs typeface="+mn-cs"/>
            </a:endParaRPr>
          </a:p>
          <a:p>
            <a:pPr algn="ctr" eaLnBrk="1" hangingPunct="1">
              <a:defRPr/>
            </a:pPr>
            <a:endParaRPr lang="ru-RU" sz="1200" b="1" dirty="0" smtClean="0">
              <a:solidFill>
                <a:schemeClr val="bg1"/>
              </a:solidFill>
              <a:latin typeface="Georgia" panose="02040502050405020303" pitchFamily="18" charset="0"/>
              <a:cs typeface="+mn-cs"/>
            </a:endParaRPr>
          </a:p>
        </p:txBody>
      </p:sp>
      <p:sp>
        <p:nvSpPr>
          <p:cNvPr id="41988" name="Скругленный прямоугольник 34"/>
          <p:cNvSpPr>
            <a:spLocks noChangeArrowheads="1"/>
          </p:cNvSpPr>
          <p:nvPr/>
        </p:nvSpPr>
        <p:spPr bwMode="auto">
          <a:xfrm>
            <a:off x="2971800" y="1665288"/>
            <a:ext cx="3060700" cy="25098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chemeClr val="bg1"/>
                </a:solidFill>
                <a:latin typeface="Georgia" pitchFamily="18" charset="0"/>
              </a:rPr>
              <a:t>Осуществление государственного полномочия РФ по предоставлению отдельным категориям граждан </a:t>
            </a:r>
            <a:r>
              <a:rPr lang="ru-RU" altLang="ru-RU" sz="1200" b="1" i="1" u="sng">
                <a:solidFill>
                  <a:schemeClr val="bg1"/>
                </a:solidFill>
                <a:latin typeface="Georgia" pitchFamily="18" charset="0"/>
              </a:rPr>
              <a:t>компенсаций</a:t>
            </a:r>
            <a:r>
              <a:rPr lang="ru-RU" altLang="ru-RU" sz="1200" b="1" i="1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altLang="ru-RU" sz="1200" b="1">
                <a:solidFill>
                  <a:schemeClr val="bg1"/>
                </a:solidFill>
                <a:latin typeface="Georgia" pitchFamily="18" charset="0"/>
              </a:rPr>
              <a:t>расходов на оплату жилого помещения и коммунальных услуг </a:t>
            </a:r>
          </a:p>
          <a:p>
            <a:pPr algn="ctr"/>
            <a:r>
              <a:rPr lang="ru-RU" altLang="ru-RU" sz="1200" b="1">
                <a:solidFill>
                  <a:schemeClr val="bg1"/>
                </a:solidFill>
                <a:latin typeface="Georgia" pitchFamily="18" charset="0"/>
              </a:rPr>
              <a:t>ФБ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2018– 10 741,0 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2019– 10 958 ,0 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2020– 10 958,0  тыс. руб.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41989" name="Oval 4"/>
          <p:cNvSpPr>
            <a:spLocks noChangeArrowheads="1"/>
          </p:cNvSpPr>
          <p:nvPr/>
        </p:nvSpPr>
        <p:spPr bwMode="auto">
          <a:xfrm>
            <a:off x="3111500" y="4175125"/>
            <a:ext cx="2781300" cy="639763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ctr"/>
            <a:r>
              <a:rPr lang="ru-RU" altLang="ru-RU" sz="1400" b="1">
                <a:solidFill>
                  <a:srgbClr val="333333"/>
                </a:solidFill>
                <a:latin typeface="Georgia" pitchFamily="18" charset="0"/>
              </a:rPr>
              <a:t>Мероприятия</a:t>
            </a:r>
          </a:p>
        </p:txBody>
      </p:sp>
      <p:sp>
        <p:nvSpPr>
          <p:cNvPr id="41990" name="Скругленный прямоугольник 34"/>
          <p:cNvSpPr>
            <a:spLocks noChangeArrowheads="1"/>
          </p:cNvSpPr>
          <p:nvPr/>
        </p:nvSpPr>
        <p:spPr bwMode="auto">
          <a:xfrm>
            <a:off x="5930900" y="1881188"/>
            <a:ext cx="3141663" cy="26908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chemeClr val="bg1"/>
                </a:solidFill>
                <a:latin typeface="Georgia" pitchFamily="18" charset="0"/>
              </a:rPr>
              <a:t>Осуществление государственного полномочия СО по предоставлению отдельным категориям граждан </a:t>
            </a:r>
            <a:r>
              <a:rPr lang="ru-RU" altLang="ru-RU" sz="1200" b="1" i="1" u="sng">
                <a:solidFill>
                  <a:schemeClr val="bg1"/>
                </a:solidFill>
                <a:latin typeface="Georgia" pitchFamily="18" charset="0"/>
              </a:rPr>
              <a:t>компенсаций</a:t>
            </a:r>
            <a:r>
              <a:rPr lang="ru-RU" altLang="ru-RU" sz="1200" b="1">
                <a:solidFill>
                  <a:schemeClr val="bg1"/>
                </a:solidFill>
                <a:latin typeface="Georgia" pitchFamily="18" charset="0"/>
              </a:rPr>
              <a:t> расходов на оплату жилого помещения и коммунальных услуг</a:t>
            </a:r>
          </a:p>
          <a:p>
            <a:pPr algn="ctr"/>
            <a:r>
              <a:rPr lang="ru-RU" altLang="ru-RU" sz="1200" b="1">
                <a:solidFill>
                  <a:schemeClr val="bg1"/>
                </a:solidFill>
                <a:latin typeface="Georgia" pitchFamily="18" charset="0"/>
              </a:rPr>
              <a:t>ОБ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 – 66 732,0 тыс. руб. 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 – 66 732,0 тыс. руб. 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 – 66 732,0 тыс. руб. 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1991" name="Скругленный прямоугольник 34"/>
          <p:cNvSpPr>
            <a:spLocks noChangeArrowheads="1"/>
          </p:cNvSpPr>
          <p:nvPr/>
        </p:nvSpPr>
        <p:spPr bwMode="auto">
          <a:xfrm>
            <a:off x="431800" y="4652963"/>
            <a:ext cx="3816350" cy="21240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chemeClr val="bg1"/>
                </a:solidFill>
                <a:latin typeface="Georgia" pitchFamily="18" charset="0"/>
              </a:rPr>
              <a:t>Расходы на обеспечение деятельности МКУ «Служба субсидий Ирбитского района» в части осуществления государственного полномочия по предоставлению отдельным категориям граждан </a:t>
            </a:r>
            <a:r>
              <a:rPr lang="ru-RU" altLang="ru-RU" sz="1200" b="1" i="1" u="sng">
                <a:solidFill>
                  <a:schemeClr val="bg1"/>
                </a:solidFill>
                <a:latin typeface="Georgia" pitchFamily="18" charset="0"/>
              </a:rPr>
              <a:t>субсидий</a:t>
            </a:r>
            <a:r>
              <a:rPr lang="ru-RU" altLang="ru-RU" sz="1200" b="1">
                <a:solidFill>
                  <a:schemeClr val="bg1"/>
                </a:solidFill>
                <a:latin typeface="Georgia" pitchFamily="18" charset="0"/>
              </a:rPr>
              <a:t> на оплату жилого помещения и коммунальных услуг</a:t>
            </a:r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  – 881,6 тыс. руб. ОБ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  – 881,6 тыс. руб. ОБ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  – 881,6 тыс. руб. ОБ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200" b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4345" name="Скругленный прямоугольник 34"/>
          <p:cNvSpPr>
            <a:spLocks noChangeArrowheads="1"/>
          </p:cNvSpPr>
          <p:nvPr/>
        </p:nvSpPr>
        <p:spPr bwMode="auto">
          <a:xfrm>
            <a:off x="4824413" y="4652963"/>
            <a:ext cx="3924300" cy="21240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  <a:effectLst/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Расходы на обеспечение деятельности МКУ «Служба субсидий </a:t>
            </a:r>
            <a:r>
              <a:rPr lang="ru-RU" sz="1200" b="1" dirty="0" err="1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Ирбитского</a:t>
            </a:r>
            <a:r>
              <a:rPr lang="ru-RU" sz="1200" b="1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 района» в части осуществления государственного полномочия по предоставлению отдельным категориям граждан </a:t>
            </a:r>
            <a:r>
              <a:rPr lang="ru-RU" sz="1200" b="1" i="1" u="sng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компенсаций</a:t>
            </a:r>
            <a:r>
              <a:rPr lang="ru-RU" sz="1200" b="1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 расходов на оплату жилого помещения и коммунальных услуг</a:t>
            </a: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2018– 6 000,0тыс. руб. ОБ</a:t>
            </a: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2019  – 6 000,0тыс. руб. ОБ </a:t>
            </a:r>
          </a:p>
          <a:p>
            <a:pPr algn="ctr" eaLnBrk="1" hangingPunct="1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Georgia" panose="02040502050405020303" pitchFamily="18" charset="0"/>
                <a:cs typeface="+mn-cs"/>
              </a:rPr>
              <a:t>2020  – 6 000,0тыс. руб. ОБ</a:t>
            </a:r>
          </a:p>
          <a:p>
            <a:pPr marL="342900" indent="-342900" algn="ctr" eaLnBrk="1" hangingPunct="1">
              <a:buFontTx/>
              <a:buAutoNum type="arabicPlain" startAt="2017"/>
              <a:defRPr/>
            </a:pPr>
            <a:endParaRPr lang="ru-RU" sz="1400" b="1" dirty="0" smtClean="0">
              <a:solidFill>
                <a:schemeClr val="bg1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algn="ctr" eaLnBrk="1" hangingPunct="1">
              <a:buFontTx/>
              <a:buAutoNum type="arabicPlain" startAt="2017"/>
              <a:defRPr/>
            </a:pPr>
            <a:endParaRPr lang="ru-RU" sz="1400" b="1" dirty="0" smtClean="0">
              <a:solidFill>
                <a:schemeClr val="bg1"/>
              </a:solidFill>
              <a:latin typeface="Georgia" panose="02040502050405020303" pitchFamily="18" charset="0"/>
              <a:cs typeface="+mn-cs"/>
            </a:endParaRPr>
          </a:p>
          <a:p>
            <a:pPr marL="342900" indent="-342900" algn="ctr" eaLnBrk="1" hangingPunct="1">
              <a:buFontTx/>
              <a:buAutoNum type="arabicPlain" startAt="2017"/>
              <a:defRPr/>
            </a:pPr>
            <a:endParaRPr lang="ru-RU" sz="1400" b="1" dirty="0" smtClean="0">
              <a:solidFill>
                <a:schemeClr val="bg1"/>
              </a:solidFill>
              <a:latin typeface="Georgia" panose="02040502050405020303" pitchFamily="18" charset="0"/>
              <a:cs typeface="+mn-cs"/>
            </a:endParaRPr>
          </a:p>
          <a:p>
            <a:pPr algn="ctr" eaLnBrk="1" hangingPunct="1">
              <a:defRPr/>
            </a:pPr>
            <a:endParaRPr lang="ru-RU" sz="1400" b="1" dirty="0" smtClean="0">
              <a:solidFill>
                <a:schemeClr val="bg1"/>
              </a:solidFill>
              <a:latin typeface="Georgia" panose="02040502050405020303" pitchFamily="18" charset="0"/>
              <a:cs typeface="+mn-cs"/>
            </a:endParaRPr>
          </a:p>
          <a:p>
            <a:pPr algn="ctr" eaLnBrk="1" hangingPunct="1">
              <a:defRPr/>
            </a:pPr>
            <a:endParaRPr lang="ru-RU" sz="1200" b="1" dirty="0" smtClean="0">
              <a:solidFill>
                <a:schemeClr val="bg1"/>
              </a:solidFill>
              <a:latin typeface="Georgia" panose="02040502050405020303" pitchFamily="18" charset="0"/>
              <a:cs typeface="+mn-cs"/>
            </a:endParaRPr>
          </a:p>
        </p:txBody>
      </p:sp>
      <p:pic>
        <p:nvPicPr>
          <p:cNvPr id="41993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61118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23177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3010" name="Скругленный прямоугольник 34"/>
          <p:cNvSpPr>
            <a:spLocks noChangeArrowheads="1"/>
          </p:cNvSpPr>
          <p:nvPr/>
        </p:nvSpPr>
        <p:spPr bwMode="auto">
          <a:xfrm>
            <a:off x="203200" y="666750"/>
            <a:ext cx="8667750" cy="33385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3: «Поддержка общественной организации ветеранов войны, труда, боевых действий, государственной службы, пенсионеров Ирбитского муниципального образования»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300" b="1">
                <a:latin typeface="Times New Roman" pitchFamily="18" charset="0"/>
              </a:rPr>
              <a:t>Задачи: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latin typeface="Times New Roman" pitchFamily="18" charset="0"/>
              </a:rPr>
              <a:t>1. Информирование ветеранов общественной организации ветеранов войны, труда, боевых действий, государственной службы, пенсионеров Ирбитского МО об изменениях законодательства   и деятельности ветеранских организаций;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latin typeface="Times New Roman" pitchFamily="18" charset="0"/>
              </a:rPr>
              <a:t>2. Создание условий и оказание помощи ветеранам в организации их культурного досуга, предоставление возможности для раскрытия их творческих способностей через смотры, фестивали ветеранских самодеятельных коллективов;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latin typeface="Times New Roman" pitchFamily="18" charset="0"/>
              </a:rPr>
              <a:t>3. Организация и проведение  праздничных мероприятий для ветеранов войны, труда, боевых действий, государственной службы, пенсионеров Ирбитского МО.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300" b="1">
                <a:latin typeface="Times New Roman" pitchFamily="18" charset="0"/>
              </a:rPr>
              <a:t>	</a:t>
            </a:r>
          </a:p>
        </p:txBody>
      </p:sp>
      <p:sp>
        <p:nvSpPr>
          <p:cNvPr id="43011" name="Скругленный прямоугольник 34"/>
          <p:cNvSpPr>
            <a:spLocks noChangeArrowheads="1"/>
          </p:cNvSpPr>
          <p:nvPr/>
        </p:nvSpPr>
        <p:spPr bwMode="auto">
          <a:xfrm>
            <a:off x="6445250" y="4321175"/>
            <a:ext cx="2700338" cy="2041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Обеспечение функций общественной организации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 год –21,0 тыс. руб.</a:t>
            </a:r>
          </a:p>
          <a:p>
            <a:pPr algn="ctr"/>
            <a:r>
              <a:rPr lang="ru-RU" altLang="ru-RU" sz="1400" b="1">
                <a:solidFill>
                  <a:srgbClr val="FFFFFF"/>
                </a:solidFill>
                <a:latin typeface="Georgia" pitchFamily="18" charset="0"/>
              </a:rPr>
              <a:t>2019 год –31,0 тыс. руб.</a:t>
            </a:r>
          </a:p>
          <a:p>
            <a:pPr algn="ctr"/>
            <a:r>
              <a:rPr lang="ru-RU" altLang="ru-RU" sz="1400" b="1">
                <a:solidFill>
                  <a:srgbClr val="FFFFFF"/>
                </a:solidFill>
                <a:latin typeface="Georgia" pitchFamily="18" charset="0"/>
              </a:rPr>
              <a:t>2020 год –31,0 тыс. руб.</a:t>
            </a:r>
          </a:p>
          <a:p>
            <a:pPr algn="ctr"/>
            <a:endParaRPr lang="ru-RU" altLang="ru-RU" sz="12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000" b="1" i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000" b="1" i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3521075" y="4005263"/>
            <a:ext cx="2124075" cy="828675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ctr"/>
            <a:r>
              <a:rPr lang="ru-RU" altLang="ru-RU" sz="1400" b="1">
                <a:solidFill>
                  <a:srgbClr val="333333"/>
                </a:solidFill>
                <a:latin typeface="Georgia" pitchFamily="18" charset="0"/>
              </a:rPr>
              <a:t>Мероприятия</a:t>
            </a:r>
          </a:p>
        </p:txBody>
      </p:sp>
      <p:sp>
        <p:nvSpPr>
          <p:cNvPr id="43013" name="Скругленный прямоугольник 34"/>
          <p:cNvSpPr>
            <a:spLocks noChangeArrowheads="1"/>
          </p:cNvSpPr>
          <p:nvPr/>
        </p:nvSpPr>
        <p:spPr bwMode="auto">
          <a:xfrm>
            <a:off x="22225" y="4279900"/>
            <a:ext cx="2808288" cy="21240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Поощрение активистов ветеранского движения, поздравление долгожителей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 год –160,0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 год –160,0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 год –160,0 тыс. руб.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000" b="1" i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000" b="1" i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3014" name="Скругленный прямоугольник 34"/>
          <p:cNvSpPr>
            <a:spLocks noChangeArrowheads="1"/>
          </p:cNvSpPr>
          <p:nvPr/>
        </p:nvSpPr>
        <p:spPr bwMode="auto">
          <a:xfrm>
            <a:off x="2830513" y="4713288"/>
            <a:ext cx="3614737" cy="21415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Организация и проведение праздничных мероприятий, конкурсов, фестивалей и собраний , конференций (собраний, семинаров)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2018год –169,0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2019год –159,0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2020год –159,0 тыс. руб.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000" b="1" i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3015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61118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4034" name="Скругленный прямоугольник 34"/>
          <p:cNvSpPr>
            <a:spLocks noChangeArrowheads="1"/>
          </p:cNvSpPr>
          <p:nvPr/>
        </p:nvSpPr>
        <p:spPr bwMode="auto">
          <a:xfrm>
            <a:off x="179388" y="939800"/>
            <a:ext cx="8677275" cy="10493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Программа «Развитие кадровой политики в системе муниципального управления в Ирбитском муниципальном образовании и противодействие коррупции до 2020 года»</a:t>
            </a:r>
          </a:p>
        </p:txBody>
      </p:sp>
      <p:sp>
        <p:nvSpPr>
          <p:cNvPr id="44035" name="Скругленный прямоугольник 34"/>
          <p:cNvSpPr>
            <a:spLocks noChangeArrowheads="1"/>
          </p:cNvSpPr>
          <p:nvPr/>
        </p:nvSpPr>
        <p:spPr bwMode="auto">
          <a:xfrm>
            <a:off x="827088" y="2884488"/>
            <a:ext cx="3492500" cy="3676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Подпрограмма 1: «Развитие кадровой политики в системе муниципального управления Ирбитского муниципального образования»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b="1">
              <a:solidFill>
                <a:srgbClr val="68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b="1">
              <a:solidFill>
                <a:srgbClr val="680000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2018г. – 561,0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2019г. – 561,0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2020г. – 561,0 тыс. руб.</a:t>
            </a:r>
          </a:p>
        </p:txBody>
      </p:sp>
      <p:sp>
        <p:nvSpPr>
          <p:cNvPr id="44036" name="Скругленный прямоугольник 34"/>
          <p:cNvSpPr>
            <a:spLocks noChangeArrowheads="1"/>
          </p:cNvSpPr>
          <p:nvPr/>
        </p:nvSpPr>
        <p:spPr bwMode="auto">
          <a:xfrm>
            <a:off x="4824413" y="2884488"/>
            <a:ext cx="3492500" cy="36766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Подпрограмма 2: «Противодействие коррупции в Ирбитском муниципальном образовании»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1400" b="1">
                <a:solidFill>
                  <a:srgbClr val="00602B"/>
                </a:solidFill>
                <a:latin typeface="Times New Roman" pitchFamily="18" charset="0"/>
              </a:rPr>
              <a:t>Цель: Искоренение причин и условий, порождающих коррупцию на территории Ирбитского муниципального образования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2018г. – 0,0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2019г. – 0,0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2020г. – 0,0 тыс. руб.</a:t>
            </a:r>
          </a:p>
        </p:txBody>
      </p:sp>
      <p:sp>
        <p:nvSpPr>
          <p:cNvPr id="44037" name="Стрелка вниз 3"/>
          <p:cNvSpPr>
            <a:spLocks noChangeArrowheads="1"/>
          </p:cNvSpPr>
          <p:nvPr/>
        </p:nvSpPr>
        <p:spPr bwMode="auto">
          <a:xfrm>
            <a:off x="6137275" y="1997075"/>
            <a:ext cx="936625" cy="893763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44038" name="Стрелка вниз 15"/>
          <p:cNvSpPr>
            <a:spLocks noChangeArrowheads="1"/>
          </p:cNvSpPr>
          <p:nvPr/>
        </p:nvSpPr>
        <p:spPr bwMode="auto">
          <a:xfrm>
            <a:off x="2105025" y="1990725"/>
            <a:ext cx="936625" cy="893763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44039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61118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5058" name="Скругленный прямоугольник 34"/>
          <p:cNvSpPr>
            <a:spLocks noChangeArrowheads="1"/>
          </p:cNvSpPr>
          <p:nvPr/>
        </p:nvSpPr>
        <p:spPr bwMode="auto">
          <a:xfrm>
            <a:off x="107950" y="784225"/>
            <a:ext cx="8928100" cy="28860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Подпрограмма 1: «Развитие кадровой политики в системе муниципального управления муниципальной службы в Ирбитском муниципальном образовании»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300" b="1">
                <a:latin typeface="Times New Roman" pitchFamily="18" charset="0"/>
              </a:rPr>
              <a:t>Задачи: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400" b="1">
                <a:latin typeface="Times New Roman" pitchFamily="18" charset="0"/>
              </a:rPr>
              <a:t>1. Совершенство правового регулирования муниципального управления Ирбитского муниципального образования в сфере кадровой политики.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400" b="1">
                <a:latin typeface="Times New Roman" pitchFamily="18" charset="0"/>
              </a:rPr>
              <a:t>2. Профессиональное развитие муниципальных служащих Ирбитского муниципального образования;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400" b="1">
                <a:latin typeface="Times New Roman" pitchFamily="18" charset="0"/>
              </a:rPr>
              <a:t>3.  Формирование системы непрерывного профессионального образования муниципальных служащих Ирбитского муниципального образования;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400" b="1">
                <a:latin typeface="Times New Roman" pitchFamily="18" charset="0"/>
              </a:rPr>
              <a:t>4. Формирование резерва  управленческих кадров муниципальных служащих в Ирбитском муниципальном образовании.</a:t>
            </a:r>
          </a:p>
        </p:txBody>
      </p:sp>
      <p:sp>
        <p:nvSpPr>
          <p:cNvPr id="45059" name="Скругленный прямоугольник 34"/>
          <p:cNvSpPr>
            <a:spLocks noChangeArrowheads="1"/>
          </p:cNvSpPr>
          <p:nvPr/>
        </p:nvSpPr>
        <p:spPr bwMode="auto">
          <a:xfrm>
            <a:off x="3276600" y="4340225"/>
            <a:ext cx="2663825" cy="23161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Повышение квалификации муниципальных служащих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 год – 251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 год – 251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 год – 251 тыс. руб.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5060" name="Скругленный прямоугольник 34"/>
          <p:cNvSpPr>
            <a:spLocks noChangeArrowheads="1"/>
          </p:cNvSpPr>
          <p:nvPr/>
        </p:nvSpPr>
        <p:spPr bwMode="auto">
          <a:xfrm>
            <a:off x="300038" y="3897313"/>
            <a:ext cx="2771775" cy="2663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Участие  муниципальных служащих в консультационных семинарах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 год – 150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 год – 150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 год – 150 тыс. руб.</a:t>
            </a:r>
          </a:p>
          <a:p>
            <a:pPr algn="ctr"/>
            <a:endParaRPr lang="ru-RU" altLang="ru-RU" sz="1400" b="1" i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200" b="1" i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ru-RU" altLang="ru-RU" sz="1200" b="1" i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5061" name="Скругленный прямоугольник 34"/>
          <p:cNvSpPr>
            <a:spLocks noChangeArrowheads="1"/>
          </p:cNvSpPr>
          <p:nvPr/>
        </p:nvSpPr>
        <p:spPr bwMode="auto">
          <a:xfrm>
            <a:off x="6084888" y="3897313"/>
            <a:ext cx="2951162" cy="26638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Обеспечение повышения квалификации и консультационных семинаров муниципальных  служащих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 год – 160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 год – 160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 год – 160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45062" name="Oval 4"/>
          <p:cNvSpPr>
            <a:spLocks noChangeArrowheads="1"/>
          </p:cNvSpPr>
          <p:nvPr/>
        </p:nvSpPr>
        <p:spPr bwMode="auto">
          <a:xfrm>
            <a:off x="3546475" y="3670300"/>
            <a:ext cx="2124075" cy="669925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ctr"/>
            <a:r>
              <a:rPr lang="ru-RU" altLang="ru-RU" sz="1400" b="1">
                <a:solidFill>
                  <a:srgbClr val="333333"/>
                </a:solidFill>
                <a:latin typeface="Georgia" pitchFamily="18" charset="0"/>
              </a:rPr>
              <a:t>Мероприятия</a:t>
            </a:r>
          </a:p>
        </p:txBody>
      </p:sp>
      <p:pic>
        <p:nvPicPr>
          <p:cNvPr id="45063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61118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7938"/>
            <a:ext cx="61118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468312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6083" name="Скругленный прямоугольник 34"/>
          <p:cNvSpPr>
            <a:spLocks noChangeArrowheads="1"/>
          </p:cNvSpPr>
          <p:nvPr/>
        </p:nvSpPr>
        <p:spPr bwMode="auto">
          <a:xfrm>
            <a:off x="130175" y="596900"/>
            <a:ext cx="8929688" cy="17764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Программа «Управление муниципальным имуществом и  земельными ресурсами на территории Ирбитского муниципального образования до 2020 года»</a:t>
            </a:r>
          </a:p>
          <a:p>
            <a:r>
              <a:rPr lang="ru-RU" altLang="ru-RU" sz="1200" b="1">
                <a:latin typeface="Times New Roman" pitchFamily="18" charset="0"/>
              </a:rPr>
              <a:t>Задачи:</a:t>
            </a:r>
          </a:p>
          <a:p>
            <a:r>
              <a:rPr lang="ru-RU" altLang="ru-RU" sz="1400" b="1">
                <a:latin typeface="Times New Roman" pitchFamily="18" charset="0"/>
              </a:rPr>
              <a:t>1. Увеличение   налогооблагаемой базы  в целях  пополнения доходной части бюджета Ирбитского МО ;</a:t>
            </a:r>
          </a:p>
          <a:p>
            <a:r>
              <a:rPr lang="ru-RU" altLang="ru-RU" sz="1400" b="1">
                <a:latin typeface="Times New Roman" pitchFamily="18" charset="0"/>
              </a:rPr>
              <a:t>2. Распоряжение земельными ресурсами, в том числе не  разграниченными;</a:t>
            </a:r>
          </a:p>
          <a:p>
            <a:r>
              <a:rPr lang="ru-RU" altLang="ru-RU" sz="1400" b="1">
                <a:latin typeface="Times New Roman" pitchFamily="18" charset="0"/>
              </a:rPr>
              <a:t>3.Развитие государственного кадастра недвижимости на территории Ирбитского МО;</a:t>
            </a:r>
          </a:p>
          <a:p>
            <a:r>
              <a:rPr lang="ru-RU" altLang="ru-RU" sz="1400" b="1">
                <a:latin typeface="Times New Roman" pitchFamily="18" charset="0"/>
              </a:rPr>
              <a:t>4. Землеустройство земель сельскохозяйственного назначения.</a:t>
            </a:r>
          </a:p>
        </p:txBody>
      </p:sp>
      <p:sp>
        <p:nvSpPr>
          <p:cNvPr id="46084" name="Скругленный прямоугольник 34"/>
          <p:cNvSpPr>
            <a:spLocks noChangeArrowheads="1"/>
          </p:cNvSpPr>
          <p:nvPr/>
        </p:nvSpPr>
        <p:spPr bwMode="auto">
          <a:xfrm>
            <a:off x="88900" y="4652963"/>
            <a:ext cx="4411663" cy="213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Проведение инвентаризации сведений об объемах недвижимости и введение их в автоматизированные базы данных для ведения Единого государственного реестра  недвижимости и земельных участков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2018-375,0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2019-375,0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2020-375,0 тыс. руб.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200" b="1">
                <a:solidFill>
                  <a:schemeClr val="bg1"/>
                </a:solidFill>
                <a:latin typeface="Georgia" pitchFamily="18" charset="0"/>
              </a:rPr>
              <a:t>  </a:t>
            </a:r>
          </a:p>
        </p:txBody>
      </p:sp>
      <p:sp>
        <p:nvSpPr>
          <p:cNvPr id="46085" name="Oval 4"/>
          <p:cNvSpPr>
            <a:spLocks noChangeArrowheads="1"/>
          </p:cNvSpPr>
          <p:nvPr/>
        </p:nvSpPr>
        <p:spPr bwMode="auto">
          <a:xfrm>
            <a:off x="3438525" y="2373313"/>
            <a:ext cx="2124075" cy="492125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ctr"/>
            <a:r>
              <a:rPr lang="ru-RU" altLang="ru-RU" sz="1400" b="1">
                <a:solidFill>
                  <a:srgbClr val="333333"/>
                </a:solidFill>
                <a:latin typeface="Georgia" pitchFamily="18" charset="0"/>
              </a:rPr>
              <a:t>Мероприятия</a:t>
            </a:r>
          </a:p>
        </p:txBody>
      </p:sp>
      <p:sp>
        <p:nvSpPr>
          <p:cNvPr id="46086" name="Скругленный прямоугольник 34"/>
          <p:cNvSpPr>
            <a:spLocks noChangeArrowheads="1"/>
          </p:cNvSpPr>
          <p:nvPr/>
        </p:nvSpPr>
        <p:spPr bwMode="auto">
          <a:xfrm>
            <a:off x="4608513" y="4652963"/>
            <a:ext cx="4427537" cy="2133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 Осуществление кадастровых работ  в отношении объектов недвижимости  муниципальной собственности и земельных участков муниципальной и государственной собственности, право на которые не разграничены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2018-124,0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2019-124,0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2020-124,0 тыс. руб.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200" b="1">
                <a:solidFill>
                  <a:schemeClr val="bg1"/>
                </a:solidFill>
                <a:latin typeface="Georgia" pitchFamily="18" charset="0"/>
              </a:rPr>
              <a:t>  </a:t>
            </a:r>
          </a:p>
        </p:txBody>
      </p:sp>
      <p:sp>
        <p:nvSpPr>
          <p:cNvPr id="46087" name="Скругленный прямоугольник 34"/>
          <p:cNvSpPr>
            <a:spLocks noChangeArrowheads="1"/>
          </p:cNvSpPr>
          <p:nvPr/>
        </p:nvSpPr>
        <p:spPr bwMode="auto">
          <a:xfrm>
            <a:off x="3200400" y="3105150"/>
            <a:ext cx="2641600" cy="12604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Общепрограммные расходы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2018-2 069,3тыс.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2019-2 069,3тыс.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2020-2 069,3тыс. руб.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6088" name="Скругленный прямоугольник 34"/>
          <p:cNvSpPr>
            <a:spLocks noChangeArrowheads="1"/>
          </p:cNvSpPr>
          <p:nvPr/>
        </p:nvSpPr>
        <p:spPr bwMode="auto">
          <a:xfrm>
            <a:off x="88900" y="2528888"/>
            <a:ext cx="2898775" cy="18367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Определение рыночной стоимости объектов недвижимости земельных участков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2018-300,0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2019- 300,0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2020- 300,0 тыс. руб.</a:t>
            </a:r>
          </a:p>
          <a:p>
            <a:pPr algn="ctr"/>
            <a:endParaRPr lang="ru-RU" altLang="ru-RU" sz="1400" b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6089" name="Скругленный прямоугольник 34"/>
          <p:cNvSpPr>
            <a:spLocks noChangeArrowheads="1"/>
          </p:cNvSpPr>
          <p:nvPr/>
        </p:nvSpPr>
        <p:spPr bwMode="auto">
          <a:xfrm>
            <a:off x="6103938" y="2528888"/>
            <a:ext cx="2940050" cy="19796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 Подготовка проектов межевания земель сельскохозяйственного назначения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2018-500,0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2019-500,0 тыс. руб.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2020-150,0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7106" name="Скругленный прямоугольник 34"/>
          <p:cNvSpPr>
            <a:spLocks noChangeArrowheads="1"/>
          </p:cNvSpPr>
          <p:nvPr/>
        </p:nvSpPr>
        <p:spPr bwMode="auto">
          <a:xfrm>
            <a:off x="39688" y="2005013"/>
            <a:ext cx="2928937" cy="2235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Формирование земельных участков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2018 год - 100,0 тыс. руб. 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2019 год  -  100,0 тыс. руб. </a:t>
            </a:r>
          </a:p>
          <a:p>
            <a:pPr algn="ctr"/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2020 год  -  100,0 тыс. руб.</a:t>
            </a:r>
            <a:endParaRPr lang="ru-RU" altLang="ru-RU" sz="1400" b="1" i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7107" name="Скругленный прямоугольник 34"/>
          <p:cNvSpPr>
            <a:spLocks noChangeArrowheads="1"/>
          </p:cNvSpPr>
          <p:nvPr/>
        </p:nvSpPr>
        <p:spPr bwMode="auto">
          <a:xfrm>
            <a:off x="684213" y="657225"/>
            <a:ext cx="7848600" cy="11874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Программа «Подготовка документов территориального планирования в  Ирбитском муниципальном образовании до 2020 года»</a:t>
            </a:r>
          </a:p>
          <a:p>
            <a:pPr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400" b="1">
                <a:latin typeface="Times New Roman" pitchFamily="18" charset="0"/>
              </a:rPr>
              <a:t>Цель: формирование документов территориального планирования Ирбитского муниципального образования, в целях развития малоэтажного жилищного строительства.</a:t>
            </a:r>
          </a:p>
        </p:txBody>
      </p:sp>
      <p:sp>
        <p:nvSpPr>
          <p:cNvPr id="47108" name="Скругленный прямоугольник 34"/>
          <p:cNvSpPr>
            <a:spLocks noChangeArrowheads="1"/>
          </p:cNvSpPr>
          <p:nvPr/>
        </p:nvSpPr>
        <p:spPr bwMode="auto">
          <a:xfrm>
            <a:off x="719138" y="4332288"/>
            <a:ext cx="7813675" cy="2417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Внесение изменений в генеральный план ГО Ирбитское МО применительно к территории населенного пункта: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2018-1 560,0 тыс. руб.</a:t>
            </a:r>
          </a:p>
          <a:p>
            <a:pPr algn="ctr"/>
            <a:r>
              <a:rPr lang="ru-RU" altLang="ru-RU" sz="1600" b="1" i="1">
                <a:solidFill>
                  <a:schemeClr val="bg1"/>
                </a:solidFill>
                <a:latin typeface="Georgia" pitchFamily="18" charset="0"/>
              </a:rPr>
              <a:t>д. Новгородова, с. Стриганское, с. Харловское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2019- 2 209,0 тыс. руб.</a:t>
            </a:r>
            <a:endParaRPr lang="ru-RU" altLang="ru-RU" sz="1600" b="1">
              <a:solidFill>
                <a:schemeClr val="bg1"/>
              </a:solidFill>
            </a:endParaRPr>
          </a:p>
          <a:p>
            <a:pPr algn="ctr"/>
            <a:r>
              <a:rPr lang="ru-RU" altLang="ru-RU" sz="1600" b="1" i="1">
                <a:solidFill>
                  <a:schemeClr val="bg1"/>
                </a:solidFill>
                <a:latin typeface="Georgia" pitchFamily="18" charset="0"/>
              </a:rPr>
              <a:t>с.Пьянково, д.Ретнева, с. Рудное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2020-2 300,0 тыс. руб.</a:t>
            </a:r>
          </a:p>
          <a:p>
            <a:pPr algn="ctr"/>
            <a:r>
              <a:rPr lang="ru-RU" altLang="ru-RU" sz="1600" b="1" i="1">
                <a:solidFill>
                  <a:schemeClr val="bg1"/>
                </a:solidFill>
                <a:latin typeface="Georgia" pitchFamily="18" charset="0"/>
              </a:rPr>
              <a:t>д.Мельникова, с.Осинцевское, д.Мордяшиха, д.Кокшариха, д.Ерзовка, д.Речкаловаа</a:t>
            </a:r>
          </a:p>
        </p:txBody>
      </p:sp>
      <p:sp>
        <p:nvSpPr>
          <p:cNvPr id="47109" name="Oval 4"/>
          <p:cNvSpPr>
            <a:spLocks noChangeArrowheads="1"/>
          </p:cNvSpPr>
          <p:nvPr/>
        </p:nvSpPr>
        <p:spPr bwMode="auto">
          <a:xfrm>
            <a:off x="3460750" y="1906588"/>
            <a:ext cx="2124075" cy="522287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ctr"/>
            <a:r>
              <a:rPr lang="ru-RU" altLang="ru-RU" sz="1400" b="1">
                <a:solidFill>
                  <a:srgbClr val="333333"/>
                </a:solidFill>
                <a:latin typeface="Georgia" pitchFamily="18" charset="0"/>
              </a:rPr>
              <a:t>Мероприятия</a:t>
            </a:r>
          </a:p>
        </p:txBody>
      </p:sp>
      <p:sp>
        <p:nvSpPr>
          <p:cNvPr id="47110" name="Скругленный прямоугольник 34"/>
          <p:cNvSpPr>
            <a:spLocks noChangeArrowheads="1"/>
          </p:cNvSpPr>
          <p:nvPr/>
        </p:nvSpPr>
        <p:spPr bwMode="auto">
          <a:xfrm>
            <a:off x="2973388" y="2474913"/>
            <a:ext cx="2925762" cy="18113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Разработка проекта планировки и проекта межевания</a:t>
            </a:r>
            <a:r>
              <a:rPr lang="ru-RU" altLang="ru-RU" sz="1600" b="1">
                <a:solidFill>
                  <a:schemeClr val="bg1"/>
                </a:solidFill>
              </a:rPr>
              <a:t>:</a:t>
            </a:r>
            <a:endParaRPr lang="ru-RU" altLang="ru-RU" sz="1600" b="1">
              <a:solidFill>
                <a:srgbClr val="FFFFFF"/>
              </a:solidFill>
            </a:endParaRPr>
          </a:p>
          <a:p>
            <a:pPr algn="ctr"/>
            <a:r>
              <a:rPr lang="ru-RU" altLang="ru-RU" sz="1400" b="1">
                <a:solidFill>
                  <a:srgbClr val="FFFFFF"/>
                </a:solidFill>
                <a:latin typeface="Georgia" pitchFamily="18" charset="0"/>
              </a:rPr>
              <a:t>2018 год  -  300,0 тыс. руб. </a:t>
            </a:r>
          </a:p>
          <a:p>
            <a:pPr algn="ctr"/>
            <a:endParaRPr lang="ru-RU" altLang="ru-RU" sz="800" b="1">
              <a:solidFill>
                <a:srgbClr val="FFFFFF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rgbClr val="FFFFFF"/>
                </a:solidFill>
                <a:latin typeface="Georgia" pitchFamily="18" charset="0"/>
              </a:rPr>
              <a:t> </a:t>
            </a:r>
            <a:r>
              <a:rPr lang="ru-RU" altLang="ru-RU" sz="1600" b="1" i="1">
                <a:solidFill>
                  <a:srgbClr val="FFFFFF"/>
                </a:solidFill>
                <a:latin typeface="Georgia" pitchFamily="18" charset="0"/>
              </a:rPr>
              <a:t>п. Рябиновый</a:t>
            </a:r>
            <a:endParaRPr lang="ru-RU" altLang="ru-RU" sz="1600" b="1" i="1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7111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611188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2" name="Скругленный прямоугольник 34"/>
          <p:cNvSpPr>
            <a:spLocks noChangeArrowheads="1"/>
          </p:cNvSpPr>
          <p:nvPr/>
        </p:nvSpPr>
        <p:spPr bwMode="auto">
          <a:xfrm>
            <a:off x="5903913" y="1844675"/>
            <a:ext cx="3132137" cy="23955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Разработка карты (план) объекта землеустройства:</a:t>
            </a:r>
          </a:p>
          <a:p>
            <a:pPr algn="ctr"/>
            <a:endParaRPr lang="ru-RU" altLang="ru-RU" sz="1400" b="1" i="1">
              <a:solidFill>
                <a:srgbClr val="FFFFFF"/>
              </a:solidFill>
              <a:latin typeface="Georgia" pitchFamily="18" charset="0"/>
            </a:endParaRPr>
          </a:p>
          <a:p>
            <a:pPr algn="ctr"/>
            <a:r>
              <a:rPr lang="ru-RU" altLang="ru-RU" sz="1400" b="1">
                <a:solidFill>
                  <a:srgbClr val="FFFFFF"/>
                </a:solidFill>
                <a:latin typeface="Georgia" pitchFamily="18" charset="0"/>
              </a:rPr>
              <a:t>2018 год  -  3 040,0 тыс. руб. </a:t>
            </a:r>
          </a:p>
          <a:p>
            <a:pPr algn="ctr"/>
            <a:r>
              <a:rPr lang="ru-RU" altLang="ru-RU" sz="1400" b="1">
                <a:solidFill>
                  <a:srgbClr val="FFFFFF"/>
                </a:solidFill>
                <a:latin typeface="Georgia" pitchFamily="18" charset="0"/>
              </a:rPr>
              <a:t>2019 год  -  2 691,0 тыс. руб. </a:t>
            </a:r>
          </a:p>
          <a:p>
            <a:pPr algn="ctr"/>
            <a:r>
              <a:rPr lang="ru-RU" altLang="ru-RU" sz="1400" b="1">
                <a:solidFill>
                  <a:srgbClr val="FFFFFF"/>
                </a:solidFill>
                <a:latin typeface="Georgia" pitchFamily="18" charset="0"/>
              </a:rPr>
              <a:t>2020 год  -  2 600,0 тыс. руб. </a:t>
            </a:r>
            <a:endParaRPr lang="ru-RU" altLang="ru-RU" sz="1000" b="1" i="1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8EA561-A30A-4576-8677-69A51DD66B01}" type="slidenum">
              <a:rPr lang="ru-RU" altLang="ru-RU" smtClean="0">
                <a:latin typeface="Arial" charset="0"/>
                <a:cs typeface="Arial" charset="0"/>
              </a:rPr>
              <a:pPr/>
              <a:t>2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  <p:pic>
        <p:nvPicPr>
          <p:cNvPr id="6" name="Picture 105" descr="http://images.tapchianhdep.net/15-10tai-hinh-nen-powerpoint-dep-nhat-cho-dien-thoai3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6963" y="0"/>
            <a:ext cx="9144000" cy="6858000"/>
          </a:xfrm>
          <a:prstGeom prst="rect">
            <a:avLst/>
          </a:prstGeom>
          <a:noFill/>
          <a:effectLst>
            <a:softEdge rad="635000"/>
          </a:effectLst>
          <a:extLst/>
        </p:spPr>
      </p:pic>
      <p:sp>
        <p:nvSpPr>
          <p:cNvPr id="29699" name="Заголовок 1"/>
          <p:cNvSpPr txBox="1">
            <a:spLocks/>
          </p:cNvSpPr>
          <p:nvPr/>
        </p:nvSpPr>
        <p:spPr bwMode="auto">
          <a:xfrm>
            <a:off x="1331913" y="80963"/>
            <a:ext cx="75612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ДИНАМИКА  ДОХОДОВ  БЮДЖЕТА  ИРБИТСКОГО МУНИЦИПАЛЬНОГО  ОБРАЗОВАНИЯ (тысяч рублей)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200" y="790575"/>
          <a:ext cx="8916988" cy="6080125"/>
        </p:xfrm>
        <a:graphic>
          <a:graphicData uri="http://schemas.openxmlformats.org/drawingml/2006/table">
            <a:tbl>
              <a:tblPr/>
              <a:tblGrid>
                <a:gridCol w="3554413"/>
                <a:gridCol w="1512887"/>
                <a:gridCol w="1258888"/>
                <a:gridCol w="1333500"/>
                <a:gridCol w="1257300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неналоговые доходы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363 365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407 452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384 965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405 223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247 954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260 512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276 404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294 370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27 227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31 212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35 207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37 313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24 475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27 995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28 380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28 884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4 408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5 655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5 706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5 792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6 887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6 637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6 724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6 780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17 776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1 091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730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33 183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72 932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30 401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29 925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1 223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1 190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1 195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1 201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788 073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909 385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832 539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822 649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1 151 438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1 316 837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1 217 504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1 227 872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0185" marR="80185" marT="40093" marB="400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pic>
        <p:nvPicPr>
          <p:cNvPr id="29792" name="Picture 43" descr="irbr-zjs-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80963"/>
            <a:ext cx="1042988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43180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8130" name="Скругленный прямоугольник 34"/>
          <p:cNvSpPr>
            <a:spLocks noChangeArrowheads="1"/>
          </p:cNvSpPr>
          <p:nvPr/>
        </p:nvSpPr>
        <p:spPr bwMode="auto">
          <a:xfrm>
            <a:off x="207963" y="555625"/>
            <a:ext cx="8712200" cy="21288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Программа «Развитие культуры </a:t>
            </a:r>
          </a:p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в Ирбитском муниципальном образовании до 2020 года»</a:t>
            </a:r>
          </a:p>
          <a:p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Цели: </a:t>
            </a:r>
          </a:p>
          <a:p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Создание благоприятных условий для устойчивого развития сферы культуры в Ирбитском муниципальном образовании;</a:t>
            </a:r>
          </a:p>
          <a:p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2. Создание условий для развития творческих способностей детей</a:t>
            </a:r>
          </a:p>
          <a:p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3. Повышение качества и расширения спектра муниципальных услуг, оказываемых в сфере культуры Ирбитского муниципального образования</a:t>
            </a:r>
          </a:p>
        </p:txBody>
      </p:sp>
      <p:sp>
        <p:nvSpPr>
          <p:cNvPr id="48131" name="Скругленный прямоугольник 34"/>
          <p:cNvSpPr>
            <a:spLocks noChangeArrowheads="1"/>
          </p:cNvSpPr>
          <p:nvPr/>
        </p:nvSpPr>
        <p:spPr bwMode="auto">
          <a:xfrm>
            <a:off x="157163" y="2776538"/>
            <a:ext cx="4183062" cy="22637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1    «Развитие культуры и искусства »</a:t>
            </a:r>
          </a:p>
        </p:txBody>
      </p:sp>
      <p:sp>
        <p:nvSpPr>
          <p:cNvPr id="48132" name="Скругленный прямоугольник 34"/>
          <p:cNvSpPr>
            <a:spLocks noChangeArrowheads="1"/>
          </p:cNvSpPr>
          <p:nvPr/>
        </p:nvSpPr>
        <p:spPr bwMode="auto">
          <a:xfrm>
            <a:off x="4832350" y="2755900"/>
            <a:ext cx="4203700" cy="23320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2    «Развитие образования в сфере культуры и искусства»</a:t>
            </a:r>
            <a:endParaRPr lang="ru-RU" altLang="ru-RU" sz="1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3" name="Стрелка вниз 2"/>
          <p:cNvSpPr>
            <a:spLocks noChangeArrowheads="1"/>
          </p:cNvSpPr>
          <p:nvPr/>
        </p:nvSpPr>
        <p:spPr bwMode="auto">
          <a:xfrm>
            <a:off x="1857375" y="2684463"/>
            <a:ext cx="795338" cy="169862"/>
          </a:xfrm>
          <a:prstGeom prst="downArrow">
            <a:avLst>
              <a:gd name="adj1" fmla="val 50000"/>
              <a:gd name="adj2" fmla="val 49880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48134" name="Стрелка вниз 18"/>
          <p:cNvSpPr>
            <a:spLocks noChangeArrowheads="1"/>
          </p:cNvSpPr>
          <p:nvPr/>
        </p:nvSpPr>
        <p:spPr bwMode="auto">
          <a:xfrm>
            <a:off x="4346575" y="2686050"/>
            <a:ext cx="485775" cy="2055813"/>
          </a:xfrm>
          <a:prstGeom prst="downArrow">
            <a:avLst>
              <a:gd name="adj1" fmla="val 50000"/>
              <a:gd name="adj2" fmla="val 49961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48135" name="Скругленный прямоугольник 34"/>
          <p:cNvSpPr>
            <a:spLocks noChangeArrowheads="1"/>
          </p:cNvSpPr>
          <p:nvPr/>
        </p:nvSpPr>
        <p:spPr bwMode="auto">
          <a:xfrm>
            <a:off x="1855788" y="5157788"/>
            <a:ext cx="5414962" cy="1547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 3 «Обеспечение реализации муниципальной программы»</a:t>
            </a:r>
            <a:endParaRPr lang="ru-RU" altLang="ru-RU" sz="1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6" name="Стрелка вниз 1"/>
          <p:cNvSpPr>
            <a:spLocks noChangeArrowheads="1"/>
          </p:cNvSpPr>
          <p:nvPr/>
        </p:nvSpPr>
        <p:spPr bwMode="auto">
          <a:xfrm>
            <a:off x="6526213" y="2684463"/>
            <a:ext cx="815975" cy="16986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48137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576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648" name="Group 96"/>
          <p:cNvGraphicFramePr>
            <a:graphicFrameLocks noGrp="1"/>
          </p:cNvGraphicFramePr>
          <p:nvPr/>
        </p:nvGraphicFramePr>
        <p:xfrm>
          <a:off x="250825" y="3681413"/>
          <a:ext cx="4068763" cy="1036637"/>
        </p:xfrm>
        <a:graphic>
          <a:graphicData uri="http://schemas.openxmlformats.org/drawingml/2006/table">
            <a:tbl>
              <a:tblPr/>
              <a:tblGrid>
                <a:gridCol w="703263"/>
                <a:gridCol w="1209675"/>
                <a:gridCol w="1138237"/>
                <a:gridCol w="1017588"/>
              </a:tblGrid>
              <a:tr h="365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353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122 359,9</a:t>
                      </a: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116 836,0</a:t>
                      </a: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116 836,0</a:t>
                      </a: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353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ВБ</a:t>
                      </a: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2 020,0</a:t>
                      </a: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2 020,0</a:t>
                      </a: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2 020,0</a:t>
                      </a:r>
                    </a:p>
                  </a:txBody>
                  <a:tcPr marL="91458" marR="9145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650" name="Group 98"/>
          <p:cNvGraphicFramePr>
            <a:graphicFrameLocks noGrp="1"/>
          </p:cNvGraphicFramePr>
          <p:nvPr/>
        </p:nvGraphicFramePr>
        <p:xfrm>
          <a:off x="4932363" y="3849688"/>
          <a:ext cx="3995737" cy="1036637"/>
        </p:xfrm>
        <a:graphic>
          <a:graphicData uri="http://schemas.openxmlformats.org/drawingml/2006/table">
            <a:tbl>
              <a:tblPr/>
              <a:tblGrid>
                <a:gridCol w="998537"/>
                <a:gridCol w="998538"/>
                <a:gridCol w="1000125"/>
                <a:gridCol w="998537"/>
              </a:tblGrid>
              <a:tr h="365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353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18 000,0</a:t>
                      </a: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</a:t>
                      </a: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19 000,0</a:t>
                      </a: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353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ВБ</a:t>
                      </a: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1 980,0</a:t>
                      </a: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1 980,0</a:t>
                      </a: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1 980,0</a:t>
                      </a:r>
                    </a:p>
                  </a:txBody>
                  <a:tcPr marL="91433" marR="91433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32025" y="5911850"/>
          <a:ext cx="4464050" cy="742950"/>
        </p:xfrm>
        <a:graphic>
          <a:graphicData uri="http://schemas.openxmlformats.org/drawingml/2006/table">
            <a:tbl>
              <a:tblPr/>
              <a:tblGrid>
                <a:gridCol w="1116013"/>
                <a:gridCol w="1116012"/>
                <a:gridCol w="1116013"/>
                <a:gridCol w="1116012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23 050,6</a:t>
                      </a: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21 050,6</a:t>
                      </a: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21 050,6</a:t>
                      </a:r>
                    </a:p>
                  </a:txBody>
                  <a:tcPr marL="91449" marR="91449" marT="45798" marB="457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34"/>
          <p:cNvSpPr>
            <a:spLocks noChangeArrowheads="1"/>
          </p:cNvSpPr>
          <p:nvPr/>
        </p:nvSpPr>
        <p:spPr bwMode="auto">
          <a:xfrm>
            <a:off x="4356100" y="1417638"/>
            <a:ext cx="4121150" cy="2635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CCFFCC">
                  <a:gamma/>
                  <a:tint val="18431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</a:t>
            </a:r>
          </a:p>
          <a:p>
            <a:pPr algn="ctr">
              <a:spcBef>
                <a:spcPts val="538"/>
              </a:spcBef>
              <a:defRPr/>
            </a:pPr>
            <a:r>
              <a:rPr lang="ru-RU" sz="1600" b="1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системы общего образования в </a:t>
            </a:r>
            <a:r>
              <a:rPr lang="ru-RU" sz="1600" b="1" dirty="0" err="1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Ирбитском</a:t>
            </a:r>
            <a:r>
              <a:rPr lang="ru-RU" sz="1600" b="1" dirty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FFFF"/>
              </a:solidFill>
              <a:latin typeface="Arial"/>
              <a:cs typeface="+mn-cs"/>
            </a:endParaRPr>
          </a:p>
          <a:p>
            <a:pPr algn="ctr">
              <a:spcBef>
                <a:spcPts val="540"/>
              </a:spcBef>
              <a:spcAft>
                <a:spcPts val="0"/>
              </a:spcAft>
              <a:defRPr/>
            </a:pPr>
            <a:endParaRPr lang="ru-RU" sz="1400" b="1" kern="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49154" name="Скругленный прямоугольник 34"/>
          <p:cNvSpPr>
            <a:spLocks noChangeArrowheads="1"/>
          </p:cNvSpPr>
          <p:nvPr/>
        </p:nvSpPr>
        <p:spPr bwMode="auto">
          <a:xfrm>
            <a:off x="379413" y="4052888"/>
            <a:ext cx="4608512" cy="28082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3. «Развитие системы дополнительного образования, отдыха, оздоровления и временной занятости детей </a:t>
            </a:r>
            <a:b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в Ирбитском МО»</a:t>
            </a:r>
          </a:p>
        </p:txBody>
      </p:sp>
      <p:sp>
        <p:nvSpPr>
          <p:cNvPr id="49155" name="Скругленный прямоугольник 34"/>
          <p:cNvSpPr>
            <a:spLocks noChangeArrowheads="1"/>
          </p:cNvSpPr>
          <p:nvPr/>
        </p:nvSpPr>
        <p:spPr bwMode="auto">
          <a:xfrm>
            <a:off x="98425" y="1406525"/>
            <a:ext cx="3937000" cy="25622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1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«Развитие системы дошкольного образования в Ирбитском МО»</a:t>
            </a:r>
          </a:p>
          <a:p>
            <a:endParaRPr lang="ru-RU" altLang="ru-RU" sz="1200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9700"/>
            <a:ext cx="8229600" cy="4889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9157" name="Скругленный прямоугольник 34"/>
          <p:cNvSpPr>
            <a:spLocks noChangeArrowheads="1"/>
          </p:cNvSpPr>
          <p:nvPr/>
        </p:nvSpPr>
        <p:spPr bwMode="auto">
          <a:xfrm>
            <a:off x="117475" y="681038"/>
            <a:ext cx="8820150" cy="8397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</a:p>
          <a:p>
            <a:pPr algn="ctr"/>
            <a:r>
              <a:rPr lang="ru-RU" altLang="ru-RU" sz="20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«Развитие системы образования в  Ирбитском МО до 2020 года»</a:t>
            </a:r>
          </a:p>
          <a:p>
            <a:endParaRPr lang="ru-RU" altLang="ru-RU" sz="900" b="1">
              <a:cs typeface="Times New Roman" pitchFamily="18" charset="0"/>
            </a:endParaRPr>
          </a:p>
        </p:txBody>
      </p:sp>
      <p:sp>
        <p:nvSpPr>
          <p:cNvPr id="49158" name="Скругленный прямоугольник 34"/>
          <p:cNvSpPr>
            <a:spLocks noChangeArrowheads="1"/>
          </p:cNvSpPr>
          <p:nvPr/>
        </p:nvSpPr>
        <p:spPr bwMode="auto">
          <a:xfrm>
            <a:off x="5148263" y="4117975"/>
            <a:ext cx="3924300" cy="27368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4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«Обеспечение реализации муниципальной программы «Развитие системы образования в Ирбитском МО до 2020 года» </a:t>
            </a:r>
          </a:p>
        </p:txBody>
      </p:sp>
      <p:pic>
        <p:nvPicPr>
          <p:cNvPr id="49159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576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688" name="Group 112"/>
          <p:cNvGraphicFramePr>
            <a:graphicFrameLocks noGrp="1"/>
          </p:cNvGraphicFramePr>
          <p:nvPr/>
        </p:nvGraphicFramePr>
        <p:xfrm>
          <a:off x="287338" y="2349500"/>
          <a:ext cx="3568700" cy="1546225"/>
        </p:xfrm>
        <a:graphic>
          <a:graphicData uri="http://schemas.openxmlformats.org/drawingml/2006/table">
            <a:tbl>
              <a:tblPr/>
              <a:tblGrid>
                <a:gridCol w="544512"/>
                <a:gridCol w="1014413"/>
                <a:gridCol w="965200"/>
                <a:gridCol w="1044575"/>
              </a:tblGrid>
              <a:tr h="3656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1441" marR="91441" marT="45661" marB="456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41" marR="91441" marT="45661" marB="456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41" marR="91441" marT="45661" marB="456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41" marR="91441" marT="45661" marB="456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35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L="91441" marR="91441" marT="45661" marB="456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99 140,0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100 791,0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104 642,0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935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41" marR="91441" marT="45661" marB="456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87 065,5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87 065,5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87 065,5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3935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ВБ</a:t>
                      </a:r>
                    </a:p>
                  </a:txBody>
                  <a:tcPr marL="91441" marR="91441" marT="45661" marB="456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29 218,7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29 218,7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29 218,7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598988" y="2397125"/>
          <a:ext cx="3635375" cy="1503363"/>
        </p:xfrm>
        <a:graphic>
          <a:graphicData uri="http://schemas.openxmlformats.org/drawingml/2006/table">
            <a:tbl>
              <a:tblPr/>
              <a:tblGrid>
                <a:gridCol w="555625"/>
                <a:gridCol w="1039812"/>
                <a:gridCol w="1074738"/>
                <a:gridCol w="965200"/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25" marR="91425" marT="45750" marB="457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25" marR="91425" marT="45750" marB="457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25" marR="91425" marT="45750" marB="457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25" marR="91425" marT="45750" marB="457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L="91425" marR="91425" marT="45750" marB="457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272 319,0</a:t>
                      </a:r>
                    </a:p>
                  </a:txBody>
                  <a:tcPr marL="68569" marR="685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274 035,0</a:t>
                      </a:r>
                    </a:p>
                  </a:txBody>
                  <a:tcPr marL="68569" marR="685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280 499,0</a:t>
                      </a:r>
                    </a:p>
                  </a:txBody>
                  <a:tcPr marL="68569" marR="685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25" marR="91425" marT="45750" marB="457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172 040,1</a:t>
                      </a:r>
                    </a:p>
                  </a:txBody>
                  <a:tcPr marL="68569" marR="685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182 655,0</a:t>
                      </a:r>
                    </a:p>
                  </a:txBody>
                  <a:tcPr marL="68569" marR="685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182 505,0</a:t>
                      </a:r>
                    </a:p>
                  </a:txBody>
                  <a:tcPr marL="68569" marR="685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3429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ВБ</a:t>
                      </a:r>
                    </a:p>
                  </a:txBody>
                  <a:tcPr marL="91425" marR="91425" marT="45750" marB="457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8 467,9</a:t>
                      </a:r>
                    </a:p>
                  </a:txBody>
                  <a:tcPr marL="68569" marR="685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8 467,9</a:t>
                      </a:r>
                    </a:p>
                  </a:txBody>
                  <a:tcPr marL="68569" marR="685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8 467,9</a:t>
                      </a:r>
                    </a:p>
                  </a:txBody>
                  <a:tcPr marL="68569" marR="6856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689" name="Group 113"/>
          <p:cNvGraphicFramePr>
            <a:graphicFrameLocks noGrp="1"/>
          </p:cNvGraphicFramePr>
          <p:nvPr/>
        </p:nvGraphicFramePr>
        <p:xfrm>
          <a:off x="828675" y="5300663"/>
          <a:ext cx="3673475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009650"/>
                <a:gridCol w="1008063"/>
                <a:gridCol w="1008062"/>
              </a:tblGrid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67" marR="9146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67" marR="9146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67" marR="9146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67" marR="9146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L="91467" marR="9146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8 757,0</a:t>
                      </a: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9 107,3</a:t>
                      </a: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9 471,6</a:t>
                      </a: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67" marR="9146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44 074,6</a:t>
                      </a: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44 224,6</a:t>
                      </a: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44 374,6</a:t>
                      </a: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ВБ</a:t>
                      </a:r>
                    </a:p>
                  </a:txBody>
                  <a:tcPr marL="91467" marR="9146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</a:t>
                      </a: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</a:t>
                      </a: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140,0</a:t>
                      </a:r>
                    </a:p>
                  </a:txBody>
                  <a:tcPr marL="68600" marR="686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327650" y="5768975"/>
          <a:ext cx="3744913" cy="803275"/>
        </p:xfrm>
        <a:graphic>
          <a:graphicData uri="http://schemas.openxmlformats.org/drawingml/2006/table">
            <a:tbl>
              <a:tblPr/>
              <a:tblGrid>
                <a:gridCol w="936625"/>
                <a:gridCol w="935038"/>
                <a:gridCol w="936625"/>
                <a:gridCol w="936625"/>
              </a:tblGrid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2" marR="91452"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52" marR="91452"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52" marR="91452"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52" marR="91452"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401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52" marR="91452"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21 676,8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21 676,8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21 676,8</a:t>
                      </a:r>
                    </a:p>
                  </a:txBody>
                  <a:tcPr marL="68589" marR="68589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sp>
        <p:nvSpPr>
          <p:cNvPr id="49258" name="Стрелка вниз 7"/>
          <p:cNvSpPr>
            <a:spLocks noChangeArrowheads="1"/>
          </p:cNvSpPr>
          <p:nvPr/>
        </p:nvSpPr>
        <p:spPr bwMode="auto">
          <a:xfrm>
            <a:off x="4105275" y="1535113"/>
            <a:ext cx="180975" cy="2479675"/>
          </a:xfrm>
          <a:prstGeom prst="downArrow">
            <a:avLst>
              <a:gd name="adj1" fmla="val 50000"/>
              <a:gd name="adj2" fmla="val 49732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49259" name="Стрелка вниз 8"/>
          <p:cNvSpPr>
            <a:spLocks noChangeArrowheads="1"/>
          </p:cNvSpPr>
          <p:nvPr/>
        </p:nvSpPr>
        <p:spPr bwMode="auto">
          <a:xfrm>
            <a:off x="8567738" y="1535113"/>
            <a:ext cx="230187" cy="2582862"/>
          </a:xfrm>
          <a:prstGeom prst="downArrow">
            <a:avLst>
              <a:gd name="adj1" fmla="val 50000"/>
              <a:gd name="adj2" fmla="val 49714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49260" name="Стрелка вниз 11"/>
          <p:cNvSpPr>
            <a:spLocks noChangeArrowheads="1"/>
          </p:cNvSpPr>
          <p:nvPr/>
        </p:nvSpPr>
        <p:spPr bwMode="auto">
          <a:xfrm>
            <a:off x="379413" y="1535113"/>
            <a:ext cx="484187" cy="1301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49261" name="Стрелка вниз 12"/>
          <p:cNvSpPr>
            <a:spLocks noChangeArrowheads="1"/>
          </p:cNvSpPr>
          <p:nvPr/>
        </p:nvSpPr>
        <p:spPr bwMode="auto">
          <a:xfrm>
            <a:off x="4787900" y="1520825"/>
            <a:ext cx="539750" cy="14446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Скругленный прямоугольник 34"/>
          <p:cNvSpPr>
            <a:spLocks noChangeArrowheads="1"/>
          </p:cNvSpPr>
          <p:nvPr/>
        </p:nvSpPr>
        <p:spPr bwMode="auto">
          <a:xfrm>
            <a:off x="107950" y="3095625"/>
            <a:ext cx="4464050" cy="36099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Строительства пристроя</a:t>
            </a:r>
          </a:p>
          <a:p>
            <a:pPr algn="ctr"/>
            <a:r>
              <a:rPr lang="ru-RU" altLang="ru-RU" sz="20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Зайковская средняя общеобразовательная школа № 1</a:t>
            </a:r>
          </a:p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до 2020 года</a:t>
            </a:r>
          </a:p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 создание 200 новых мест</a:t>
            </a:r>
          </a:p>
          <a:p>
            <a:pPr algn="ctr"/>
            <a:endParaRPr lang="ru-RU" altLang="ru-RU" sz="2000" b="1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2017 год – 4 000,0 тыс. руб. МБ</a:t>
            </a:r>
          </a:p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2020 год – 15 520,4 тыс. руб. МБ</a:t>
            </a:r>
          </a:p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 2020 год - 139 683,6 тыс. руб. ОБ</a:t>
            </a:r>
          </a:p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Проектно-сметная документация</a:t>
            </a:r>
            <a:endParaRPr lang="ru-RU" altLang="ru-RU" sz="1600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 и строительство</a:t>
            </a:r>
            <a:endParaRPr lang="ru-RU" altLang="ru-RU" sz="1600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8" name="Скругленный прямоугольник 34"/>
          <p:cNvSpPr>
            <a:spLocks noChangeArrowheads="1"/>
          </p:cNvSpPr>
          <p:nvPr/>
        </p:nvSpPr>
        <p:spPr bwMode="auto">
          <a:xfrm>
            <a:off x="971550" y="2498725"/>
            <a:ext cx="7129463" cy="3571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Мероприятия до 2025 года</a:t>
            </a:r>
          </a:p>
          <a:p>
            <a:endParaRPr lang="ru-RU" altLang="ru-RU" sz="1200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sz="100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9700"/>
            <a:ext cx="8229600" cy="4889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0180" name="Скругленный прямоугольник 34"/>
          <p:cNvSpPr>
            <a:spLocks noChangeArrowheads="1"/>
          </p:cNvSpPr>
          <p:nvPr/>
        </p:nvSpPr>
        <p:spPr bwMode="auto">
          <a:xfrm>
            <a:off x="142875" y="584200"/>
            <a:ext cx="8820150" cy="16922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</a:p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«Создание в Ирбитском муниципальном образовании (исходя из прогнозируемой потребности) новых мест в общеобразовательных организациях до 2025 года»</a:t>
            </a:r>
          </a:p>
          <a:p>
            <a:pPr algn="just"/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Цель: обеспечить создание в Ирбитском муниципальном образовании новых мест в общеобразовательных организациях в соответствии с прогнозируемой потребностью и современными требованиями к условиям обучения</a:t>
            </a:r>
            <a:endParaRPr lang="ru-RU" altLang="ru-RU" sz="900" b="1">
              <a:cs typeface="Times New Roman" pitchFamily="18" charset="0"/>
            </a:endParaRPr>
          </a:p>
        </p:txBody>
      </p:sp>
      <p:sp>
        <p:nvSpPr>
          <p:cNvPr id="50181" name="Скругленный прямоугольник 34"/>
          <p:cNvSpPr>
            <a:spLocks noChangeArrowheads="1"/>
          </p:cNvSpPr>
          <p:nvPr/>
        </p:nvSpPr>
        <p:spPr bwMode="auto">
          <a:xfrm>
            <a:off x="4716463" y="3078163"/>
            <a:ext cx="4246562" cy="36274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Строительство новой школы</a:t>
            </a:r>
          </a:p>
          <a:p>
            <a:pPr algn="ctr"/>
            <a:r>
              <a:rPr lang="ru-RU" altLang="ru-RU" sz="20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Килачёвская средняя общеобразовательная школа</a:t>
            </a:r>
          </a:p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до 2022 года</a:t>
            </a:r>
          </a:p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 создание 400 новых мест</a:t>
            </a:r>
          </a:p>
          <a:p>
            <a:pPr algn="ctr"/>
            <a:endParaRPr lang="ru-RU" altLang="ru-RU" sz="2000" b="1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2020 год – 3 000,0 тыс. руб.</a:t>
            </a:r>
          </a:p>
          <a:p>
            <a:pPr algn="ctr"/>
            <a:endParaRPr lang="ru-RU" altLang="ru-RU" sz="2000" b="1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2000" b="1">
              <a:solidFill>
                <a:srgbClr val="26267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 b="1">
                <a:solidFill>
                  <a:srgbClr val="262673"/>
                </a:solidFill>
                <a:latin typeface="Times New Roman" pitchFamily="18" charset="0"/>
                <a:cs typeface="Times New Roman" pitchFamily="18" charset="0"/>
              </a:rPr>
              <a:t>Проектно-сметная документация</a:t>
            </a:r>
            <a:endParaRPr lang="ru-RU" altLang="ru-RU" sz="1600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0182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576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3" name="Стрелка вниз 4"/>
          <p:cNvSpPr>
            <a:spLocks noChangeArrowheads="1"/>
          </p:cNvSpPr>
          <p:nvPr/>
        </p:nvSpPr>
        <p:spPr bwMode="auto">
          <a:xfrm>
            <a:off x="1655763" y="2898775"/>
            <a:ext cx="792162" cy="192088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50184" name="Стрелка вниз 18"/>
          <p:cNvSpPr>
            <a:spLocks noChangeArrowheads="1"/>
          </p:cNvSpPr>
          <p:nvPr/>
        </p:nvSpPr>
        <p:spPr bwMode="auto">
          <a:xfrm>
            <a:off x="6443663" y="2903538"/>
            <a:ext cx="792162" cy="1841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17500"/>
            <a:ext cx="8229600" cy="1587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199" name="Скругленный прямоугольник 34"/>
          <p:cNvSpPr>
            <a:spLocks noChangeArrowheads="1"/>
          </p:cNvSpPr>
          <p:nvPr/>
        </p:nvSpPr>
        <p:spPr bwMode="auto">
          <a:xfrm>
            <a:off x="576263" y="2276475"/>
            <a:ext cx="3771900" cy="2484438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1 «Развитие физической культуры и спорта Ирбитского МО</a:t>
            </a:r>
            <a:r>
              <a:rPr lang="ru-RU" sz="16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Строительство ФОК п. Пионерский</a:t>
            </a: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Скругленный прямоугольник 34"/>
          <p:cNvSpPr>
            <a:spLocks noChangeArrowheads="1"/>
          </p:cNvSpPr>
          <p:nvPr/>
        </p:nvSpPr>
        <p:spPr bwMode="auto">
          <a:xfrm>
            <a:off x="107950" y="4849813"/>
            <a:ext cx="3743325" cy="1946275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2 «Молодежь Ирбитского МО»</a:t>
            </a: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Скругленный прямоугольник 34"/>
          <p:cNvSpPr>
            <a:spLocks noChangeArrowheads="1"/>
          </p:cNvSpPr>
          <p:nvPr/>
        </p:nvSpPr>
        <p:spPr bwMode="auto">
          <a:xfrm>
            <a:off x="4859338" y="2276475"/>
            <a:ext cx="3960812" cy="2484438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3 «Патриотическое воспитание граждан Ирбитского МО»</a:t>
            </a:r>
          </a:p>
          <a:p>
            <a:pPr algn="ctr"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Скругленный прямоугольник 34"/>
          <p:cNvSpPr>
            <a:spLocks noChangeArrowheads="1"/>
          </p:cNvSpPr>
          <p:nvPr/>
        </p:nvSpPr>
        <p:spPr bwMode="auto">
          <a:xfrm>
            <a:off x="4052888" y="4846638"/>
            <a:ext cx="5006975" cy="1962150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4 «Обеспечение реализации муниципальной программы  «Развитие физической культуры, спорта и молодежной политики  Ирбитского МО на 2016-2018 годы»</a:t>
            </a:r>
          </a:p>
          <a:p>
            <a:pPr algn="ctr"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Стрелка вниз 15"/>
          <p:cNvSpPr>
            <a:spLocks noChangeArrowheads="1"/>
          </p:cNvSpPr>
          <p:nvPr/>
        </p:nvSpPr>
        <p:spPr bwMode="auto">
          <a:xfrm>
            <a:off x="153988" y="2097088"/>
            <a:ext cx="484187" cy="2570162"/>
          </a:xfrm>
          <a:prstGeom prst="downArrow">
            <a:avLst>
              <a:gd name="adj1" fmla="val 50000"/>
              <a:gd name="adj2" fmla="val 260328"/>
            </a:avLst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209" name="Стрелка вниз 19"/>
          <p:cNvSpPr>
            <a:spLocks noChangeArrowheads="1"/>
          </p:cNvSpPr>
          <p:nvPr/>
        </p:nvSpPr>
        <p:spPr bwMode="auto">
          <a:xfrm>
            <a:off x="4348163" y="2109788"/>
            <a:ext cx="484187" cy="2570162"/>
          </a:xfrm>
          <a:prstGeom prst="downArrow">
            <a:avLst>
              <a:gd name="adj1" fmla="val 50000"/>
              <a:gd name="adj2" fmla="val 263935"/>
            </a:avLst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8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647700"/>
            <a:ext cx="8712200" cy="1449388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«Развитие физической культуры, спорта и молодежной политики </a:t>
            </a:r>
            <a:r>
              <a:rPr lang="ru-RU" sz="20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 до 2020 года»</a:t>
            </a:r>
          </a:p>
          <a:p>
            <a:pPr algn="just"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Создание условий для развития физической культуры, спорта и молодежной политики в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Ирбитском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МО, в том числе для лиц с ограниченными возможностями здоровья и инвалидов.</a:t>
            </a:r>
          </a:p>
        </p:txBody>
      </p:sp>
      <p:pic>
        <p:nvPicPr>
          <p:cNvPr id="51209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576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4800" y="5499100"/>
          <a:ext cx="3348038" cy="1052513"/>
        </p:xfrm>
        <a:graphic>
          <a:graphicData uri="http://schemas.openxmlformats.org/drawingml/2006/table">
            <a:tbl>
              <a:tblPr/>
              <a:tblGrid>
                <a:gridCol w="836612"/>
                <a:gridCol w="836613"/>
                <a:gridCol w="838200"/>
                <a:gridCol w="836612"/>
              </a:tblGrid>
              <a:tr h="350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20120</a:t>
                      </a: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0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50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1 130,0</a:t>
                      </a: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1 130,0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1 130,0</a:t>
                      </a: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716" name="Group 92"/>
          <p:cNvGraphicFramePr>
            <a:graphicFrameLocks noGrp="1"/>
          </p:cNvGraphicFramePr>
          <p:nvPr/>
        </p:nvGraphicFramePr>
        <p:xfrm>
          <a:off x="5137150" y="3249613"/>
          <a:ext cx="3560763" cy="1052512"/>
        </p:xfrm>
        <a:graphic>
          <a:graphicData uri="http://schemas.openxmlformats.org/drawingml/2006/table">
            <a:tbl>
              <a:tblPr/>
              <a:tblGrid>
                <a:gridCol w="890588"/>
                <a:gridCol w="890587"/>
                <a:gridCol w="889000"/>
                <a:gridCol w="890588"/>
              </a:tblGrid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 marT="45627" marB="45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L="91436" marR="91436" marT="45627" marB="45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697,8</a:t>
                      </a:r>
                    </a:p>
                  </a:txBody>
                  <a:tcPr marL="9525" marR="9525" marT="950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0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0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36" marR="91436" marT="45627" marB="45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727,8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727,8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727,8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3913" y="3213100"/>
          <a:ext cx="3384550" cy="1050925"/>
        </p:xfrm>
        <a:graphic>
          <a:graphicData uri="http://schemas.openxmlformats.org/drawingml/2006/table">
            <a:tbl>
              <a:tblPr/>
              <a:tblGrid>
                <a:gridCol w="846138"/>
                <a:gridCol w="846137"/>
                <a:gridCol w="846138"/>
                <a:gridCol w="846137"/>
              </a:tblGrid>
              <a:tr h="3328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44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8  905,5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1 934,5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1 934,5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443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717" name="Group 93"/>
          <p:cNvGraphicFramePr>
            <a:graphicFrameLocks noGrp="1"/>
          </p:cNvGraphicFramePr>
          <p:nvPr/>
        </p:nvGraphicFramePr>
        <p:xfrm>
          <a:off x="4654550" y="5984875"/>
          <a:ext cx="3803650" cy="714375"/>
        </p:xfrm>
        <a:graphic>
          <a:graphicData uri="http://schemas.openxmlformats.org/drawingml/2006/table">
            <a:tbl>
              <a:tblPr/>
              <a:tblGrid>
                <a:gridCol w="950912"/>
                <a:gridCol w="950913"/>
                <a:gridCol w="950912"/>
                <a:gridCol w="950913"/>
              </a:tblGrid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0" marR="91430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30" marR="91430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30" marR="91430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30" marR="91430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30" marR="91430" marT="45708" marB="4570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4 575,2</a:t>
                      </a:r>
                    </a:p>
                  </a:txBody>
                  <a:tcPr marL="9524" marR="9524" marT="9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727,8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727,8</a:t>
                      </a:r>
                    </a:p>
                  </a:txBody>
                  <a:tcPr marL="9524" marR="9524" marT="9522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6" name="Стрелка вниз 5"/>
          <p:cNvSpPr/>
          <p:nvPr/>
        </p:nvSpPr>
        <p:spPr bwMode="auto">
          <a:xfrm>
            <a:off x="2051050" y="2109788"/>
            <a:ext cx="900113" cy="16668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7" name="Стрелка вниз 6"/>
          <p:cNvSpPr/>
          <p:nvPr/>
        </p:nvSpPr>
        <p:spPr bwMode="auto">
          <a:xfrm>
            <a:off x="6556375" y="2109788"/>
            <a:ext cx="792163" cy="16668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17500"/>
            <a:ext cx="8229600" cy="1587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199" name="Скругленный прямоугольник 34"/>
          <p:cNvSpPr>
            <a:spLocks noChangeArrowheads="1"/>
          </p:cNvSpPr>
          <p:nvPr/>
        </p:nvSpPr>
        <p:spPr bwMode="auto">
          <a:xfrm>
            <a:off x="287338" y="2276475"/>
            <a:ext cx="4060825" cy="1981200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1 «Развитие физической культуры и спорта Ирбитского МО</a:t>
            </a:r>
            <a:r>
              <a:rPr lang="ru-RU" sz="16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647700"/>
            <a:ext cx="8712200" cy="1449388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«Развитие физической культуры, спорта и молодежной политики </a:t>
            </a:r>
            <a:r>
              <a:rPr lang="ru-RU" sz="20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 до 2020 года»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Создание условий для развития физической культуры, спорта и молодежной политики в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Ирбитском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в том числе для лиц с ограниченными возможностями здоровья и инвалидов.</a:t>
            </a:r>
          </a:p>
        </p:txBody>
      </p:sp>
      <p:pic>
        <p:nvPicPr>
          <p:cNvPr id="52228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576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85775" y="2997200"/>
          <a:ext cx="3384550" cy="1050925"/>
        </p:xfrm>
        <a:graphic>
          <a:graphicData uri="http://schemas.openxmlformats.org/drawingml/2006/table">
            <a:tbl>
              <a:tblPr/>
              <a:tblGrid>
                <a:gridCol w="846138"/>
                <a:gridCol w="846137"/>
                <a:gridCol w="846138"/>
                <a:gridCol w="846137"/>
              </a:tblGrid>
              <a:tr h="3328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44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8  905,5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1 934,5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1 934,5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8443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320,0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0,00,0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  <p:sp>
        <p:nvSpPr>
          <p:cNvPr id="52251" name="Скругленный прямоугольник 2"/>
          <p:cNvSpPr>
            <a:spLocks noChangeArrowheads="1"/>
          </p:cNvSpPr>
          <p:nvPr/>
        </p:nvSpPr>
        <p:spPr bwMode="auto">
          <a:xfrm>
            <a:off x="4572000" y="2276475"/>
            <a:ext cx="4213225" cy="2305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«Строительство физкультурно-оздоровительного комплекса с бассейном в п. Пионерский </a:t>
            </a:r>
          </a:p>
          <a:p>
            <a:pPr algn="ctr"/>
            <a:r>
              <a:rPr lang="ru-RU" sz="2400" b="1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МБ – 4 000,0 тыс. руб.</a:t>
            </a:r>
          </a:p>
        </p:txBody>
      </p:sp>
      <p:sp>
        <p:nvSpPr>
          <p:cNvPr id="52252" name="Скругленный прямоугольник 4"/>
          <p:cNvSpPr>
            <a:spLocks noChangeArrowheads="1"/>
          </p:cNvSpPr>
          <p:nvPr/>
        </p:nvSpPr>
        <p:spPr bwMode="auto">
          <a:xfrm>
            <a:off x="4572000" y="4652963"/>
            <a:ext cx="4213225" cy="2089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«Строительство спортивного плоскостного сооружения» в с. Черновское</a:t>
            </a:r>
          </a:p>
          <a:p>
            <a:pPr algn="ctr"/>
            <a:r>
              <a:rPr lang="ru-RU" sz="2400" b="1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МБ -  800,0 тыс. руб.</a:t>
            </a:r>
          </a:p>
        </p:txBody>
      </p:sp>
      <p:sp>
        <p:nvSpPr>
          <p:cNvPr id="52253" name="Скругленный прямоугольник 7"/>
          <p:cNvSpPr>
            <a:spLocks noChangeArrowheads="1"/>
          </p:cNvSpPr>
          <p:nvPr/>
        </p:nvSpPr>
        <p:spPr bwMode="auto">
          <a:xfrm>
            <a:off x="104775" y="4652963"/>
            <a:ext cx="4243388" cy="20891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«Строительство хоккейного корта» в п. Пионерский</a:t>
            </a:r>
          </a:p>
          <a:p>
            <a:pPr algn="ctr"/>
            <a:r>
              <a:rPr lang="ru-RU" sz="2400" b="1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МБ – 700,0 тыс. руб.</a:t>
            </a:r>
          </a:p>
        </p:txBody>
      </p:sp>
      <p:sp>
        <p:nvSpPr>
          <p:cNvPr id="52254" name="Стрелка вниз 8"/>
          <p:cNvSpPr>
            <a:spLocks noChangeArrowheads="1"/>
          </p:cNvSpPr>
          <p:nvPr/>
        </p:nvSpPr>
        <p:spPr bwMode="auto">
          <a:xfrm>
            <a:off x="1655763" y="4257675"/>
            <a:ext cx="1331912" cy="395288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2255" name="Стрелка вправо 9"/>
          <p:cNvSpPr>
            <a:spLocks noChangeArrowheads="1"/>
          </p:cNvSpPr>
          <p:nvPr/>
        </p:nvSpPr>
        <p:spPr bwMode="auto">
          <a:xfrm>
            <a:off x="4348163" y="2960688"/>
            <a:ext cx="223837" cy="684212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17500"/>
            <a:ext cx="8229600" cy="12700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198" name="Скругленный прямоугольник 34"/>
          <p:cNvSpPr>
            <a:spLocks noChangeArrowheads="1"/>
          </p:cNvSpPr>
          <p:nvPr/>
        </p:nvSpPr>
        <p:spPr bwMode="auto">
          <a:xfrm>
            <a:off x="227013" y="565150"/>
            <a:ext cx="8712200" cy="666750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1 «Развитие физической </a:t>
            </a:r>
            <a:r>
              <a:rPr lang="ru-RU" sz="2000" b="1" dirty="0" smtClean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культуры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спорта </a:t>
            </a:r>
            <a:r>
              <a:rPr lang="ru-RU" sz="2000" b="1" dirty="0" err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Ирбитского</a:t>
            </a:r>
            <a:r>
              <a:rPr lang="ru-RU" sz="20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 МО</a:t>
            </a:r>
            <a:r>
              <a:rPr lang="ru-RU" sz="2000" b="1" dirty="0" smtClean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51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576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Скругленный прямоугольник 2"/>
          <p:cNvSpPr>
            <a:spLocks noChangeArrowheads="1"/>
          </p:cNvSpPr>
          <p:nvPr/>
        </p:nvSpPr>
        <p:spPr bwMode="auto">
          <a:xfrm>
            <a:off x="4475163" y="1352550"/>
            <a:ext cx="4597400" cy="31924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физкультурно-оздоровительных и спортивно-массовых мероприятий, в том числе реализация комплекса  ГТО</a:t>
            </a:r>
          </a:p>
          <a:p>
            <a:pPr algn="ctr"/>
            <a:r>
              <a:rPr lang="ru-RU" sz="2400" b="1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2018г. МБ – 470,0 тыс. руб.</a:t>
            </a:r>
          </a:p>
          <a:p>
            <a:pPr algn="ctr"/>
            <a:r>
              <a:rPr lang="ru-RU" sz="2400" b="1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2018г. ОБ – 70,0 тыс. руб.</a:t>
            </a:r>
          </a:p>
        </p:txBody>
      </p:sp>
      <p:sp>
        <p:nvSpPr>
          <p:cNvPr id="53253" name="Скругленный прямоугольник 4"/>
          <p:cNvSpPr>
            <a:spLocks noChangeArrowheads="1"/>
          </p:cNvSpPr>
          <p:nvPr/>
        </p:nvSpPr>
        <p:spPr bwMode="auto">
          <a:xfrm>
            <a:off x="4475163" y="4664075"/>
            <a:ext cx="4597400" cy="20415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и ремонт стадиона в п. Зайково  (ремонт забора, трибуны и др.)</a:t>
            </a:r>
          </a:p>
          <a:p>
            <a:pPr algn="ctr"/>
            <a:r>
              <a:rPr lang="ru-RU" sz="2400" b="1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2018г. МБ – 2 585,5 – тыс. руб.</a:t>
            </a:r>
          </a:p>
        </p:txBody>
      </p:sp>
      <p:sp>
        <p:nvSpPr>
          <p:cNvPr id="53254" name="Скругленный прямоугольник 7"/>
          <p:cNvSpPr>
            <a:spLocks noChangeArrowheads="1"/>
          </p:cNvSpPr>
          <p:nvPr/>
        </p:nvSpPr>
        <p:spPr bwMode="auto">
          <a:xfrm>
            <a:off x="104775" y="4105275"/>
            <a:ext cx="4243388" cy="27527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материально-технической базы МОУ ДО «Детско-юношеская спортивная школа»</a:t>
            </a:r>
          </a:p>
          <a:p>
            <a:pPr algn="ctr"/>
            <a:r>
              <a:rPr lang="ru-RU" sz="2400" b="1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2018г. МБ – 100,0 тыс. руб.</a:t>
            </a:r>
          </a:p>
        </p:txBody>
      </p:sp>
      <p:sp>
        <p:nvSpPr>
          <p:cNvPr id="53255" name="Скругленный прямоугольник 1"/>
          <p:cNvSpPr>
            <a:spLocks noChangeArrowheads="1"/>
          </p:cNvSpPr>
          <p:nvPr/>
        </p:nvSpPr>
        <p:spPr bwMode="auto">
          <a:xfrm>
            <a:off x="104775" y="1547813"/>
            <a:ext cx="4179888" cy="23860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спортивной площадки для занятий уличной гимнастикой (Воркаут)</a:t>
            </a:r>
          </a:p>
          <a:p>
            <a:pPr algn="ctr"/>
            <a:r>
              <a:rPr lang="ru-RU" sz="2400" b="1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2018г. МБ – 250,0 тыс. руб.</a:t>
            </a:r>
          </a:p>
          <a:p>
            <a:pPr algn="ctr"/>
            <a:r>
              <a:rPr lang="ru-RU" sz="2400" b="1">
                <a:solidFill>
                  <a:srgbClr val="004C22"/>
                </a:solidFill>
                <a:latin typeface="Times New Roman" pitchFamily="18" charset="0"/>
                <a:cs typeface="Times New Roman" pitchFamily="18" charset="0"/>
              </a:rPr>
              <a:t>2018г. ОБ – 250,0 тыс. руб.</a:t>
            </a:r>
          </a:p>
          <a:p>
            <a:pPr algn="ctr"/>
            <a:endParaRPr lang="ru-RU" sz="24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17500"/>
            <a:ext cx="8229600" cy="1587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200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2219325"/>
            <a:ext cx="3743325" cy="1946275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2 «Молодежь Ирбитского МО»</a:t>
            </a:r>
          </a:p>
          <a:p>
            <a:pPr algn="ctr">
              <a:defRPr/>
            </a:pPr>
            <a:endParaRPr lang="ru-RU" sz="1600" b="1" dirty="0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647700"/>
            <a:ext cx="8712200" cy="1449388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«Развитие физической культуры, спорта и молодежной политики </a:t>
            </a:r>
            <a:r>
              <a:rPr lang="ru-RU" sz="20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 до 2020 года»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Создание условий для развития физической культуры, спорта и молодежной политики в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Ирбитском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в том числе для лиц с ограниченными возможностями здоровья и инвалидов.</a:t>
            </a:r>
          </a:p>
        </p:txBody>
      </p:sp>
      <p:pic>
        <p:nvPicPr>
          <p:cNvPr id="54276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576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288" y="2884488"/>
          <a:ext cx="3348037" cy="1052512"/>
        </p:xfrm>
        <a:graphic>
          <a:graphicData uri="http://schemas.openxmlformats.org/drawingml/2006/table">
            <a:tbl>
              <a:tblPr/>
              <a:tblGrid>
                <a:gridCol w="836612"/>
                <a:gridCol w="836613"/>
                <a:gridCol w="838200"/>
                <a:gridCol w="836612"/>
              </a:tblGrid>
              <a:tr h="350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0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50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31" marR="91431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1 130,0</a:t>
                      </a: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1 130,0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1 130,0</a:t>
                      </a:r>
                    </a:p>
                  </a:txBody>
                  <a:tcPr marL="9524" marR="9524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54299" name="Скругленный прямоугольник 2"/>
          <p:cNvSpPr>
            <a:spLocks noChangeArrowheads="1"/>
          </p:cNvSpPr>
          <p:nvPr/>
        </p:nvSpPr>
        <p:spPr bwMode="auto">
          <a:xfrm>
            <a:off x="4344988" y="2097088"/>
            <a:ext cx="4583112" cy="219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плана мероприятий по приоритетным направлениям работы с молодежью</a:t>
            </a:r>
          </a:p>
          <a:p>
            <a:pPr algn="ctr"/>
            <a:r>
              <a:rPr lang="ru-RU" sz="24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2018г. МБ – 130,0 тыс. руб.</a:t>
            </a:r>
          </a:p>
        </p:txBody>
      </p:sp>
      <p:sp>
        <p:nvSpPr>
          <p:cNvPr id="54300" name="Скругленный прямоугольник 4"/>
          <p:cNvSpPr>
            <a:spLocks noChangeArrowheads="1"/>
          </p:cNvSpPr>
          <p:nvPr/>
        </p:nvSpPr>
        <p:spPr bwMode="auto">
          <a:xfrm>
            <a:off x="5003800" y="4418013"/>
            <a:ext cx="4032250" cy="24399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«Летней молодежной биржи труда»</a:t>
            </a:r>
          </a:p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2018г. </a:t>
            </a:r>
          </a:p>
          <a:p>
            <a:pPr algn="ctr"/>
            <a:r>
              <a:rPr lang="ru-RU" sz="24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– 800,0 тыс. руб.</a:t>
            </a:r>
          </a:p>
        </p:txBody>
      </p:sp>
      <p:sp>
        <p:nvSpPr>
          <p:cNvPr id="54301" name="Скругленный прямоугольник 7"/>
          <p:cNvSpPr>
            <a:spLocks noChangeArrowheads="1"/>
          </p:cNvSpPr>
          <p:nvPr/>
        </p:nvSpPr>
        <p:spPr bwMode="auto">
          <a:xfrm>
            <a:off x="107950" y="4418013"/>
            <a:ext cx="4787900" cy="24399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Приобретение оборудования и инвентаря для учреждений, занимающихся с молодежью:</a:t>
            </a:r>
          </a:p>
          <a:p>
            <a:pPr algn="ctr"/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-МКУ «Физкультурно-молодежный центр»</a:t>
            </a:r>
          </a:p>
          <a:p>
            <a:pPr algn="ctr"/>
            <a:r>
              <a:rPr lang="ru-RU" sz="24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2018г. МБ – 200,0 тыс. руб.</a:t>
            </a:r>
          </a:p>
        </p:txBody>
      </p:sp>
      <p:sp>
        <p:nvSpPr>
          <p:cNvPr id="54302" name="Стрелка вправо 8"/>
          <p:cNvSpPr>
            <a:spLocks noChangeArrowheads="1"/>
          </p:cNvSpPr>
          <p:nvPr/>
        </p:nvSpPr>
        <p:spPr bwMode="auto">
          <a:xfrm>
            <a:off x="3959225" y="2741613"/>
            <a:ext cx="385763" cy="900112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4303" name="Стрелка вниз 9"/>
          <p:cNvSpPr>
            <a:spLocks noChangeArrowheads="1"/>
          </p:cNvSpPr>
          <p:nvPr/>
        </p:nvSpPr>
        <p:spPr bwMode="auto">
          <a:xfrm>
            <a:off x="1457325" y="4170363"/>
            <a:ext cx="1260475" cy="250825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17500"/>
            <a:ext cx="8229600" cy="1587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201" name="Скругленный прямоугольник 34"/>
          <p:cNvSpPr>
            <a:spLocks noChangeArrowheads="1"/>
          </p:cNvSpPr>
          <p:nvPr/>
        </p:nvSpPr>
        <p:spPr bwMode="auto">
          <a:xfrm>
            <a:off x="4392613" y="2097088"/>
            <a:ext cx="3743325" cy="2197100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3 «Патриотическое воспитание граждан Ирбитского МО»</a:t>
            </a:r>
          </a:p>
          <a:p>
            <a:pPr algn="ctr">
              <a:defRPr/>
            </a:pPr>
            <a:endParaRPr lang="ru-RU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8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647700"/>
            <a:ext cx="8712200" cy="1449388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«Развитие физической культуры, спорта и молодежной политики </a:t>
            </a:r>
            <a:r>
              <a:rPr lang="ru-RU" sz="20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 до 2020 года»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Создание условий для развития физической культуры, спорта и молодежной политики в </a:t>
            </a:r>
            <a:r>
              <a:rPr lang="ru-RU" sz="16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Ирбитском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МО, в том числе для лиц с ограниченными возможностями здоровья и инвалидов.</a:t>
            </a:r>
          </a:p>
        </p:txBody>
      </p:sp>
      <p:pic>
        <p:nvPicPr>
          <p:cNvPr id="55300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576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716" name="Group 92"/>
          <p:cNvGraphicFramePr>
            <a:graphicFrameLocks noGrp="1"/>
          </p:cNvGraphicFramePr>
          <p:nvPr/>
        </p:nvGraphicFramePr>
        <p:xfrm>
          <a:off x="4483100" y="3033713"/>
          <a:ext cx="3560763" cy="1050925"/>
        </p:xfrm>
        <a:graphic>
          <a:graphicData uri="http://schemas.openxmlformats.org/drawingml/2006/table">
            <a:tbl>
              <a:tblPr/>
              <a:tblGrid>
                <a:gridCol w="890588"/>
                <a:gridCol w="890587"/>
                <a:gridCol w="889000"/>
                <a:gridCol w="890588"/>
              </a:tblGrid>
              <a:tr h="2428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6" marR="91436" marT="45627" marB="45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45" marR="91445" marT="45761" marB="4576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L="91436" marR="91436" marT="45627" marB="45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697,8</a:t>
                      </a:r>
                    </a:p>
                  </a:txBody>
                  <a:tcPr marL="9525" marR="9525" marT="950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0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06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36" marR="91436" marT="45627" marB="4562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727,8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727,8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C2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C2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727,8</a:t>
                      </a:r>
                    </a:p>
                  </a:txBody>
                  <a:tcPr marL="9525" marR="9525" marT="9534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  <p:sp>
        <p:nvSpPr>
          <p:cNvPr id="55323" name="Скругленный прямоугольник 2"/>
          <p:cNvSpPr>
            <a:spLocks noChangeArrowheads="1"/>
          </p:cNvSpPr>
          <p:nvPr/>
        </p:nvSpPr>
        <p:spPr bwMode="auto">
          <a:xfrm>
            <a:off x="215900" y="2268538"/>
            <a:ext cx="3816350" cy="37163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Приобретение оборудования и инвентаря для учреждений, занимающихся патриотическим воспитанием и допризывной подготовкой молодежи к военной службе</a:t>
            </a:r>
          </a:p>
          <a:p>
            <a:pPr algn="ctr"/>
            <a:r>
              <a:rPr lang="ru-RU" sz="20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2018г. МБ – 660,0 тыс. руб.</a:t>
            </a:r>
          </a:p>
          <a:p>
            <a:pPr algn="ctr"/>
            <a:r>
              <a:rPr lang="ru-RU" sz="20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2018г. ОБ – 660,0 тыс. руб.</a:t>
            </a:r>
          </a:p>
        </p:txBody>
      </p:sp>
      <p:sp>
        <p:nvSpPr>
          <p:cNvPr id="55324" name="Скругленный прямоугольник 4"/>
          <p:cNvSpPr>
            <a:spLocks noChangeArrowheads="1"/>
          </p:cNvSpPr>
          <p:nvPr/>
        </p:nvSpPr>
        <p:spPr bwMode="auto">
          <a:xfrm>
            <a:off x="4211638" y="4473575"/>
            <a:ext cx="4716462" cy="23034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мероприятий, направленных на патриотическое воспитание граждан (учебно-спортивные игры, спартакиады)</a:t>
            </a:r>
          </a:p>
          <a:p>
            <a:pPr algn="ctr"/>
            <a:r>
              <a:rPr lang="ru-RU" sz="20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2018г. МБ – 67,8 тыс. руб.</a:t>
            </a:r>
          </a:p>
          <a:p>
            <a:pPr algn="ctr"/>
            <a:r>
              <a:rPr lang="ru-RU" sz="20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2018г. ОБ – 37,8 тыс. руб.</a:t>
            </a: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55325" name="Стрелка влево 7"/>
          <p:cNvSpPr>
            <a:spLocks noChangeArrowheads="1"/>
          </p:cNvSpPr>
          <p:nvPr/>
        </p:nvSpPr>
        <p:spPr bwMode="auto">
          <a:xfrm>
            <a:off x="4032250" y="2852738"/>
            <a:ext cx="360363" cy="863600"/>
          </a:xfrm>
          <a:prstGeom prst="lef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5326" name="Стрелка вниз 8"/>
          <p:cNvSpPr>
            <a:spLocks noChangeArrowheads="1"/>
          </p:cNvSpPr>
          <p:nvPr/>
        </p:nvSpPr>
        <p:spPr bwMode="auto">
          <a:xfrm>
            <a:off x="5940425" y="4294188"/>
            <a:ext cx="1079500" cy="1714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229600" cy="360363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6322" name="Скругленный прямоугольник 34"/>
          <p:cNvSpPr>
            <a:spLocks noChangeArrowheads="1"/>
          </p:cNvSpPr>
          <p:nvPr/>
        </p:nvSpPr>
        <p:spPr bwMode="auto">
          <a:xfrm>
            <a:off x="3154363" y="1595438"/>
            <a:ext cx="2654300" cy="28352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rgbClr val="19194D"/>
                </a:solidFill>
                <a:latin typeface="Times New Roman" pitchFamily="18" charset="0"/>
                <a:cs typeface="Times New Roman" pitchFamily="18" charset="0"/>
              </a:rPr>
              <a:t>Подпрограмма 2 «Энергосбережение и повышение энергетической эффективности Ирбитского МО»</a:t>
            </a:r>
            <a:endParaRPr lang="ru-RU" altLang="ru-RU" sz="1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3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554038"/>
            <a:ext cx="8712200" cy="9302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</a:p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«Развитие жилищно-коммунального хозяйства и повышение энергетической эффективности в Ирбитском муниципальном образовании до 2020 года»</a:t>
            </a:r>
          </a:p>
        </p:txBody>
      </p:sp>
      <p:sp>
        <p:nvSpPr>
          <p:cNvPr id="56324" name="Скругленный прямоугольник 34"/>
          <p:cNvSpPr>
            <a:spLocks noChangeArrowheads="1"/>
          </p:cNvSpPr>
          <p:nvPr/>
        </p:nvSpPr>
        <p:spPr bwMode="auto">
          <a:xfrm>
            <a:off x="0" y="1770063"/>
            <a:ext cx="2811463" cy="26368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rgbClr val="19194D"/>
                </a:solidFill>
                <a:latin typeface="Times New Roman" pitchFamily="18" charset="0"/>
                <a:cs typeface="Times New Roman" pitchFamily="18" charset="0"/>
              </a:rPr>
              <a:t>Подпрограмма 1 «Развитие и модернизация систем коммунальной инфраструктуры теплоснабжения, водоснабжения и водоотведения»</a:t>
            </a:r>
            <a:endParaRPr lang="ru-RU" altLang="ru-RU" sz="1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6325" name="Скругленный прямоугольник 34"/>
          <p:cNvSpPr>
            <a:spLocks noChangeArrowheads="1"/>
          </p:cNvSpPr>
          <p:nvPr/>
        </p:nvSpPr>
        <p:spPr bwMode="auto">
          <a:xfrm>
            <a:off x="6119813" y="1820863"/>
            <a:ext cx="2555875" cy="26130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rgbClr val="19194D"/>
                </a:solidFill>
                <a:latin typeface="Times New Roman" pitchFamily="18" charset="0"/>
                <a:cs typeface="Times New Roman" pitchFamily="18" charset="0"/>
              </a:rPr>
              <a:t>Подпрограмма 3 «Капитальный  ремонт общего имущества многоквартирных домов на территории Ирбитского МО»</a:t>
            </a:r>
            <a:endParaRPr lang="ru-RU" altLang="ru-RU" sz="1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31" name="Скругленный прямоугольник 34"/>
          <p:cNvSpPr>
            <a:spLocks noChangeArrowheads="1"/>
          </p:cNvSpPr>
          <p:nvPr/>
        </p:nvSpPr>
        <p:spPr bwMode="auto">
          <a:xfrm>
            <a:off x="0" y="4545013"/>
            <a:ext cx="3146425" cy="2197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  <a:effectLst/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4 «Развитие газификации в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Ирбитском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МО»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sz="1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sz="1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sz="1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2" name="Скругленный прямоугольник 34"/>
          <p:cNvSpPr>
            <a:spLocks noChangeArrowheads="1"/>
          </p:cNvSpPr>
          <p:nvPr/>
        </p:nvSpPr>
        <p:spPr bwMode="auto">
          <a:xfrm>
            <a:off x="3175000" y="4545013"/>
            <a:ext cx="3052763" cy="21971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  <a:effectLst/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5 «Обеспечение рационального и безопасного природопользования на территории </a:t>
            </a:r>
            <a:r>
              <a:rPr lang="ru-RU" sz="1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1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МО»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sz="1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sz="1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328" name="Скругленный прямоугольник 34"/>
          <p:cNvSpPr>
            <a:spLocks noChangeArrowheads="1"/>
          </p:cNvSpPr>
          <p:nvPr/>
        </p:nvSpPr>
        <p:spPr bwMode="auto">
          <a:xfrm>
            <a:off x="6257925" y="4529138"/>
            <a:ext cx="2814638" cy="22129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rgbClr val="19194D"/>
                </a:solidFill>
                <a:latin typeface="Times New Roman" pitchFamily="18" charset="0"/>
                <a:cs typeface="Times New Roman" pitchFamily="18" charset="0"/>
              </a:rPr>
              <a:t>Подпрограмма 6 «Восстановление и развитие внешнего благоустройства населенных пунктов Ирбитского МО»</a:t>
            </a:r>
            <a:endParaRPr lang="ru-RU" altLang="ru-RU" sz="1200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329" name="Стрелка вниз 2"/>
          <p:cNvSpPr>
            <a:spLocks noChangeArrowheads="1"/>
          </p:cNvSpPr>
          <p:nvPr/>
        </p:nvSpPr>
        <p:spPr bwMode="auto">
          <a:xfrm>
            <a:off x="1323975" y="1481138"/>
            <a:ext cx="484188" cy="2857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56330" name="Стрелка вниз 15"/>
          <p:cNvSpPr>
            <a:spLocks noChangeArrowheads="1"/>
          </p:cNvSpPr>
          <p:nvPr/>
        </p:nvSpPr>
        <p:spPr bwMode="auto">
          <a:xfrm>
            <a:off x="2797175" y="1520825"/>
            <a:ext cx="304800" cy="3024188"/>
          </a:xfrm>
          <a:prstGeom prst="downArrow">
            <a:avLst>
              <a:gd name="adj1" fmla="val 50000"/>
              <a:gd name="adj2" fmla="val 260495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56331" name="Стрелка вниз 16"/>
          <p:cNvSpPr>
            <a:spLocks noChangeArrowheads="1"/>
          </p:cNvSpPr>
          <p:nvPr/>
        </p:nvSpPr>
        <p:spPr bwMode="auto">
          <a:xfrm>
            <a:off x="4329113" y="1481138"/>
            <a:ext cx="484187" cy="1841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56332" name="Стрелка вниз 17"/>
          <p:cNvSpPr>
            <a:spLocks noChangeArrowheads="1"/>
          </p:cNvSpPr>
          <p:nvPr/>
        </p:nvSpPr>
        <p:spPr bwMode="auto">
          <a:xfrm>
            <a:off x="5808663" y="1528763"/>
            <a:ext cx="303212" cy="3024187"/>
          </a:xfrm>
          <a:prstGeom prst="downArrow">
            <a:avLst>
              <a:gd name="adj1" fmla="val 50000"/>
              <a:gd name="adj2" fmla="val 26463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56333" name="Стрелка вниз 18"/>
          <p:cNvSpPr>
            <a:spLocks noChangeArrowheads="1"/>
          </p:cNvSpPr>
          <p:nvPr/>
        </p:nvSpPr>
        <p:spPr bwMode="auto">
          <a:xfrm>
            <a:off x="7154863" y="1500188"/>
            <a:ext cx="485775" cy="29210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56334" name="Стрелка вниз 19"/>
          <p:cNvSpPr>
            <a:spLocks noChangeArrowheads="1"/>
          </p:cNvSpPr>
          <p:nvPr/>
        </p:nvSpPr>
        <p:spPr bwMode="auto">
          <a:xfrm>
            <a:off x="8675688" y="1520825"/>
            <a:ext cx="241300" cy="2967038"/>
          </a:xfrm>
          <a:prstGeom prst="downArrow">
            <a:avLst>
              <a:gd name="adj1" fmla="val 50000"/>
              <a:gd name="adj2" fmla="val 264878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56335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6111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800" name="Group 152"/>
          <p:cNvGraphicFramePr>
            <a:graphicFrameLocks noGrp="1"/>
          </p:cNvGraphicFramePr>
          <p:nvPr/>
        </p:nvGraphicFramePr>
        <p:xfrm>
          <a:off x="215900" y="3448050"/>
          <a:ext cx="2520950" cy="914400"/>
        </p:xfrm>
        <a:graphic>
          <a:graphicData uri="http://schemas.openxmlformats.org/drawingml/2006/table">
            <a:tbl>
              <a:tblPr/>
              <a:tblGrid>
                <a:gridCol w="630238"/>
                <a:gridCol w="630237"/>
                <a:gridCol w="630238"/>
                <a:gridCol w="630237"/>
              </a:tblGrid>
              <a:tr h="125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66" marR="914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4 592,0</a:t>
                      </a:r>
                    </a:p>
                  </a:txBody>
                  <a:tcPr marL="9528" marR="9528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4 592,0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19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8" marR="9528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4 592,0</a:t>
                      </a:r>
                    </a:p>
                  </a:txBody>
                  <a:tcPr marL="9528" marR="9528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</a:t>
                      </a:r>
                    </a:p>
                  </a:txBody>
                  <a:tcPr marL="9528" marR="9528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4 400,0</a:t>
                      </a:r>
                    </a:p>
                  </a:txBody>
                  <a:tcPr marL="9528" marR="9528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4 400,0</a:t>
                      </a:r>
                    </a:p>
                  </a:txBody>
                  <a:tcPr marL="9528" marR="9528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797" name="Group 149"/>
          <p:cNvGraphicFramePr>
            <a:graphicFrameLocks noGrp="1"/>
          </p:cNvGraphicFramePr>
          <p:nvPr/>
        </p:nvGraphicFramePr>
        <p:xfrm>
          <a:off x="3146425" y="3068638"/>
          <a:ext cx="2614613" cy="863600"/>
        </p:xfrm>
        <a:graphic>
          <a:graphicData uri="http://schemas.openxmlformats.org/drawingml/2006/table">
            <a:tbl>
              <a:tblPr/>
              <a:tblGrid>
                <a:gridCol w="429587"/>
                <a:gridCol w="749876"/>
                <a:gridCol w="710976"/>
                <a:gridCol w="724173"/>
              </a:tblGrid>
              <a:tr h="3155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66" marR="914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274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18 770,0</a:t>
                      </a:r>
                    </a:p>
                  </a:txBody>
                  <a:tcPr marL="9525" marR="9525" marT="952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274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32 362,5</a:t>
                      </a:r>
                    </a:p>
                  </a:txBody>
                  <a:tcPr marL="9525" marR="9525" marT="952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4 240,0</a:t>
                      </a:r>
                    </a:p>
                  </a:txBody>
                  <a:tcPr marL="9525" marR="9525" marT="952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4 240,0</a:t>
                      </a:r>
                    </a:p>
                  </a:txBody>
                  <a:tcPr marL="9525" marR="9525" marT="9521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227763" y="3429000"/>
          <a:ext cx="2400300" cy="736600"/>
        </p:xfrm>
        <a:graphic>
          <a:graphicData uri="http://schemas.openxmlformats.org/drawingml/2006/table">
            <a:tbl>
              <a:tblPr/>
              <a:tblGrid>
                <a:gridCol w="600075"/>
                <a:gridCol w="600075"/>
                <a:gridCol w="600075"/>
                <a:gridCol w="600075"/>
              </a:tblGrid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54" marR="91454" marT="45766" marB="457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54" marR="91454" marT="45766" marB="457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54" marR="91454" marT="45766" marB="457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54" marR="91454" marT="45766" marB="457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54" marR="91454" marT="45766" marB="457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4 750,0</a:t>
                      </a:r>
                    </a:p>
                  </a:txBody>
                  <a:tcPr marL="9526" marR="9526" marT="95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4 750,0</a:t>
                      </a:r>
                    </a:p>
                  </a:txBody>
                  <a:tcPr marL="9526" marR="9526" marT="95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4 750,0</a:t>
                      </a:r>
                    </a:p>
                  </a:txBody>
                  <a:tcPr marL="9526" marR="9526" marT="953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5900" y="5229225"/>
          <a:ext cx="2798763" cy="987425"/>
        </p:xfrm>
        <a:graphic>
          <a:graphicData uri="http://schemas.openxmlformats.org/drawingml/2006/table">
            <a:tbl>
              <a:tblPr/>
              <a:tblGrid>
                <a:gridCol w="539676"/>
                <a:gridCol w="720080"/>
                <a:gridCol w="838919"/>
                <a:gridCol w="700088"/>
              </a:tblGrid>
              <a:tr h="341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41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7 562,0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100 788,6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28 500,0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1706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5 186,6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7 000,0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7 000,0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01" name="Group 153"/>
          <p:cNvGraphicFramePr>
            <a:graphicFrameLocks noGrp="1"/>
          </p:cNvGraphicFramePr>
          <p:nvPr/>
        </p:nvGraphicFramePr>
        <p:xfrm>
          <a:off x="3346450" y="5553075"/>
          <a:ext cx="2755900" cy="914400"/>
        </p:xfrm>
        <a:graphic>
          <a:graphicData uri="http://schemas.openxmlformats.org/drawingml/2006/table">
            <a:tbl>
              <a:tblPr/>
              <a:tblGrid>
                <a:gridCol w="688975"/>
                <a:gridCol w="688975"/>
                <a:gridCol w="688975"/>
                <a:gridCol w="688975"/>
              </a:tblGrid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2 256,5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2 256,5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194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2 256,5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01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829" name="Group 181"/>
          <p:cNvGraphicFramePr>
            <a:graphicFrameLocks noGrp="1"/>
          </p:cNvGraphicFramePr>
          <p:nvPr/>
        </p:nvGraphicFramePr>
        <p:xfrm>
          <a:off x="6346825" y="5732463"/>
          <a:ext cx="2725738" cy="915987"/>
        </p:xfrm>
        <a:graphic>
          <a:graphicData uri="http://schemas.openxmlformats.org/drawingml/2006/table">
            <a:tbl>
              <a:tblPr/>
              <a:tblGrid>
                <a:gridCol w="565434"/>
                <a:gridCol w="798228"/>
                <a:gridCol w="681038"/>
                <a:gridCol w="681037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29 164,7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664,7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9194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664,7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15 753,0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13 153,0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</a:rPr>
                        <a:t>13 153,0</a:t>
                      </a:r>
                    </a:p>
                  </a:txBody>
                  <a:tcPr marL="9525" marR="9525" marT="9525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26670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7346" name="Скругленный прямоугольник 34"/>
          <p:cNvSpPr>
            <a:spLocks noChangeArrowheads="1"/>
          </p:cNvSpPr>
          <p:nvPr/>
        </p:nvSpPr>
        <p:spPr bwMode="auto">
          <a:xfrm>
            <a:off x="227013" y="630238"/>
            <a:ext cx="8712200" cy="86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1 «Развитие и модернизация систем коммунальной инфраструктуры теплоснабжения, водоснабжения и водоотведения»</a:t>
            </a:r>
          </a:p>
          <a:p>
            <a:r>
              <a:rPr lang="ru-RU" altLang="ru-RU" sz="1400" b="1">
                <a:latin typeface="Times New Roman" pitchFamily="18" charset="0"/>
              </a:rPr>
              <a:t>Задача 1: «Обеспечение надежности функционирования систем коммунальной инфраструктуры»</a:t>
            </a:r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57347" name="Овал 1"/>
          <p:cNvSpPr>
            <a:spLocks noChangeArrowheads="1"/>
          </p:cNvSpPr>
          <p:nvPr/>
        </p:nvSpPr>
        <p:spPr bwMode="auto">
          <a:xfrm>
            <a:off x="3481388" y="1581150"/>
            <a:ext cx="2541587" cy="2640013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altLang="ru-RU" sz="1400" b="1">
              <a:solidFill>
                <a:srgbClr val="333333"/>
              </a:solidFill>
              <a:latin typeface="Georgia" pitchFamily="18" charset="0"/>
            </a:endParaRPr>
          </a:p>
          <a:p>
            <a:pPr algn="ctr"/>
            <a:r>
              <a:rPr lang="ru-RU" altLang="ru-RU" sz="1600" b="1">
                <a:solidFill>
                  <a:srgbClr val="004C22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600" b="1">
                <a:solidFill>
                  <a:srgbClr val="004C22"/>
                </a:solidFill>
                <a:latin typeface="Georgia" pitchFamily="18" charset="0"/>
              </a:rPr>
              <a:t>2018 год</a:t>
            </a:r>
          </a:p>
          <a:p>
            <a:pPr algn="ctr"/>
            <a:r>
              <a:rPr lang="ru-RU" altLang="ru-RU" sz="1600" b="1">
                <a:solidFill>
                  <a:srgbClr val="004C22"/>
                </a:solidFill>
                <a:latin typeface="Georgia" pitchFamily="18" charset="0"/>
              </a:rPr>
              <a:t>2019 год</a:t>
            </a:r>
          </a:p>
          <a:p>
            <a:pPr algn="ctr"/>
            <a:r>
              <a:rPr lang="ru-RU" altLang="ru-RU" sz="1600" b="1">
                <a:solidFill>
                  <a:srgbClr val="004C22"/>
                </a:solidFill>
                <a:latin typeface="Georgia" pitchFamily="18" charset="0"/>
              </a:rPr>
              <a:t>2020 год</a:t>
            </a: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56224" y="1499982"/>
            <a:ext cx="3425453" cy="290112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государственного полномочия Свердловской области по предоставлению гражданам проживающим на территории Свердловской области меры социальной поддержки по частичному освобождению от платы за коммунальные услуги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– 4 592,0 тыс. руб.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5496" y="4609728"/>
            <a:ext cx="3960440" cy="208823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и текущий ремонт объектов водоснабжения и водоотведения</a:t>
            </a:r>
          </a:p>
          <a:p>
            <a:pPr algn="ctr">
              <a:defRPr/>
            </a:pPr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 год – 4 900,0 тыс. руб.</a:t>
            </a: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 – 4 300,0 тыс. руб.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– 4 300,0 тыс. руб.</a:t>
            </a:r>
          </a:p>
          <a:p>
            <a:pPr algn="ctr">
              <a:defRPr/>
            </a:pP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6022923" y="1581805"/>
            <a:ext cx="2916290" cy="263928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сметной документации на проведение работ по капитальному ремонту объектов коммунального комплекса</a:t>
            </a:r>
          </a:p>
          <a:p>
            <a:pPr algn="ctr">
              <a:defRPr/>
            </a:pPr>
            <a:endParaRPr lang="ru-RU" sz="1400" b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100,0 тыс. руб.</a:t>
            </a:r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357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6111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4427984" y="4293096"/>
            <a:ext cx="4500500" cy="133214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материалов для ремонта водопроводных сетей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 – 900,0 тыс. руб.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 – 300,0 тыс. руб.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 – 300,0 тыс. руб.</a:t>
            </a:r>
          </a:p>
          <a:p>
            <a:pPr algn="ctr">
              <a:defRPr/>
            </a:pP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4391980" y="5770475"/>
            <a:ext cx="4500500" cy="89888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водоочистки на водонапорной башне п. Зайково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 – 4 000,0 тыс. руб.</a:t>
            </a:r>
          </a:p>
          <a:p>
            <a:pPr algn="ctr">
              <a:defRPr/>
            </a:pP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364" name="Стрелка вправо 1"/>
          <p:cNvSpPr>
            <a:spLocks noChangeArrowheads="1"/>
          </p:cNvSpPr>
          <p:nvPr/>
        </p:nvSpPr>
        <p:spPr bwMode="auto">
          <a:xfrm>
            <a:off x="3995738" y="4941888"/>
            <a:ext cx="396875" cy="466725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7365" name="Стрелка вправо 3"/>
          <p:cNvSpPr>
            <a:spLocks noChangeArrowheads="1"/>
          </p:cNvSpPr>
          <p:nvPr/>
        </p:nvSpPr>
        <p:spPr bwMode="auto">
          <a:xfrm>
            <a:off x="3995738" y="6057900"/>
            <a:ext cx="396875" cy="466725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528638" y="80963"/>
            <a:ext cx="8229600" cy="792162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и </a:t>
            </a:r>
            <a:b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</a:rPr>
              <a:t>плановый период 2019-2020 гг </a:t>
            </a:r>
            <a:endParaRPr lang="ru-RU" altLang="ru-RU" sz="20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30722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0"/>
            <a:ext cx="866775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50" y="1160463"/>
          <a:ext cx="8964613" cy="5716587"/>
        </p:xfrm>
        <a:graphic>
          <a:graphicData uri="http://schemas.openxmlformats.org/drawingml/2006/table">
            <a:tbl>
              <a:tblPr/>
              <a:tblGrid>
                <a:gridCol w="1893888"/>
                <a:gridCol w="1219200"/>
                <a:gridCol w="1208087"/>
                <a:gridCol w="1206500"/>
                <a:gridCol w="996950"/>
                <a:gridCol w="1233488"/>
                <a:gridCol w="1206500"/>
              </a:tblGrid>
              <a:tr h="1095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2016 год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 2017 год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к 2017 году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(+;-)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335 425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360 273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384 094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23 821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275 923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276 011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Территориальные администрации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53 104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64 490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62 113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-2 377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54 709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54 310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653 610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704 776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705 808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1 032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720 290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730 969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культуры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120 817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152 096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163 480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11 384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155 956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155 956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Финансовое управление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12 415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13 349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13 349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13 349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13 349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Дума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3 305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3 868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3 445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-423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3 445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3 445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Контрольный орган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1 658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1 746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1 832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1 832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1 832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Ирбитская РТИК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2906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-2906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1 180 334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1 303 504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1 334 121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30 617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1 225 504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1 235 872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83406" marR="83406" marT="41703" marB="4170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8370" name="Скругленный прямоугольник 34"/>
          <p:cNvSpPr>
            <a:spLocks noChangeArrowheads="1"/>
          </p:cNvSpPr>
          <p:nvPr/>
        </p:nvSpPr>
        <p:spPr bwMode="auto">
          <a:xfrm>
            <a:off x="198438" y="784225"/>
            <a:ext cx="8712200" cy="10429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2 «Энергосбережение и повышение энергетической эффективности Ирбитского МО»</a:t>
            </a:r>
          </a:p>
          <a:p>
            <a:r>
              <a:rPr lang="ru-RU" altLang="ru-RU" sz="1600" b="1">
                <a:latin typeface="Times New Roman" pitchFamily="18" charset="0"/>
              </a:rPr>
              <a:t>Задача 2: «Автоматизация ресурсосберегающих систем и повышение надежности работы энергосистем в Ирбитском МО»</a:t>
            </a:r>
            <a:endParaRPr lang="ru-RU" altLang="ru-RU" sz="1600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58371" name="Овал 1"/>
          <p:cNvSpPr>
            <a:spLocks noChangeArrowheads="1"/>
          </p:cNvSpPr>
          <p:nvPr/>
        </p:nvSpPr>
        <p:spPr bwMode="auto">
          <a:xfrm>
            <a:off x="3140075" y="1978025"/>
            <a:ext cx="2374900" cy="576263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rgbClr val="004C22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400" b="1">
                <a:solidFill>
                  <a:srgbClr val="004C22"/>
                </a:solidFill>
                <a:latin typeface="Georgia" pitchFamily="18" charset="0"/>
              </a:rPr>
              <a:t>2018 год</a:t>
            </a: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215900" y="2010114"/>
            <a:ext cx="2807928" cy="334581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уличного освещения с использованием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энергоэффективных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источников света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Фоминская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Новгородовская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Ницинская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Зайковская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т/а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Бердюгинская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ctr">
              <a:defRPr/>
            </a:pP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3 850,3 тыс. руб.</a:t>
            </a:r>
            <a:endParaRPr lang="ru-RU" sz="1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045293" y="2614851"/>
            <a:ext cx="2642831" cy="266820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проектно-сметной документации по объектам строительства блочных газовых котельных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п.Зайково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Юбилейная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1 704,2 тыс. руб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5709589" y="1827213"/>
            <a:ext cx="3340599" cy="350774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блочных газовых котельных и межпоселковых газопроводов ГРС </a:t>
            </a:r>
          </a:p>
          <a:p>
            <a:pPr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п.Зайково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Мира, котельная</a:t>
            </a:r>
          </a:p>
          <a:p>
            <a:pPr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*"</a:t>
            </a:r>
            <a:r>
              <a:rPr lang="ru-RU" sz="1600" b="1" i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Межпоселковый газопровод ГРС г. Ирбит - д. </a:t>
            </a:r>
            <a:r>
              <a:rPr lang="ru-RU" sz="1600" b="1" i="1" dirty="0" err="1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Дубская</a:t>
            </a:r>
            <a:r>
              <a:rPr lang="ru-RU" sz="1600" b="1" i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п.Зайково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техническое присоединение по ул. Юбилейная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24 738,1 </a:t>
            </a:r>
            <a:r>
              <a:rPr lang="ru-RU" sz="16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– 18 770,0 </a:t>
            </a:r>
            <a:r>
              <a:rPr lang="ru-RU" sz="16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8381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6111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215900" y="5337410"/>
            <a:ext cx="3960056" cy="146879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Технологическое присоединение к электрическим сетям блочных газовых котельных п. Зайково  </a:t>
            </a:r>
          </a:p>
          <a:p>
            <a:pPr algn="ctr">
              <a:defRPr/>
            </a:pPr>
            <a:endParaRPr lang="ru-RU" sz="16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– 150,0 тыс. руб.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327109" y="5333887"/>
            <a:ext cx="4716524" cy="144529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материалов для ремонта сетей теплоснабжения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2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бензогенераторов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endParaRPr lang="ru-RU" sz="16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2 340,0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9394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873125"/>
            <a:ext cx="8712200" cy="7937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2 «Энергосбережение и повышение энергетической эффективности Ирбитского МО»</a:t>
            </a:r>
          </a:p>
          <a:p>
            <a:pPr algn="ctr"/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  <a:p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59395" name="Овал 1"/>
          <p:cNvSpPr>
            <a:spLocks noChangeArrowheads="1"/>
          </p:cNvSpPr>
          <p:nvPr/>
        </p:nvSpPr>
        <p:spPr bwMode="auto">
          <a:xfrm>
            <a:off x="3203575" y="1989138"/>
            <a:ext cx="2700338" cy="827087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rgbClr val="004C22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400" b="1">
                <a:solidFill>
                  <a:srgbClr val="004C22"/>
                </a:solidFill>
                <a:latin typeface="Georgia" pitchFamily="18" charset="0"/>
              </a:rPr>
              <a:t>2019 год</a:t>
            </a: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236538" y="2021469"/>
            <a:ext cx="2807927" cy="298027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уличного освещения с использованием </a:t>
            </a:r>
            <a:r>
              <a:rPr lang="ru-RU" sz="1600" b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энергоэффективных</a:t>
            </a:r>
            <a:r>
              <a:rPr lang="ru-RU" sz="1600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источников света</a:t>
            </a:r>
          </a:p>
          <a:p>
            <a:pPr algn="just">
              <a:defRPr/>
            </a:pP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Килачевская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Речкаловская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Харловская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Осинцевская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 </a:t>
            </a:r>
            <a:r>
              <a:rPr lang="ru-RU" sz="1600" b="1" i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00,0 тыс. руб.</a:t>
            </a:r>
            <a:endParaRPr lang="ru-RU" sz="12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6084169" y="2092947"/>
            <a:ext cx="2829356" cy="266820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проектно-сметной документации по объектам строительства блочных газовых котельных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д.Дубская</a:t>
            </a: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1 200,0 тыс. руб.</a:t>
            </a:r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3237923" y="2842212"/>
            <a:ext cx="2700300" cy="2124236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блочных газовых котельных</a:t>
            </a:r>
          </a:p>
          <a:p>
            <a:pPr algn="ctr">
              <a:defRPr/>
            </a:pPr>
            <a:r>
              <a:rPr lang="ru-RU" sz="16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п.Зайково</a:t>
            </a: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Юбилейная</a:t>
            </a:r>
          </a:p>
          <a:p>
            <a:pPr algn="ctr">
              <a:defRPr/>
            </a:pPr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24 000,0 тыс. руб.</a:t>
            </a:r>
          </a:p>
        </p:txBody>
      </p:sp>
      <p:pic>
        <p:nvPicPr>
          <p:cNvPr id="59405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6111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215900" y="5053680"/>
            <a:ext cx="3708028" cy="171919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Технологическое присоединение к электрическим сетям</a:t>
            </a:r>
          </a:p>
          <a:p>
            <a:pPr algn="ctr">
              <a:defRPr/>
            </a:pPr>
            <a:endParaRPr lang="ru-RU" sz="1600" b="1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150,0 тыс. руб.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103948" y="5082752"/>
            <a:ext cx="4716524" cy="166104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топливно-энергетических объектов, приобретение  материалов для капитального ремонта тепловых сетей</a:t>
            </a:r>
            <a:endParaRPr lang="ru-RU" sz="16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2 340,0 ты.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0418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873125"/>
            <a:ext cx="8712200" cy="8270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2 «Энергосбережение и повышение энергетической эффективности Ирбитского МО»</a:t>
            </a:r>
          </a:p>
          <a:p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60419" name="Овал 1"/>
          <p:cNvSpPr>
            <a:spLocks noChangeArrowheads="1"/>
          </p:cNvSpPr>
          <p:nvPr/>
        </p:nvSpPr>
        <p:spPr bwMode="auto">
          <a:xfrm>
            <a:off x="3733800" y="1738313"/>
            <a:ext cx="2268538" cy="827087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rgbClr val="004C22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400" b="1">
                <a:solidFill>
                  <a:srgbClr val="004C22"/>
                </a:solidFill>
                <a:latin typeface="Georgia" pitchFamily="18" charset="0"/>
              </a:rPr>
              <a:t>2020 год</a:t>
            </a: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36296" y="1789113"/>
            <a:ext cx="3599600" cy="314815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уличного освещения с использованием </a:t>
            </a:r>
            <a:r>
              <a:rPr lang="ru-RU" sz="1600" b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энергоэффективных</a:t>
            </a:r>
            <a:r>
              <a:rPr lang="ru-RU" sz="1600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источников света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*Гаевская т/а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Ченовская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Киргинская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Зайковская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Рудновская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т/а</a:t>
            </a:r>
          </a:p>
          <a:p>
            <a:pPr algn="just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*Ключевская т/а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 </a:t>
            </a:r>
            <a:r>
              <a:rPr lang="ru-RU" sz="1600" b="1" i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00,0 тыс. руб.</a:t>
            </a:r>
            <a:endParaRPr lang="ru-RU" sz="12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3563887" y="2667261"/>
            <a:ext cx="2590029" cy="187786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блочных газовых котельных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д.Дубская</a:t>
            </a:r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24 000,0 тыс. руб.</a:t>
            </a:r>
          </a:p>
        </p:txBody>
      </p:sp>
      <p:pic>
        <p:nvPicPr>
          <p:cNvPr id="60426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6111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215900" y="5053680"/>
            <a:ext cx="3708028" cy="171919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Технологическое присоединение к электрическим сетям</a:t>
            </a:r>
          </a:p>
          <a:p>
            <a:pPr algn="ctr">
              <a:defRPr/>
            </a:pPr>
            <a:endParaRPr lang="ru-RU" sz="1600" b="1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150,0 тыс. Руб.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103948" y="5082752"/>
            <a:ext cx="4716524" cy="166104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топливно-энергетических объектов, приобретение  материалов для капитального ремонта тепловых сетей</a:t>
            </a:r>
            <a:endParaRPr lang="ru-RU" sz="16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2  340,0 ты. руб.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6084168" y="1789113"/>
            <a:ext cx="2952327" cy="314815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проектно-сметной документации по объектам строительства блочных газовых котельных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с.Знаменское</a:t>
            </a:r>
            <a:endParaRPr lang="ru-RU" sz="1600" b="1" i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1 200,0 тыс. руб.</a:t>
            </a:r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303213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1442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701675"/>
            <a:ext cx="8712200" cy="11572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3 «Капитальный  ремонт общего имущества многоквартирных домов на территории Ирбитского МО»</a:t>
            </a:r>
          </a:p>
          <a:p>
            <a:r>
              <a:rPr lang="ru-RU" altLang="ru-RU" sz="1400" b="1">
                <a:latin typeface="Times New Roman" pitchFamily="18" charset="0"/>
              </a:rPr>
              <a:t>Задача 3 : «Приведение технического состояния многоквартирных домов в соответствии с требованиями нормативных документов»</a:t>
            </a:r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61443" name="Овал 1"/>
          <p:cNvSpPr>
            <a:spLocks noChangeArrowheads="1"/>
          </p:cNvSpPr>
          <p:nvPr/>
        </p:nvSpPr>
        <p:spPr bwMode="auto">
          <a:xfrm>
            <a:off x="3384550" y="1881188"/>
            <a:ext cx="2374900" cy="935037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rgbClr val="00602B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400" b="1">
                <a:solidFill>
                  <a:srgbClr val="00602B"/>
                </a:solidFill>
                <a:latin typeface="Georgia" pitchFamily="18" charset="0"/>
              </a:rPr>
              <a:t>2018 год</a:t>
            </a:r>
          </a:p>
          <a:p>
            <a:pPr algn="ctr"/>
            <a:r>
              <a:rPr lang="ru-RU" altLang="ru-RU" sz="1400" b="1">
                <a:solidFill>
                  <a:srgbClr val="00602B"/>
                </a:solidFill>
                <a:latin typeface="Georgia" pitchFamily="18" charset="0"/>
              </a:rPr>
              <a:t>2019-2020 гг.</a:t>
            </a: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45265" y="2237114"/>
            <a:ext cx="2876833" cy="284807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 на проведение капитального ремонта общего имущества в многоквартирных домах в доле муниципального имущества </a:t>
            </a:r>
          </a:p>
          <a:p>
            <a:pPr algn="ctr">
              <a:defRPr/>
            </a:pPr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3 500,0 тыс. руб.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131840" y="2881611"/>
            <a:ext cx="2880320" cy="160939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технического заключения жилого помещения</a:t>
            </a:r>
          </a:p>
          <a:p>
            <a:pPr algn="ctr">
              <a:defRPr/>
            </a:pPr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100,0 тыс.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6135594" y="2237114"/>
            <a:ext cx="2916323" cy="284807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 подготовке отчета, содержащего сведения о размере суммы платежей потребителей за коммунальные услуги (базовый период и текущий период) </a:t>
            </a:r>
          </a:p>
          <a:p>
            <a:pPr algn="ctr">
              <a:defRPr/>
            </a:pPr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150,0 тыс. руб.</a:t>
            </a:r>
          </a:p>
        </p:txBody>
      </p:sp>
      <p:pic>
        <p:nvPicPr>
          <p:cNvPr id="61453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6111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1979712" y="5193196"/>
            <a:ext cx="5544616" cy="138193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ремонт общего имущества многоквартирных домов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1 000,0 тыс. руб. </a:t>
            </a:r>
          </a:p>
          <a:p>
            <a:pPr algn="ctr">
              <a:defRPr/>
            </a:pPr>
            <a:r>
              <a:rPr lang="ru-RU" sz="1600" b="1" i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П.Зайково</a:t>
            </a:r>
            <a:r>
              <a:rPr lang="ru-RU" sz="1600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Коммунистическая, 206</a:t>
            </a:r>
          </a:p>
          <a:p>
            <a:pPr algn="ctr">
              <a:defRPr/>
            </a:pPr>
            <a:endParaRPr lang="ru-RU" sz="16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323850"/>
          </a:xfrm>
        </p:spPr>
        <p:txBody>
          <a:bodyPr/>
          <a:lstStyle/>
          <a:p>
            <a:pPr eaLnBrk="1" hangingPunct="1"/>
            <a: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6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2466" name="Скругленный прямоугольник 34"/>
          <p:cNvSpPr>
            <a:spLocks noChangeArrowheads="1"/>
          </p:cNvSpPr>
          <p:nvPr/>
        </p:nvSpPr>
        <p:spPr bwMode="auto">
          <a:xfrm>
            <a:off x="36513" y="527050"/>
            <a:ext cx="8999537" cy="21097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4 «Развитие газификации в Ирбитском муниципальном образовании»</a:t>
            </a:r>
          </a:p>
          <a:p>
            <a:r>
              <a:rPr lang="ru-RU" altLang="ru-RU" sz="1200" b="1">
                <a:latin typeface="Times New Roman" pitchFamily="18" charset="0"/>
              </a:rPr>
              <a:t>Задача 4.: «Создание условий для газификации объектов социальной и жилищно-коммунальной сферы и обеспечение надежности системы газоснабжения путем реализации мероприятий по строительству распределительных газопроводов и газовых сетей;»;</a:t>
            </a:r>
          </a:p>
          <a:p>
            <a:r>
              <a:rPr lang="ru-RU" altLang="ru-RU" sz="1200" b="1">
                <a:latin typeface="Times New Roman" pitchFamily="18" charset="0"/>
              </a:rPr>
              <a:t> Задача 5: «Создание технической возможности для сетевого газоснабжения и развития газификации территории Ирбитского муниципального образования путем реализации мероприятий по строительству межпоселковых газопроводов»;</a:t>
            </a:r>
          </a:p>
          <a:p>
            <a:r>
              <a:rPr lang="ru-RU" altLang="ru-RU" sz="1200" b="1">
                <a:latin typeface="Times New Roman" pitchFamily="18" charset="0"/>
              </a:rPr>
              <a:t>Задача 6: «Повышение качества предоставляемых услуг теплоснабжения, снижение себестоимости выработки тепловой энергии путем реализации мероприятий по строительству газовых котельных, установки индивидуальных источников теплоснабжения»</a:t>
            </a:r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6512" y="2747121"/>
            <a:ext cx="5219564" cy="395824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газораспределительных сетей в населенных пунктах </a:t>
            </a: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МО: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i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д.Мельникова</a:t>
            </a: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газоснабжение  жилых домов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i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д.Кекур</a:t>
            </a: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газоснабжение жилых домов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Пригородная, пер. Восточный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*п. Спутник: газоснабжение ул. Цветочная, ул. </a:t>
            </a:r>
            <a:r>
              <a:rPr lang="ru-RU" b="1" i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Байкаловская</a:t>
            </a:r>
            <a:endParaRPr lang="ru-RU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4 986,6 тыс. руб.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– 7 562,0 тыс. руб. 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5404427" y="4514850"/>
            <a:ext cx="3293486" cy="215451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Корректировка схемы газоснабжения п. Зайково</a:t>
            </a:r>
            <a:endParaRPr lang="ru-RU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200,0 тыс. руб.</a:t>
            </a:r>
          </a:p>
        </p:txBody>
      </p:sp>
      <p:sp>
        <p:nvSpPr>
          <p:cNvPr id="62473" name="Овал 1"/>
          <p:cNvSpPr>
            <a:spLocks noChangeArrowheads="1"/>
          </p:cNvSpPr>
          <p:nvPr/>
        </p:nvSpPr>
        <p:spPr bwMode="auto">
          <a:xfrm>
            <a:off x="5543550" y="2670175"/>
            <a:ext cx="2736850" cy="906463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2018 год</a:t>
            </a:r>
          </a:p>
        </p:txBody>
      </p:sp>
      <p:pic>
        <p:nvPicPr>
          <p:cNvPr id="62474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2475" name="Прямая со стрелкой 3"/>
          <p:cNvCxnSpPr>
            <a:cxnSpLocks noChangeShapeType="1"/>
            <a:stCxn id="62473" idx="4"/>
          </p:cNvCxnSpPr>
          <p:nvPr/>
        </p:nvCxnSpPr>
        <p:spPr bwMode="auto">
          <a:xfrm>
            <a:off x="6911975" y="3576638"/>
            <a:ext cx="3175" cy="968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2476" name="Прямая со стрелкой 7"/>
          <p:cNvCxnSpPr>
            <a:cxnSpLocks noChangeShapeType="1"/>
            <a:stCxn id="62473" idx="4"/>
            <a:endCxn id="0" idx="3"/>
          </p:cNvCxnSpPr>
          <p:nvPr/>
        </p:nvCxnSpPr>
        <p:spPr bwMode="auto">
          <a:xfrm flipH="1">
            <a:off x="5256213" y="3576638"/>
            <a:ext cx="1655762" cy="1149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323850"/>
          </a:xfrm>
        </p:spPr>
        <p:txBody>
          <a:bodyPr/>
          <a:lstStyle/>
          <a:p>
            <a:pPr eaLnBrk="1" hangingPunct="1"/>
            <a: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6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3490" name="Скругленный прямоугольник 34"/>
          <p:cNvSpPr>
            <a:spLocks noChangeArrowheads="1"/>
          </p:cNvSpPr>
          <p:nvPr/>
        </p:nvSpPr>
        <p:spPr bwMode="auto">
          <a:xfrm>
            <a:off x="36513" y="655638"/>
            <a:ext cx="8999537" cy="8509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solidFill>
                <a:srgbClr val="00602B"/>
              </a:solidFill>
              <a:latin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4 «Развитие газификации в Ирбитском муниципальном образовании»</a:t>
            </a:r>
          </a:p>
          <a:p>
            <a:pPr algn="ctr"/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  <a:p>
            <a:endParaRPr lang="ru-RU" altLang="ru-RU" sz="1600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168446" y="1520271"/>
            <a:ext cx="3600400" cy="190821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межпоселкового газопровода ГРС </a:t>
            </a:r>
          </a:p>
          <a:p>
            <a:pPr>
              <a:defRPr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с.Черновское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с.Знаменское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2 105,9,0 тыс. руб.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– 67 769,8тыс. руб.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995936" y="2409980"/>
            <a:ext cx="4800713" cy="263475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газораспределительных сетей в населенных пунктах </a:t>
            </a: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МО: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д.Шарапова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с.Белослудское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д.Большедворова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1 750,0 тыс. руб.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– 33 018,9 тыс. руб. </a:t>
            </a:r>
          </a:p>
        </p:txBody>
      </p:sp>
      <p:sp>
        <p:nvSpPr>
          <p:cNvPr id="63497" name="Овал 1"/>
          <p:cNvSpPr>
            <a:spLocks noChangeArrowheads="1"/>
          </p:cNvSpPr>
          <p:nvPr/>
        </p:nvSpPr>
        <p:spPr bwMode="auto">
          <a:xfrm>
            <a:off x="4535488" y="1520825"/>
            <a:ext cx="3521075" cy="630238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333333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600" b="1">
                <a:solidFill>
                  <a:srgbClr val="333333"/>
                </a:solidFill>
                <a:latin typeface="Georgia" pitchFamily="18" charset="0"/>
              </a:rPr>
              <a:t>2019 год</a:t>
            </a:r>
          </a:p>
        </p:txBody>
      </p:sp>
      <p:pic>
        <p:nvPicPr>
          <p:cNvPr id="63498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 bwMode="auto">
          <a:xfrm>
            <a:off x="168446" y="3598022"/>
            <a:ext cx="3600400" cy="144671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ПСД на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Межпоселкоовый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газопровод п. Пионерский-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д.Бердюгина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3 144,1 тыс. руб.</a:t>
            </a:r>
          </a:p>
          <a:p>
            <a:pPr algn="ctr">
              <a:defRPr/>
            </a:pPr>
            <a:endParaRPr lang="ru-RU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68445" y="5181448"/>
            <a:ext cx="6527791" cy="144016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ПСД на газоснабжение населенных пунктов</a:t>
            </a:r>
            <a:endParaRPr lang="ru-RU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1 000,0тыс. руб.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п.Зайково, ул. Механизаторов, Свердлова,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Азева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Ленина, Калинина, Кирова, Студенческая, пер. Малый</a:t>
            </a:r>
          </a:p>
          <a:p>
            <a:pPr algn="ctr">
              <a:defRPr/>
            </a:pPr>
            <a:endParaRPr lang="ru-RU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323850"/>
          </a:xfrm>
        </p:spPr>
        <p:txBody>
          <a:bodyPr/>
          <a:lstStyle/>
          <a:p>
            <a:pPr eaLnBrk="1" hangingPunct="1"/>
            <a: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6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4514" name="Скругленный прямоугольник 34"/>
          <p:cNvSpPr>
            <a:spLocks noChangeArrowheads="1"/>
          </p:cNvSpPr>
          <p:nvPr/>
        </p:nvSpPr>
        <p:spPr bwMode="auto">
          <a:xfrm>
            <a:off x="36513" y="655638"/>
            <a:ext cx="8999537" cy="8509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altLang="ru-RU" sz="1600" b="1">
              <a:solidFill>
                <a:srgbClr val="00602B"/>
              </a:solidFill>
              <a:latin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4 «Развитие газификации в Ирбитском муниципальном образовании»</a:t>
            </a:r>
          </a:p>
          <a:p>
            <a:pPr algn="ctr"/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  <a:p>
            <a:endParaRPr lang="ru-RU" altLang="ru-RU" sz="1600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4608004" y="2420888"/>
            <a:ext cx="4213536" cy="335928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газораспределительных сетей в населенных пунктах </a:t>
            </a: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МО: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д.Дубская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д.Кириллова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д.Шмакова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с.Чернорицкое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4 000,0 тыс. руб.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– 28 500,0 тыс. руб. </a:t>
            </a:r>
          </a:p>
        </p:txBody>
      </p:sp>
      <p:sp>
        <p:nvSpPr>
          <p:cNvPr id="64518" name="Овал 1"/>
          <p:cNvSpPr>
            <a:spLocks noChangeArrowheads="1"/>
          </p:cNvSpPr>
          <p:nvPr/>
        </p:nvSpPr>
        <p:spPr bwMode="auto">
          <a:xfrm>
            <a:off x="4535488" y="1520825"/>
            <a:ext cx="3521075" cy="630238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333333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600" b="1">
                <a:solidFill>
                  <a:srgbClr val="333333"/>
                </a:solidFill>
                <a:latin typeface="Georgia" pitchFamily="18" charset="0"/>
              </a:rPr>
              <a:t>2020 год</a:t>
            </a:r>
          </a:p>
        </p:txBody>
      </p:sp>
      <p:pic>
        <p:nvPicPr>
          <p:cNvPr id="64519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 bwMode="auto">
          <a:xfrm>
            <a:off x="200553" y="1912896"/>
            <a:ext cx="4191425" cy="243399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*Разработка ПСД на «</a:t>
            </a: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Межпоселкоовый</a:t>
            </a: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газопровод»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Черновское –</a:t>
            </a: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с.Кирга</a:t>
            </a:r>
            <a:endParaRPr lang="ru-RU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1 500,0тыс. руб. 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*Разработка ПСД «Газоснабжение с. Знаменское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1 500,0 тыс. руб.</a:t>
            </a:r>
          </a:p>
          <a:p>
            <a:pPr algn="ctr">
              <a:defRPr/>
            </a:pPr>
            <a:endParaRPr lang="ru-RU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192230" y="4346894"/>
            <a:ext cx="4199749" cy="243047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ПСД на газоснабжение населенных пунктов</a:t>
            </a:r>
            <a:endParaRPr lang="ru-RU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– 1 500,0 тыс. руб. </a:t>
            </a:r>
          </a:p>
          <a:p>
            <a:pPr algn="ctr">
              <a:defRPr/>
            </a:pP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П.Зайково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Механизаторов, Свердлова,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Азева</a:t>
            </a: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Ленина, Калинина, Кирова, Студенческая, пер. Малый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 bwMode="auto">
          <a:xfrm>
            <a:off x="127892" y="2134648"/>
            <a:ext cx="2878945" cy="179817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мероприятий по обращению с твердыми бытовыми отходами</a:t>
            </a:r>
          </a:p>
          <a:p>
            <a:pPr algn="ctr">
              <a:defRPr/>
            </a:pPr>
            <a:endParaRPr lang="ru-RU" sz="16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1 526,5 тыс. руб.</a:t>
            </a: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52400"/>
            <a:ext cx="8229600" cy="468313"/>
          </a:xfrm>
        </p:spPr>
        <p:txBody>
          <a:bodyPr/>
          <a:lstStyle/>
          <a:p>
            <a:pPr eaLnBrk="1" hangingPunct="1"/>
            <a: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16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6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5541" name="Скругленный прямоугольник 34"/>
          <p:cNvSpPr>
            <a:spLocks noChangeArrowheads="1"/>
          </p:cNvSpPr>
          <p:nvPr/>
        </p:nvSpPr>
        <p:spPr bwMode="auto">
          <a:xfrm>
            <a:off x="220663" y="490538"/>
            <a:ext cx="8712200" cy="15113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5 «Обеспечение рационального и безопасного природопользования на территории Ирбитского муниципального образования»</a:t>
            </a:r>
          </a:p>
          <a:p>
            <a:r>
              <a:rPr lang="ru-RU" altLang="ru-RU" sz="1400" b="1">
                <a:latin typeface="Times New Roman" pitchFamily="18" charset="0"/>
              </a:rPr>
              <a:t>Задача 7: «Обеспечение безопасного обращения с отходами производства и потребления на территории Ирбитского МО»</a:t>
            </a:r>
          </a:p>
          <a:p>
            <a:r>
              <a:rPr lang="ru-RU" altLang="ru-RU" sz="1400" b="1">
                <a:latin typeface="Times New Roman" pitchFamily="18" charset="0"/>
              </a:rPr>
              <a:t>Задача 8.: «Улучшение санитарного состояния источников водоснабжения на территории Ирбитского муниципального образования»</a:t>
            </a:r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65542" name="Овал 1"/>
          <p:cNvSpPr>
            <a:spLocks noChangeArrowheads="1"/>
          </p:cNvSpPr>
          <p:nvPr/>
        </p:nvSpPr>
        <p:spPr bwMode="auto">
          <a:xfrm>
            <a:off x="3384550" y="1989138"/>
            <a:ext cx="2374900" cy="935037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>
                <a:solidFill>
                  <a:srgbClr val="333333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400" b="1">
                <a:solidFill>
                  <a:srgbClr val="333333"/>
                </a:solidFill>
                <a:latin typeface="Georgia" pitchFamily="18" charset="0"/>
              </a:rPr>
              <a:t>2018 год</a:t>
            </a:r>
          </a:p>
          <a:p>
            <a:pPr algn="ctr"/>
            <a:r>
              <a:rPr lang="ru-RU" altLang="ru-RU" sz="1400" b="1">
                <a:solidFill>
                  <a:srgbClr val="333333"/>
                </a:solidFill>
                <a:latin typeface="Georgia" pitchFamily="18" charset="0"/>
              </a:rPr>
              <a:t>2019-2020 гг.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6228459" y="2134648"/>
            <a:ext cx="2772309" cy="201443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сбора, транспортировки и утилизации отходов ртуть содержащих ламп от населения </a:t>
            </a:r>
            <a:r>
              <a:rPr lang="ru-RU" sz="16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100,0 тыс. руб.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30004" y="4365104"/>
            <a:ext cx="2876833" cy="200895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мероприятий по охране и содержанию источников нецентрализованного водоснабжения и водных объектов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190,0 тыс. руб.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3109240" y="3284984"/>
            <a:ext cx="3060340" cy="244827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проектов зон санитарной охраны источников централизованного хозяйственно-питьевого назначения </a:t>
            </a:r>
          </a:p>
          <a:p>
            <a:pPr algn="ctr">
              <a:defRPr/>
            </a:pPr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400,0 тыс. руб.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6271983" y="4438110"/>
            <a:ext cx="2728509" cy="193595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 экологических акций на территории </a:t>
            </a:r>
            <a:r>
              <a:rPr lang="ru-RU" sz="16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</a:t>
            </a:r>
          </a:p>
          <a:p>
            <a:pPr algn="ctr">
              <a:defRPr/>
            </a:pPr>
            <a:endParaRPr lang="ru-RU" sz="16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 – 40,0 тыс. руб.</a:t>
            </a:r>
          </a:p>
        </p:txBody>
      </p:sp>
      <p:pic>
        <p:nvPicPr>
          <p:cNvPr id="65555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вал 26"/>
          <p:cNvSpPr>
            <a:spLocks noChangeArrowheads="1"/>
          </p:cNvSpPr>
          <p:nvPr/>
        </p:nvSpPr>
        <p:spPr bwMode="auto">
          <a:xfrm>
            <a:off x="2771775" y="4076700"/>
            <a:ext cx="3536950" cy="1843088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Благоустройство общественных территорий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500,0 тыс. руб.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ОБ – 9 500,0 тыс. руб.</a:t>
            </a:r>
          </a:p>
        </p:txBody>
      </p:sp>
      <p:sp>
        <p:nvSpPr>
          <p:cNvPr id="66562" name="Овал 24"/>
          <p:cNvSpPr>
            <a:spLocks noChangeArrowheads="1"/>
          </p:cNvSpPr>
          <p:nvPr/>
        </p:nvSpPr>
        <p:spPr bwMode="auto">
          <a:xfrm>
            <a:off x="6048375" y="3429000"/>
            <a:ext cx="3070225" cy="993775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Конкурсы по благоустройству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– 100,0 тыс. руб.</a:t>
            </a:r>
          </a:p>
        </p:txBody>
      </p:sp>
      <p:sp>
        <p:nvSpPr>
          <p:cNvPr id="66563" name="Овал 9"/>
          <p:cNvSpPr>
            <a:spLocks noChangeArrowheads="1"/>
          </p:cNvSpPr>
          <p:nvPr/>
        </p:nvSpPr>
        <p:spPr bwMode="auto">
          <a:xfrm>
            <a:off x="2830513" y="3359150"/>
            <a:ext cx="3492500" cy="887413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Строительство детских площадок 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 МБ –2 600,0 тыс. руб.</a:t>
            </a: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5048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6565" name="Скругленный прямоугольник 34"/>
          <p:cNvSpPr>
            <a:spLocks noChangeArrowheads="1"/>
          </p:cNvSpPr>
          <p:nvPr/>
        </p:nvSpPr>
        <p:spPr bwMode="auto">
          <a:xfrm>
            <a:off x="107950" y="620713"/>
            <a:ext cx="8856663" cy="19399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6 «Восстановление и развитие внешнего благоустройства населенных пунктов  Ирбитского муниципального образования»</a:t>
            </a:r>
          </a:p>
          <a:p>
            <a:r>
              <a:rPr lang="ru-RU" altLang="ru-RU" sz="1300" b="1">
                <a:latin typeface="Times New Roman" pitchFamily="18" charset="0"/>
              </a:rPr>
              <a:t>Задача 9: «Выполнение мероприятий по благоустройству в населенных пунктах и дворовых территорий Ирбитского МО»;</a:t>
            </a:r>
          </a:p>
          <a:p>
            <a:r>
              <a:rPr lang="ru-RU" altLang="ru-RU" sz="1300" b="1">
                <a:latin typeface="Times New Roman" pitchFamily="18" charset="0"/>
              </a:rPr>
              <a:t>Задача 10: «Выполнение мероприятий по предоставлению банных услуг населению Ирбитского МО»</a:t>
            </a:r>
          </a:p>
          <a:p>
            <a:r>
              <a:rPr lang="ru-RU" altLang="ru-RU" sz="1300" b="1">
                <a:latin typeface="Times New Roman" pitchFamily="18" charset="0"/>
              </a:rPr>
              <a:t>Задача 11: Обеспечение надежности функционирования коммунальной техники</a:t>
            </a:r>
          </a:p>
          <a:p>
            <a:r>
              <a:rPr lang="ru-RU" altLang="ru-RU" sz="1300" b="1">
                <a:latin typeface="Times New Roman" pitchFamily="18" charset="0"/>
              </a:rPr>
              <a:t>Задача 12: «Регулирование численности безнадзорных собак для обеспечения безопасности населения  Ирбитского МО».</a:t>
            </a:r>
            <a:endParaRPr lang="ru-RU" altLang="ru-RU" b="1">
              <a:latin typeface="Times New Roman" pitchFamily="18" charset="0"/>
            </a:endParaRPr>
          </a:p>
        </p:txBody>
      </p:sp>
      <p:sp>
        <p:nvSpPr>
          <p:cNvPr id="66566" name="Овал 22"/>
          <p:cNvSpPr>
            <a:spLocks noChangeArrowheads="1"/>
          </p:cNvSpPr>
          <p:nvPr/>
        </p:nvSpPr>
        <p:spPr bwMode="auto">
          <a:xfrm>
            <a:off x="6176963" y="5589588"/>
            <a:ext cx="2967037" cy="1268412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Обеспечение услугами бани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– 550,0 тыс. руб.</a:t>
            </a:r>
          </a:p>
          <a:p>
            <a:pPr algn="ctr"/>
            <a:endParaRPr lang="ru-RU" altLang="ru-RU" sz="1600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7" name="Овал 25"/>
          <p:cNvSpPr>
            <a:spLocks noChangeArrowheads="1"/>
          </p:cNvSpPr>
          <p:nvPr/>
        </p:nvSpPr>
        <p:spPr bwMode="auto">
          <a:xfrm>
            <a:off x="14288" y="2460625"/>
            <a:ext cx="2938462" cy="971550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Освещение мест отдыха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– 2 000 тыс. руб.</a:t>
            </a:r>
          </a:p>
        </p:txBody>
      </p:sp>
      <p:sp>
        <p:nvSpPr>
          <p:cNvPr id="66568" name="Овал 26"/>
          <p:cNvSpPr>
            <a:spLocks noChangeArrowheads="1"/>
          </p:cNvSpPr>
          <p:nvPr/>
        </p:nvSpPr>
        <p:spPr bwMode="auto">
          <a:xfrm>
            <a:off x="3044825" y="5727700"/>
            <a:ext cx="3133725" cy="1030288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Благоустройство мест отдыха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–3 303,0тыс. руб.</a:t>
            </a:r>
          </a:p>
        </p:txBody>
      </p:sp>
      <p:sp>
        <p:nvSpPr>
          <p:cNvPr id="66569" name="Овал 9"/>
          <p:cNvSpPr>
            <a:spLocks noChangeArrowheads="1"/>
          </p:cNvSpPr>
          <p:nvPr/>
        </p:nvSpPr>
        <p:spPr bwMode="auto">
          <a:xfrm>
            <a:off x="6049963" y="2460625"/>
            <a:ext cx="3068637" cy="1030288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Приобретение спецтехники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–5 100,0 тыс. руб.</a:t>
            </a:r>
          </a:p>
        </p:txBody>
      </p:sp>
      <p:sp>
        <p:nvSpPr>
          <p:cNvPr id="66570" name="Овал 9"/>
          <p:cNvSpPr>
            <a:spLocks noChangeArrowheads="1"/>
          </p:cNvSpPr>
          <p:nvPr/>
        </p:nvSpPr>
        <p:spPr bwMode="auto">
          <a:xfrm>
            <a:off x="-4763" y="3432175"/>
            <a:ext cx="2916238" cy="992188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Содержание мемориального сквера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–100,0 тыс. руб.</a:t>
            </a:r>
          </a:p>
        </p:txBody>
      </p:sp>
      <p:sp>
        <p:nvSpPr>
          <p:cNvPr id="66571" name="Овал 24"/>
          <p:cNvSpPr>
            <a:spLocks noChangeArrowheads="1"/>
          </p:cNvSpPr>
          <p:nvPr/>
        </p:nvSpPr>
        <p:spPr bwMode="auto">
          <a:xfrm>
            <a:off x="107950" y="5454650"/>
            <a:ext cx="2908300" cy="1403350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Мероприятие по регулированию численности безнадзорных собак 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ОБ – 664,7 тыс. руб.</a:t>
            </a:r>
          </a:p>
        </p:txBody>
      </p:sp>
      <p:pic>
        <p:nvPicPr>
          <p:cNvPr id="66572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73" name="Овал 1"/>
          <p:cNvSpPr>
            <a:spLocks noChangeArrowheads="1"/>
          </p:cNvSpPr>
          <p:nvPr/>
        </p:nvSpPr>
        <p:spPr bwMode="auto">
          <a:xfrm>
            <a:off x="3168650" y="2339975"/>
            <a:ext cx="2735263" cy="1014413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2018 год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2019-2020 гг.</a:t>
            </a:r>
          </a:p>
        </p:txBody>
      </p:sp>
      <p:sp>
        <p:nvSpPr>
          <p:cNvPr id="66574" name="Овал 26"/>
          <p:cNvSpPr>
            <a:spLocks noChangeArrowheads="1"/>
          </p:cNvSpPr>
          <p:nvPr/>
        </p:nvSpPr>
        <p:spPr bwMode="auto">
          <a:xfrm>
            <a:off x="5903913" y="4359275"/>
            <a:ext cx="3235325" cy="1268413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Благоустройство дворовых тер-й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–1 000,0 тыс. руб.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ОБ – 19 224,1 тыс. руб.</a:t>
            </a:r>
          </a:p>
        </p:txBody>
      </p:sp>
      <p:sp>
        <p:nvSpPr>
          <p:cNvPr id="66575" name="Овал 26"/>
          <p:cNvSpPr>
            <a:spLocks noChangeArrowheads="1"/>
          </p:cNvSpPr>
          <p:nvPr/>
        </p:nvSpPr>
        <p:spPr bwMode="auto">
          <a:xfrm>
            <a:off x="20638" y="4465638"/>
            <a:ext cx="2932112" cy="969962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Разработка ПСД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–500,0тыс.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5888"/>
            <a:ext cx="8229600" cy="5048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67586" name="Скругленный прямоугольник 34"/>
          <p:cNvSpPr>
            <a:spLocks noChangeArrowheads="1"/>
          </p:cNvSpPr>
          <p:nvPr/>
        </p:nvSpPr>
        <p:spPr bwMode="auto">
          <a:xfrm>
            <a:off x="107950" y="620713"/>
            <a:ext cx="8856663" cy="9540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Программа «Формирование современной городской среды Ирбитского муниципального образования на 2018-2022 годы»</a:t>
            </a:r>
          </a:p>
        </p:txBody>
      </p:sp>
      <p:pic>
        <p:nvPicPr>
          <p:cNvPr id="67587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8" name="Скругленный прямоугольник 1"/>
          <p:cNvSpPr>
            <a:spLocks noChangeArrowheads="1"/>
          </p:cNvSpPr>
          <p:nvPr/>
        </p:nvSpPr>
        <p:spPr bwMode="auto">
          <a:xfrm>
            <a:off x="325438" y="1719263"/>
            <a:ext cx="4824412" cy="4086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Благоустройство дворовых территорий</a:t>
            </a:r>
          </a:p>
          <a:p>
            <a:pPr algn="ctr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 –1 000,0 тыс. руб.</a:t>
            </a:r>
          </a:p>
          <a:p>
            <a:pPr algn="ctr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– 19 224,1тыс. руб.</a:t>
            </a:r>
          </a:p>
          <a:p>
            <a:pPr algn="ctr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 – 204,3 тыс. руб.</a:t>
            </a:r>
          </a:p>
          <a:p>
            <a:r>
              <a:rPr lang="ru-RU" altLang="ru-RU" sz="20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*п</a:t>
            </a:r>
            <a:r>
              <a:rPr lang="ru-RU" altLang="ru-RU" sz="2000" b="1" i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. Рябиновый, ул. Центральная, 3,5</a:t>
            </a:r>
          </a:p>
          <a:p>
            <a:r>
              <a:rPr lang="ru-RU" altLang="ru-RU" sz="2000" b="1" i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*д.Дубская, ул. Юбилейная, 17,19</a:t>
            </a:r>
          </a:p>
          <a:p>
            <a:r>
              <a:rPr lang="ru-RU" altLang="ru-RU" sz="2000" b="1" i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                      ул. Школьная, 9</a:t>
            </a:r>
          </a:p>
          <a:p>
            <a:r>
              <a:rPr lang="ru-RU" altLang="ru-RU" sz="2000" b="1" i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*п. Зайково, ул. Юбилейная, 21</a:t>
            </a:r>
          </a:p>
          <a:p>
            <a:r>
              <a:rPr lang="ru-RU" altLang="ru-RU" sz="2000" b="1" i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                        ул. Мира, 8,10</a:t>
            </a:r>
            <a:endParaRPr lang="ru-RU" altLang="ru-RU" sz="2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b="1" i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*с. Кирга, ул. Новая, 6,8</a:t>
            </a:r>
          </a:p>
          <a:p>
            <a:r>
              <a:rPr lang="ru-RU" altLang="ru-RU" sz="2000" b="1" i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*п. Пионерский, ул. Строителей, 7</a:t>
            </a:r>
          </a:p>
          <a:p>
            <a:pPr algn="ctr"/>
            <a:endParaRPr lang="ru-RU" altLang="ru-RU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9" name="Скругленный прямоугольник 2"/>
          <p:cNvSpPr>
            <a:spLocks noChangeArrowheads="1"/>
          </p:cNvSpPr>
          <p:nvPr/>
        </p:nvSpPr>
        <p:spPr bwMode="auto">
          <a:xfrm>
            <a:off x="5364163" y="1808163"/>
            <a:ext cx="3348037" cy="3997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Благоустройство общественных территорий</a:t>
            </a:r>
          </a:p>
          <a:p>
            <a:pPr algn="ctr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 –500,0 тыс. руб.</a:t>
            </a:r>
          </a:p>
          <a:p>
            <a:pPr algn="ctr"/>
            <a:r>
              <a:rPr lang="ru-RU" alt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 - 9 500,0 тыс. руб.</a:t>
            </a:r>
          </a:p>
          <a:p>
            <a:pPr algn="ctr"/>
            <a:endParaRPr lang="ru-RU" altLang="ru-RU" sz="2000" b="1" i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b="1" i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Благоустройство Сквера</a:t>
            </a:r>
          </a:p>
          <a:p>
            <a:r>
              <a:rPr lang="ru-RU" altLang="ru-RU" sz="2000" b="1" i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 п. Зайково.</a:t>
            </a:r>
          </a:p>
          <a:p>
            <a:r>
              <a:rPr lang="ru-RU" altLang="ru-RU" sz="2000" b="1" i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 ул. Коммунистическая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EF3F18-2505-4172-913E-8FDF8498AC1F}" type="slidenum">
              <a:rPr lang="ru-RU" alt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ru-RU" alt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1746" name="Скругленный прямоугольник 34"/>
          <p:cNvSpPr>
            <a:spLocks noChangeArrowheads="1"/>
          </p:cNvSpPr>
          <p:nvPr/>
        </p:nvSpPr>
        <p:spPr bwMode="auto">
          <a:xfrm>
            <a:off x="4967288" y="3824288"/>
            <a:ext cx="3844925" cy="27003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20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Не программные мероприятия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20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2018 год – 154 278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20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2019 год – 98 820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20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2020 год – 98 509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endParaRPr lang="ru-RU" altLang="ru-RU" sz="2000" b="1">
              <a:solidFill>
                <a:srgbClr val="2D2D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549275"/>
            <a:ext cx="7905750" cy="75565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и плановый период 2018-2020 гг</a:t>
            </a: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1748" name="Скругленный прямоугольник 34"/>
          <p:cNvSpPr>
            <a:spLocks noChangeArrowheads="1"/>
          </p:cNvSpPr>
          <p:nvPr/>
        </p:nvSpPr>
        <p:spPr bwMode="auto">
          <a:xfrm>
            <a:off x="755650" y="1363663"/>
            <a:ext cx="7669213" cy="17414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sz="2600" b="1">
              <a:solidFill>
                <a:srgbClr val="2D2D8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2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2018 год –1 334 121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2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2019 год  -1 225 504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2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2020 год - 1 235 872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sz="2600" b="1">
              <a:solidFill>
                <a:srgbClr val="2D2D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Скругленный прямоугольник 34"/>
          <p:cNvSpPr>
            <a:spLocks noChangeArrowheads="1"/>
          </p:cNvSpPr>
          <p:nvPr/>
        </p:nvSpPr>
        <p:spPr bwMode="auto">
          <a:xfrm>
            <a:off x="207963" y="3824288"/>
            <a:ext cx="4543425" cy="27003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20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В рамках муниципальных программ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20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2018 год – 1 179 843 тыс. руб. (88%)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20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2019 год - 1 126 685 тыс. руб. (92%)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20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2020 год - 1 137 363 тыс. руб. (92%)</a:t>
            </a:r>
            <a:endParaRPr lang="ru-RU" altLang="ru-RU" sz="1600" b="1">
              <a:solidFill>
                <a:srgbClr val="2D2D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750" name="Прямая со стрелкой 12"/>
          <p:cNvCxnSpPr>
            <a:cxnSpLocks noChangeShapeType="1"/>
          </p:cNvCxnSpPr>
          <p:nvPr/>
        </p:nvCxnSpPr>
        <p:spPr bwMode="auto">
          <a:xfrm>
            <a:off x="5759450" y="3105150"/>
            <a:ext cx="1152525" cy="993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1751" name="Прямая со стрелкой 14"/>
          <p:cNvCxnSpPr>
            <a:cxnSpLocks noChangeShapeType="1"/>
          </p:cNvCxnSpPr>
          <p:nvPr/>
        </p:nvCxnSpPr>
        <p:spPr bwMode="auto">
          <a:xfrm flipH="1">
            <a:off x="2159000" y="3105150"/>
            <a:ext cx="1296988" cy="993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31752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80168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25425"/>
            <a:ext cx="8229600" cy="3238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68610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308" name="Group 324"/>
          <p:cNvGraphicFramePr>
            <a:graphicFrameLocks noGrp="1"/>
          </p:cNvGraphicFramePr>
          <p:nvPr/>
        </p:nvGraphicFramePr>
        <p:xfrm>
          <a:off x="215900" y="657225"/>
          <a:ext cx="8604250" cy="5965825"/>
        </p:xfrm>
        <a:graphic>
          <a:graphicData uri="http://schemas.openxmlformats.org/drawingml/2006/table">
            <a:tbl>
              <a:tblPr/>
              <a:tblGrid>
                <a:gridCol w="1635125"/>
                <a:gridCol w="854075"/>
                <a:gridCol w="852488"/>
                <a:gridCol w="711200"/>
                <a:gridCol w="604837"/>
                <a:gridCol w="568325"/>
                <a:gridCol w="569913"/>
                <a:gridCol w="568325"/>
                <a:gridCol w="533400"/>
                <a:gridCol w="590760"/>
                <a:gridCol w="547477"/>
                <a:gridCol w="568325"/>
              </a:tblGrid>
              <a:tr h="592174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т/ администрации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чел.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ламп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Освещение мест отдыха, тыс. рублей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Благоустройство, тыс. рублей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дет. площадок, </a:t>
                      </a:r>
                      <a:r>
                        <a:rPr kumimoji="0" lang="ru-RU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Бердюгинская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Гаевская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4 095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Горкинская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Фоминская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Килачевская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Ключевская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Знаменская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Дубская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3 824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Ницинская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Новгородовская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Осинцевская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Речкаловская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Рудновская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Стриганская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Ретневская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Харловская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Черновская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 Киргинская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3 500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Пионерская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2 460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 Пьянковская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 Зайковская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6 549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6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32 403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0" marR="5340" marT="534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3 303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23 028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2 000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339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41987" name="Скругленный прямоугольник 34"/>
          <p:cNvSpPr>
            <a:spLocks noChangeArrowheads="1"/>
          </p:cNvSpPr>
          <p:nvPr/>
        </p:nvSpPr>
        <p:spPr bwMode="auto">
          <a:xfrm>
            <a:off x="4608513" y="2103438"/>
            <a:ext cx="4427537" cy="467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  <a:effectLst/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«Повышение безопасности дорожного движения на территории </a:t>
            </a: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образования»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+mn-cs"/>
            </a:endParaRP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+mn-cs"/>
              </a:rPr>
              <a:t>Цель: осуществление комплекса мер по безопасности дорожного движения и повышение доступности услуг транспортного комплекса для населения на территории </a:t>
            </a:r>
            <a:r>
              <a:rPr lang="ru-RU" sz="16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+mn-cs"/>
              </a:rPr>
              <a:t>Ирбитского</a:t>
            </a: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+mn-cs"/>
              </a:rPr>
              <a:t> муниципального образования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sz="1800" b="1" dirty="0" smtClean="0">
              <a:solidFill>
                <a:srgbClr val="0000FF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69635" name="Скругленный прямоугольник 34"/>
          <p:cNvSpPr>
            <a:spLocks noChangeArrowheads="1"/>
          </p:cNvSpPr>
          <p:nvPr/>
        </p:nvSpPr>
        <p:spPr bwMode="auto">
          <a:xfrm>
            <a:off x="142875" y="657225"/>
            <a:ext cx="8640763" cy="9350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</a:p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«Развитие транспортного комплекса</a:t>
            </a:r>
          </a:p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в  Ирбитском муниципальном образовании до 2020 года»</a:t>
            </a:r>
          </a:p>
          <a:p>
            <a:r>
              <a:rPr lang="ru-RU" altLang="ru-RU" sz="1400" b="1">
                <a:solidFill>
                  <a:srgbClr val="680000"/>
                </a:solidFill>
                <a:latin typeface="Times New Roman" pitchFamily="18" charset="0"/>
              </a:rPr>
              <a:t> </a:t>
            </a:r>
            <a:endParaRPr lang="ru-RU" altLang="ru-RU" sz="1600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1600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1400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900" b="1">
              <a:cs typeface="Times New Roman" pitchFamily="18" charset="0"/>
            </a:endParaRPr>
          </a:p>
          <a:p>
            <a:r>
              <a:rPr lang="ru-RU" altLang="ru-RU" sz="900" b="1">
                <a:cs typeface="Times New Roman" pitchFamily="18" charset="0"/>
              </a:rPr>
              <a:t>м</a:t>
            </a:r>
          </a:p>
          <a:p>
            <a:endParaRPr lang="ru-RU" altLang="ru-RU" sz="900" b="1">
              <a:cs typeface="Times New Roman" pitchFamily="18" charset="0"/>
            </a:endParaRPr>
          </a:p>
          <a:p>
            <a:endParaRPr lang="ru-RU" altLang="ru-RU" sz="900" b="1">
              <a:cs typeface="Times New Roman" pitchFamily="18" charset="0"/>
            </a:endParaRPr>
          </a:p>
          <a:p>
            <a:endParaRPr lang="ru-RU" altLang="ru-RU" sz="900" b="1">
              <a:cs typeface="Times New Roman" pitchFamily="18" charset="0"/>
            </a:endParaRPr>
          </a:p>
          <a:p>
            <a:endParaRPr lang="ru-RU" altLang="ru-RU" sz="900" b="1">
              <a:cs typeface="Times New Roman" pitchFamily="18" charset="0"/>
            </a:endParaRPr>
          </a:p>
          <a:p>
            <a:endParaRPr lang="ru-RU" altLang="ru-RU" sz="900" b="1">
              <a:cs typeface="Times New Roman" pitchFamily="18" charset="0"/>
            </a:endParaRPr>
          </a:p>
          <a:p>
            <a:endParaRPr lang="ru-RU" altLang="ru-RU" sz="900" b="1">
              <a:cs typeface="Times New Roman" pitchFamily="18" charset="0"/>
            </a:endParaRPr>
          </a:p>
          <a:p>
            <a:endParaRPr lang="ru-RU" altLang="ru-RU" sz="900" b="1">
              <a:cs typeface="Times New Roman" pitchFamily="18" charset="0"/>
            </a:endParaRPr>
          </a:p>
        </p:txBody>
      </p:sp>
      <p:sp>
        <p:nvSpPr>
          <p:cNvPr id="41989" name="Скругленный прямоугольник 34"/>
          <p:cNvSpPr>
            <a:spLocks noChangeArrowheads="1"/>
          </p:cNvSpPr>
          <p:nvPr/>
        </p:nvSpPr>
        <p:spPr bwMode="auto">
          <a:xfrm>
            <a:off x="142875" y="2068513"/>
            <a:ext cx="4321175" cy="4673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  <a:effectLst/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«Развитие и обеспечение сохранности автомобильных дорог общего пользования местного значения </a:t>
            </a:r>
            <a:r>
              <a:rPr lang="ru-RU" sz="1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образования»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развитие и обеспечение сохранности сети автомобильных дорог общего пользования местного значения </a:t>
            </a:r>
            <a:r>
              <a:rPr lang="ru-RU" sz="16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sz="1200" dirty="0" smtClean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69637" name="Стрелка вниз 2"/>
          <p:cNvSpPr>
            <a:spLocks noChangeArrowheads="1"/>
          </p:cNvSpPr>
          <p:nvPr/>
        </p:nvSpPr>
        <p:spPr bwMode="auto">
          <a:xfrm>
            <a:off x="2060575" y="1592263"/>
            <a:ext cx="485775" cy="476250"/>
          </a:xfrm>
          <a:prstGeom prst="downArrow">
            <a:avLst>
              <a:gd name="adj1" fmla="val 50000"/>
              <a:gd name="adj2" fmla="val 49847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69638" name="Стрелка вниз 15"/>
          <p:cNvSpPr>
            <a:spLocks noChangeArrowheads="1"/>
          </p:cNvSpPr>
          <p:nvPr/>
        </p:nvSpPr>
        <p:spPr bwMode="auto">
          <a:xfrm>
            <a:off x="6580188" y="1611313"/>
            <a:ext cx="484187" cy="457200"/>
          </a:xfrm>
          <a:prstGeom prst="downArrow">
            <a:avLst>
              <a:gd name="adj1" fmla="val 50000"/>
              <a:gd name="adj2" fmla="val 50046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69639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62" name="Group 54"/>
          <p:cNvGraphicFramePr>
            <a:graphicFrameLocks noGrp="1"/>
          </p:cNvGraphicFramePr>
          <p:nvPr/>
        </p:nvGraphicFramePr>
        <p:xfrm>
          <a:off x="536575" y="5300663"/>
          <a:ext cx="3711575" cy="1100137"/>
        </p:xfrm>
        <a:graphic>
          <a:graphicData uri="http://schemas.openxmlformats.org/drawingml/2006/table">
            <a:tbl>
              <a:tblPr/>
              <a:tblGrid>
                <a:gridCol w="758825"/>
                <a:gridCol w="936625"/>
                <a:gridCol w="1008063"/>
                <a:gridCol w="1008062"/>
              </a:tblGrid>
              <a:tr h="366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49" marR="91449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49" marR="91449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49" marR="91449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49" marR="91449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6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</a:p>
                  </a:txBody>
                  <a:tcPr marL="91449" marR="91449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6" marR="9526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247 814,0</a:t>
                      </a:r>
                    </a:p>
                  </a:txBody>
                  <a:tcPr marL="9526" marR="9526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6" marR="9526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66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49" marR="91449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45 053,0</a:t>
                      </a:r>
                    </a:p>
                  </a:txBody>
                  <a:tcPr marL="9526" marR="9526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27 000,0</a:t>
                      </a:r>
                    </a:p>
                  </a:txBody>
                  <a:tcPr marL="9526" marR="9526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27 000,0</a:t>
                      </a:r>
                    </a:p>
                  </a:txBody>
                  <a:tcPr marL="9526" marR="9526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063" name="Group 55"/>
          <p:cNvGraphicFramePr>
            <a:graphicFrameLocks noGrp="1"/>
          </p:cNvGraphicFramePr>
          <p:nvPr/>
        </p:nvGraphicFramePr>
        <p:xfrm>
          <a:off x="5040313" y="5300663"/>
          <a:ext cx="3743325" cy="1100137"/>
        </p:xfrm>
        <a:graphic>
          <a:graphicData uri="http://schemas.openxmlformats.org/drawingml/2006/table">
            <a:tbl>
              <a:tblPr/>
              <a:tblGrid>
                <a:gridCol w="835025"/>
                <a:gridCol w="1036637"/>
                <a:gridCol w="936625"/>
                <a:gridCol w="935038"/>
              </a:tblGrid>
              <a:tr h="366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14" marR="9141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1414" marR="9141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1414" marR="9141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1414" marR="9141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6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</a:t>
                      </a:r>
                    </a:p>
                  </a:txBody>
                  <a:tcPr marL="91414" marR="9141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29 767,0</a:t>
                      </a:r>
                    </a:p>
                  </a:txBody>
                  <a:tcPr marL="9522" marR="9522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27 867,0</a:t>
                      </a:r>
                    </a:p>
                  </a:txBody>
                  <a:tcPr marL="9522" marR="9522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27 867,0</a:t>
                      </a:r>
                    </a:p>
                  </a:txBody>
                  <a:tcPr marL="9522" marR="9522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366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ВБ</a:t>
                      </a:r>
                    </a:p>
                  </a:txBody>
                  <a:tcPr marL="91414" marR="91414" marT="45773" marB="4577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2" marR="9522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2" marR="9522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9194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</a:p>
                  </a:txBody>
                  <a:tcPr marL="9522" marR="9522" marT="9536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23177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6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0658" name="Скругленный прямоугольник 34"/>
          <p:cNvSpPr>
            <a:spLocks noChangeArrowheads="1"/>
          </p:cNvSpPr>
          <p:nvPr/>
        </p:nvSpPr>
        <p:spPr bwMode="auto">
          <a:xfrm>
            <a:off x="206375" y="565150"/>
            <a:ext cx="8712200" cy="6175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1 «Развитие и обеспечение сохранности автомобильных дорог общего пользования местного значения Ирбитского муниципального образования»</a:t>
            </a:r>
          </a:p>
          <a:p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70659" name="Овал 1"/>
          <p:cNvSpPr>
            <a:spLocks noChangeArrowheads="1"/>
          </p:cNvSpPr>
          <p:nvPr/>
        </p:nvSpPr>
        <p:spPr bwMode="auto">
          <a:xfrm>
            <a:off x="2152650" y="1182688"/>
            <a:ext cx="4860925" cy="406400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Georgia" pitchFamily="18" charset="0"/>
              </a:rPr>
              <a:t>Мероприятия 2018 год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47222" y="2600908"/>
            <a:ext cx="3848714" cy="4148889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*Ремонт </a:t>
            </a:r>
            <a:r>
              <a:rPr lang="ru-RU" b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моста д. </a:t>
            </a:r>
            <a:r>
              <a:rPr lang="ru-RU" b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Симанова</a:t>
            </a:r>
            <a:endParaRPr lang="ru-RU" b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4 263,16 тыс. руб. </a:t>
            </a:r>
          </a:p>
          <a:p>
            <a:pPr>
              <a:defRPr/>
            </a:pP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с.Рудное</a:t>
            </a: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Центральная</a:t>
            </a:r>
          </a:p>
          <a:p>
            <a:pPr>
              <a:defRPr/>
            </a:pP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МБ– 10 609,3 тыс. руб.</a:t>
            </a:r>
          </a:p>
          <a:p>
            <a:pPr>
              <a:defRPr/>
            </a:pP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п.Зайково</a:t>
            </a: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Юбилейная</a:t>
            </a:r>
          </a:p>
          <a:p>
            <a:pPr>
              <a:defRPr/>
            </a:pP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МБ– 18 053,0 тыс. руб.</a:t>
            </a:r>
          </a:p>
          <a:p>
            <a:pPr>
              <a:defRPr/>
            </a:pP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с.Стриганское</a:t>
            </a: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ремонт моста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dirty="0" smtClean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*с.Черновское (ямочный)</a:t>
            </a:r>
          </a:p>
          <a:p>
            <a:pPr>
              <a:defRPr/>
            </a:pPr>
            <a:r>
              <a:rPr lang="ru-RU" b="1" dirty="0" smtClean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dirty="0" err="1" smtClean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с.Анохинское</a:t>
            </a:r>
            <a:r>
              <a:rPr lang="ru-RU" b="1" dirty="0" smtClean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(ямочный)</a:t>
            </a:r>
          </a:p>
          <a:p>
            <a:pPr>
              <a:defRPr/>
            </a:pPr>
            <a:r>
              <a:rPr lang="ru-RU" b="1" dirty="0" smtClean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п.Пионерский (ямочный)</a:t>
            </a:r>
          </a:p>
          <a:p>
            <a:pPr>
              <a:defRPr/>
            </a:pPr>
            <a:r>
              <a:rPr lang="ru-RU" b="1" dirty="0" smtClean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*п.Зайково (ямочный)</a:t>
            </a:r>
          </a:p>
          <a:p>
            <a:pPr>
              <a:defRPr/>
            </a:pPr>
            <a:endParaRPr lang="ru-RU" b="1" dirty="0" smtClean="0">
              <a:solidFill>
                <a:srgbClr val="004C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0663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 bwMode="auto">
          <a:xfrm>
            <a:off x="169283" y="1588294"/>
            <a:ext cx="8889274" cy="88958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ремонт и ремонт автомобильных дорог общего пользования местного значения</a:t>
            </a: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42 293,0тыс. руб.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4103948" y="2672916"/>
            <a:ext cx="4932548" cy="407688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дорог в щебеночном исполнении:</a:t>
            </a:r>
          </a:p>
          <a:p>
            <a:pPr>
              <a:defRPr/>
            </a:pPr>
            <a:r>
              <a:rPr lang="ru-RU" b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с.Осинцевское</a:t>
            </a:r>
            <a:r>
              <a:rPr lang="ru-RU" b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ул.Центральная</a:t>
            </a:r>
          </a:p>
          <a:p>
            <a:pPr>
              <a:defRPr/>
            </a:pPr>
            <a:r>
              <a:rPr lang="ru-RU" b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*п.Пионерский от </a:t>
            </a:r>
            <a:r>
              <a:rPr lang="ru-RU" b="1" dirty="0" err="1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ул.Ожиганова</a:t>
            </a:r>
            <a:r>
              <a:rPr lang="ru-RU" b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 стадиона</a:t>
            </a:r>
          </a:p>
          <a:p>
            <a:pPr>
              <a:defRPr/>
            </a:pPr>
            <a:r>
              <a:rPr lang="ru-RU" b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*с.Волково ул.Лесная </a:t>
            </a:r>
          </a:p>
          <a:p>
            <a:pPr>
              <a:defRPr/>
            </a:pPr>
            <a:r>
              <a:rPr lang="ru-RU" b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д.Новгородова</a:t>
            </a:r>
            <a:r>
              <a:rPr lang="ru-RU" b="1" dirty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ул.Лесная </a:t>
            </a:r>
          </a:p>
          <a:p>
            <a:pPr>
              <a:defRPr/>
            </a:pP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д.Фомина ул.60-лет Октября</a:t>
            </a:r>
          </a:p>
          <a:p>
            <a:pPr>
              <a:defRPr/>
            </a:pP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с.Знаменское</a:t>
            </a: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ул.Заречная</a:t>
            </a: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с.Харловское</a:t>
            </a: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ул.Первомайская</a:t>
            </a: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д.Кокшариха</a:t>
            </a: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ул.Рассветная</a:t>
            </a: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defRPr/>
            </a:pP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 д.Трубина (разворотная площадка)</a:t>
            </a:r>
          </a:p>
          <a:p>
            <a:pPr>
              <a:defRPr/>
            </a:pP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д.Бессоноова</a:t>
            </a: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ул. Революции</a:t>
            </a:r>
          </a:p>
          <a:p>
            <a:pPr>
              <a:defRPr/>
            </a:pP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 err="1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с.Кирга</a:t>
            </a:r>
            <a:r>
              <a:rPr lang="ru-RU" b="1" dirty="0">
                <a:ln w="0"/>
                <a:solidFill>
                  <a:srgbClr val="00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ул. Мира  </a:t>
            </a:r>
            <a:endParaRPr lang="ru-RU" b="1" dirty="0">
              <a:ln w="0"/>
              <a:solidFill>
                <a:srgbClr val="004C2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23177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2017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2018-2019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6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15516" y="2744924"/>
            <a:ext cx="4229157" cy="389106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в щебеночном исполнении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п.Зайково</a:t>
            </a: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Больничная до ул. Заречная, ул. Гагарина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b="1" dirty="0" err="1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.Знаменское</a:t>
            </a: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Заречная, ул. Свердлова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b="1" dirty="0" err="1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.Горки</a:t>
            </a: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реконструкция моста через </a:t>
            </a: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р.Ляга</a:t>
            </a:r>
            <a:endParaRPr lang="ru-RU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26 600,0тыс. руб.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– 247 814,0тыс. руб.</a:t>
            </a:r>
          </a:p>
        </p:txBody>
      </p:sp>
      <p:pic>
        <p:nvPicPr>
          <p:cNvPr id="71685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 bwMode="auto">
          <a:xfrm>
            <a:off x="4896036" y="2724667"/>
            <a:ext cx="4104456" cy="3891061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  <a:defRPr/>
            </a:pPr>
            <a:endParaRPr lang="ru-RU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в щебеночном исполнении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Д.Ретнева</a:t>
            </a:r>
            <a:endParaRPr lang="ru-RU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Д.Симонова</a:t>
            </a:r>
            <a:endParaRPr lang="ru-RU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С.Осинцевское</a:t>
            </a:r>
            <a:endParaRPr lang="ru-RU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С.Знаменское</a:t>
            </a:r>
            <a:endParaRPr lang="ru-RU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8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24 600,0 тыс. руб.</a:t>
            </a:r>
          </a:p>
        </p:txBody>
      </p:sp>
      <p:sp>
        <p:nvSpPr>
          <p:cNvPr id="71689" name="Овал 1"/>
          <p:cNvSpPr>
            <a:spLocks noChangeArrowheads="1"/>
          </p:cNvSpPr>
          <p:nvPr/>
        </p:nvSpPr>
        <p:spPr bwMode="auto">
          <a:xfrm>
            <a:off x="608013" y="1600200"/>
            <a:ext cx="3348037" cy="971550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Georgia" pitchFamily="18" charset="0"/>
              </a:rPr>
              <a:t>Ремонт дорог  2019 год</a:t>
            </a:r>
          </a:p>
        </p:txBody>
      </p:sp>
      <p:sp>
        <p:nvSpPr>
          <p:cNvPr id="71690" name="Овал 1"/>
          <p:cNvSpPr>
            <a:spLocks noChangeArrowheads="1"/>
          </p:cNvSpPr>
          <p:nvPr/>
        </p:nvSpPr>
        <p:spPr bwMode="auto">
          <a:xfrm>
            <a:off x="5184775" y="1552575"/>
            <a:ext cx="3348038" cy="971550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Georgia" pitchFamily="18" charset="0"/>
              </a:rPr>
              <a:t>Ремонт дорог  2020 год</a:t>
            </a:r>
          </a:p>
        </p:txBody>
      </p:sp>
      <p:pic>
        <p:nvPicPr>
          <p:cNvPr id="71691" name="Рисунок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50" y="657225"/>
            <a:ext cx="8724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23177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6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53145" y="1465593"/>
            <a:ext cx="3071410" cy="214815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Испытание дорожно-строительных материалов</a:t>
            </a:r>
            <a:endParaRPr lang="ru-RU" b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– 180,0 тыс. руб.</a:t>
            </a:r>
          </a:p>
          <a:p>
            <a:pPr algn="ctr" eaLnBrk="0" hangingPunct="0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– 200,0 тыс. руб.</a:t>
            </a:r>
          </a:p>
          <a:p>
            <a:pPr algn="ctr" eaLnBrk="0" hangingPunct="0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– 200,0 тыс. руб.</a:t>
            </a:r>
          </a:p>
        </p:txBody>
      </p:sp>
      <p:pic>
        <p:nvPicPr>
          <p:cNvPr id="72709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 bwMode="auto">
          <a:xfrm>
            <a:off x="1151620" y="3897052"/>
            <a:ext cx="7128792" cy="259228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проектно-сметной документации на объекты реконструкции и капитального ремонта автомобильных дорог и мостов общего пользования местного значения</a:t>
            </a:r>
          </a:p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 мостового перехода через реку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Ляга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Набережная в с.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Горки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– 2 380,0 тыс. руб.</a:t>
            </a:r>
          </a:p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*с. Знаменское – д. Никитина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2020 - 2 000,0 тыс. руб.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918879" y="1273485"/>
            <a:ext cx="3113260" cy="234026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сметной документации, проведение проверки ее достоверности и ее экспертиза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– 200,0 тыс. руб.</a:t>
            </a:r>
          </a:p>
          <a:p>
            <a:pPr algn="ctr" eaLnBrk="0" hangingPunct="0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– 200,0 тыс. руб.</a:t>
            </a:r>
          </a:p>
          <a:p>
            <a:pPr algn="ctr" eaLnBrk="0" hangingPunct="0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– 200,0 тыс. руб.</a:t>
            </a:r>
          </a:p>
        </p:txBody>
      </p:sp>
      <p:sp>
        <p:nvSpPr>
          <p:cNvPr id="72716" name="Овал 1"/>
          <p:cNvSpPr>
            <a:spLocks noChangeArrowheads="1"/>
          </p:cNvSpPr>
          <p:nvPr/>
        </p:nvSpPr>
        <p:spPr bwMode="auto">
          <a:xfrm>
            <a:off x="3067050" y="657225"/>
            <a:ext cx="2952750" cy="1150938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Georgia" pitchFamily="18" charset="0"/>
              </a:rPr>
              <a:t>Мероприятия 2018 год</a:t>
            </a:r>
          </a:p>
          <a:p>
            <a:pPr algn="ctr"/>
            <a:r>
              <a:rPr lang="ru-RU" altLang="ru-RU" b="1">
                <a:solidFill>
                  <a:srgbClr val="00602B"/>
                </a:solidFill>
                <a:latin typeface="Georgia" pitchFamily="18" charset="0"/>
              </a:rPr>
              <a:t>2019-2020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825" y="274638"/>
            <a:ext cx="8229600" cy="303212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3730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765175"/>
            <a:ext cx="8712200" cy="5762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2 «Повышение безопасности дорожного движения на территории Ирбитского муниципального образования»</a:t>
            </a:r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pic>
        <p:nvPicPr>
          <p:cNvPr id="73731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13" y="41275"/>
            <a:ext cx="5746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 bwMode="auto">
          <a:xfrm>
            <a:off x="107950" y="1379538"/>
            <a:ext cx="3276600" cy="117951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дорожной сети в населенных пунктах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- 11 000,0 тыс.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5688013" y="1384300"/>
            <a:ext cx="3455987" cy="121602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Обустройство дорог общего пользования местного значения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–2 700,0 тыс. руб.</a:t>
            </a: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107950" y="4819650"/>
            <a:ext cx="4427538" cy="195738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на возмещение недополученных доходов юридическим лицам и индивидуальным предпринимателям осуществляющим пассажирские перевозки по социально-значимым маршрутам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2 000,0 тыс. руб.</a:t>
            </a: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85725" y="2665413"/>
            <a:ext cx="2943225" cy="210502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тиражирование печатной продукции по безопасности дорожного движения </a:t>
            </a:r>
          </a:p>
          <a:p>
            <a:pPr algn="ctr">
              <a:defRPr/>
            </a:pPr>
            <a:endParaRPr lang="ru-RU" sz="1600" b="1" i="1" dirty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15,0 тыс. руб. </a:t>
            </a:r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4643438" y="4819650"/>
            <a:ext cx="4284662" cy="195738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Освещение  дорожной сети в населенных пунктах (в том числе ПСД, проверка, экспертиза)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–13 900,0 тыс. руб.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– 12 000,0 тыс. туб.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– 12 000,0 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3082925" y="2559050"/>
            <a:ext cx="3073400" cy="216217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 установка учебно-тренировочного пособия (</a:t>
            </a:r>
            <a:r>
              <a:rPr lang="ru-RU" sz="16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автоплощадка</a:t>
            </a: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для учащихся школьных и дошкольных учреждений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 – 52,0 тыс. руб.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ВБ - 1 000,0 тыс. руб.</a:t>
            </a:r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6264275" y="2644775"/>
            <a:ext cx="2828925" cy="207962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карт маршрута регулярных перевозок и свидетельств об осуществлении перевозок по маршруту регулярных перевозок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 –100,0 тыс. руб.</a:t>
            </a:r>
          </a:p>
        </p:txBody>
      </p:sp>
      <p:sp>
        <p:nvSpPr>
          <p:cNvPr id="73739" name="Овал 1"/>
          <p:cNvSpPr>
            <a:spLocks noChangeArrowheads="1"/>
          </p:cNvSpPr>
          <p:nvPr/>
        </p:nvSpPr>
        <p:spPr bwMode="auto">
          <a:xfrm>
            <a:off x="3203575" y="1341438"/>
            <a:ext cx="2735263" cy="1014412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2018 год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2019-2020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17500"/>
            <a:ext cx="8229600" cy="23177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4754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596900"/>
            <a:ext cx="8712200" cy="34766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Содержание и освещение дорог </a:t>
            </a:r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pic>
        <p:nvPicPr>
          <p:cNvPr id="74755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4683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3617" name="Group 1697"/>
          <p:cNvGraphicFramePr>
            <a:graphicFrameLocks noGrp="1"/>
          </p:cNvGraphicFramePr>
          <p:nvPr/>
        </p:nvGraphicFramePr>
        <p:xfrm>
          <a:off x="358775" y="981075"/>
          <a:ext cx="8510588" cy="5711825"/>
        </p:xfrm>
        <a:graphic>
          <a:graphicData uri="http://schemas.openxmlformats.org/drawingml/2006/table">
            <a:tbl>
              <a:tblPr/>
              <a:tblGrid>
                <a:gridCol w="1597025"/>
                <a:gridCol w="989013"/>
                <a:gridCol w="981075"/>
                <a:gridCol w="788987"/>
                <a:gridCol w="858838"/>
                <a:gridCol w="788987"/>
                <a:gridCol w="858838"/>
                <a:gridCol w="788987"/>
                <a:gridCol w="858838"/>
              </a:tblGrid>
              <a:tr h="20118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т/ администрации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дороги, км.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светильников (шт.)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4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Освещение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Освещение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Освещение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Бердюгинская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35,971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Гаевская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29,674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Горкинская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32,585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Фоминская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40,667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Килачевская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44,837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Ключевская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24,736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Знаменская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28,183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Дубская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41,124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Ницинская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13,467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402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Новгородовская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20,159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Осинцевская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17,709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Речкаловская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18,272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 Рудновская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 Стриганская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30,665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 Ретневская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16,375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313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 Харловская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23,777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 Черновская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40,572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768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 Киргинская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19,85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274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276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 Пионерская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16,162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 Пьянковская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329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311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 Зайковская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48,447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1065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927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7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574,7880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2625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>
          <a:xfrm>
            <a:off x="474663" y="314325"/>
            <a:ext cx="8229600" cy="5397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5778" name="Скругленный прямоугольник 34"/>
          <p:cNvSpPr>
            <a:spLocks noChangeArrowheads="1"/>
          </p:cNvSpPr>
          <p:nvPr/>
        </p:nvSpPr>
        <p:spPr bwMode="auto">
          <a:xfrm>
            <a:off x="6361113" y="1733550"/>
            <a:ext cx="2736850" cy="29686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Подпрограмма  3 «Обеспечение безопасности на водных объектах»</a:t>
            </a:r>
          </a:p>
          <a:p>
            <a:pPr algn="just"/>
            <a:r>
              <a:rPr lang="ru-RU" alt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altLang="ru-RU" sz="1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1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altLang="ru-RU" sz="1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2018-2020 гг.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–150,0  тыс. руб.</a:t>
            </a:r>
          </a:p>
        </p:txBody>
      </p:sp>
      <p:sp>
        <p:nvSpPr>
          <p:cNvPr id="75779" name="Скругленный прямоугольник 34"/>
          <p:cNvSpPr>
            <a:spLocks noChangeArrowheads="1"/>
          </p:cNvSpPr>
          <p:nvPr/>
        </p:nvSpPr>
        <p:spPr bwMode="auto">
          <a:xfrm>
            <a:off x="3095625" y="1608138"/>
            <a:ext cx="3060700" cy="33004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Подпрограмма  2 «Обеспечение мероприятий по гражданской обороне, предупреждению и ликвидации чрезвычайных ситуаций природного и техногенного характера на территории Ирбитского МО»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2018 –7 214,0 тыс. руб.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2019 – 7 314,0 тыс. руб.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2020 – 7 214,0 тыс. руб.</a:t>
            </a:r>
            <a:endParaRPr lang="ru-RU" altLang="ru-RU" sz="1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80" name="Скругленный прямоугольник 34"/>
          <p:cNvSpPr>
            <a:spLocks noChangeArrowheads="1"/>
          </p:cNvSpPr>
          <p:nvPr/>
        </p:nvSpPr>
        <p:spPr bwMode="auto">
          <a:xfrm>
            <a:off x="55563" y="1733550"/>
            <a:ext cx="2808287" cy="29686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Подпрограмма 1 «Обеспечение первичных мер пожарной безопасности на территории Ирбитского МО»</a:t>
            </a:r>
          </a:p>
          <a:p>
            <a:pPr algn="ctr"/>
            <a:endParaRPr lang="ru-RU" altLang="ru-RU" sz="1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2018-2020 гг.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–5 109,4тыс. руб.</a:t>
            </a:r>
          </a:p>
        </p:txBody>
      </p:sp>
      <p:sp>
        <p:nvSpPr>
          <p:cNvPr id="75781" name="Скругленный прямоугольник 34"/>
          <p:cNvSpPr>
            <a:spLocks noChangeArrowheads="1"/>
          </p:cNvSpPr>
          <p:nvPr/>
        </p:nvSpPr>
        <p:spPr bwMode="auto">
          <a:xfrm>
            <a:off x="579438" y="4967288"/>
            <a:ext cx="3382962" cy="16605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Подпрограмма  4 «Профилактика терроризма и экстремизма»</a:t>
            </a:r>
          </a:p>
          <a:p>
            <a:pPr algn="ctr"/>
            <a:endParaRPr lang="ru-RU" altLang="ru-RU" sz="1600" b="1">
              <a:solidFill>
                <a:srgbClr val="00602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2018-2020гг.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 МБ –300,0 тыс. руб.</a:t>
            </a:r>
          </a:p>
          <a:p>
            <a:pPr algn="ctr"/>
            <a:endParaRPr lang="ru-RU" altLang="ru-RU" sz="1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82" name="Скругленный прямоугольник 34"/>
          <p:cNvSpPr>
            <a:spLocks noChangeArrowheads="1"/>
          </p:cNvSpPr>
          <p:nvPr/>
        </p:nvSpPr>
        <p:spPr bwMode="auto">
          <a:xfrm>
            <a:off x="5003800" y="4967288"/>
            <a:ext cx="3563938" cy="16605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Подпрограмма  5 «Профилактика правонарушений, создание условий для деятельности народных дружин»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2018-2020 гг.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МБ  –315,0  тыс. руб.</a:t>
            </a:r>
            <a:endParaRPr lang="ru-RU" altLang="ru-RU" sz="1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83" name="Скругленный прямоугольник 34"/>
          <p:cNvSpPr>
            <a:spLocks noChangeArrowheads="1"/>
          </p:cNvSpPr>
          <p:nvPr/>
        </p:nvSpPr>
        <p:spPr bwMode="auto">
          <a:xfrm>
            <a:off x="179388" y="615950"/>
            <a:ext cx="8712200" cy="8334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«Обеспечение общественной безопасности  населения Ирбитского муниципального образования до 2020 года»</a:t>
            </a:r>
          </a:p>
        </p:txBody>
      </p:sp>
      <p:sp>
        <p:nvSpPr>
          <p:cNvPr id="75784" name="Стрелка вниз 1"/>
          <p:cNvSpPr>
            <a:spLocks noChangeArrowheads="1"/>
          </p:cNvSpPr>
          <p:nvPr/>
        </p:nvSpPr>
        <p:spPr bwMode="auto">
          <a:xfrm>
            <a:off x="1262063" y="1462088"/>
            <a:ext cx="431800" cy="252412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75785" name="Стрелка вниз 2"/>
          <p:cNvSpPr>
            <a:spLocks noChangeArrowheads="1"/>
          </p:cNvSpPr>
          <p:nvPr/>
        </p:nvSpPr>
        <p:spPr bwMode="auto">
          <a:xfrm>
            <a:off x="4367213" y="1449388"/>
            <a:ext cx="539750" cy="252412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75786" name="Стрелка вниз 3"/>
          <p:cNvSpPr>
            <a:spLocks noChangeArrowheads="1"/>
          </p:cNvSpPr>
          <p:nvPr/>
        </p:nvSpPr>
        <p:spPr bwMode="auto">
          <a:xfrm>
            <a:off x="7488238" y="1462088"/>
            <a:ext cx="504825" cy="252412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75787" name="Стрелка вниз 4"/>
          <p:cNvSpPr>
            <a:spLocks noChangeArrowheads="1"/>
          </p:cNvSpPr>
          <p:nvPr/>
        </p:nvSpPr>
        <p:spPr bwMode="auto">
          <a:xfrm>
            <a:off x="2735263" y="1462088"/>
            <a:ext cx="468312" cy="3505200"/>
          </a:xfrm>
          <a:prstGeom prst="downArrow">
            <a:avLst>
              <a:gd name="adj1" fmla="val 50000"/>
              <a:gd name="adj2" fmla="val 49968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75788" name="Стрелка вниз 5"/>
          <p:cNvSpPr>
            <a:spLocks noChangeArrowheads="1"/>
          </p:cNvSpPr>
          <p:nvPr/>
        </p:nvSpPr>
        <p:spPr bwMode="auto">
          <a:xfrm>
            <a:off x="5922963" y="1476375"/>
            <a:ext cx="466725" cy="3490913"/>
          </a:xfrm>
          <a:prstGeom prst="downArrow">
            <a:avLst>
              <a:gd name="adj1" fmla="val 50000"/>
              <a:gd name="adj2" fmla="val 50176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75789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25" y="47625"/>
            <a:ext cx="4683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3850"/>
            <a:ext cx="8229600" cy="4286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6802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549275"/>
            <a:ext cx="8712200" cy="10826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Подпрограмма1 «Обеспечение первичных мер пожарной безопасности на территории Ирбитского муниципального образования»</a:t>
            </a:r>
          </a:p>
          <a:p>
            <a:r>
              <a:rPr lang="ru-RU" altLang="ru-RU" sz="1400" b="1">
                <a:solidFill>
                  <a:schemeClr val="accent2"/>
                </a:solidFill>
                <a:latin typeface="Times New Roman" pitchFamily="18" charset="0"/>
              </a:rPr>
              <a:t>Цель: Обеспечение первичных мер пожарной безопасности на территории Ирбитского муниципального образования</a:t>
            </a:r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  <a:p>
            <a:endParaRPr lang="ru-RU" altLang="ru-RU" b="1">
              <a:solidFill>
                <a:srgbClr val="00602B"/>
              </a:solidFill>
              <a:latin typeface="Times New Roman" pitchFamily="18" charset="0"/>
            </a:endParaRPr>
          </a:p>
        </p:txBody>
      </p:sp>
      <p:pic>
        <p:nvPicPr>
          <p:cNvPr id="76803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25" y="47625"/>
            <a:ext cx="4683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 bwMode="auto">
          <a:xfrm>
            <a:off x="5759450" y="1884363"/>
            <a:ext cx="3276600" cy="159226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функционирования первичных средств пожаротушения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–40,0 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4759325" y="3544888"/>
            <a:ext cx="4276725" cy="143192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вокруг населенных пунктов противопожарных минерализованных защитных полос(по т/а)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–400,0 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111125" y="3506788"/>
            <a:ext cx="4559300" cy="1466850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и обслуживание территорий первичными средствами тушения пожаров и противопожарным инвентарем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–20,0 тыс. руб.</a:t>
            </a: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1655763" y="5126038"/>
            <a:ext cx="5976937" cy="162083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Оборудование, текущий ремонт  подъездов с площадками (пирсами) с твердым покрытием для установки пожарных  автомобилей и забора воды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–80,0 тыс. руб.</a:t>
            </a: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120650" y="1871663"/>
            <a:ext cx="3371850" cy="1482725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и материально-техническая поддержка добровольной пожарной охраны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–4 569,4 тыс. руб.</a:t>
            </a:r>
          </a:p>
        </p:txBody>
      </p:sp>
      <p:sp>
        <p:nvSpPr>
          <p:cNvPr id="76809" name="Овал 1"/>
          <p:cNvSpPr>
            <a:spLocks noChangeArrowheads="1"/>
          </p:cNvSpPr>
          <p:nvPr/>
        </p:nvSpPr>
        <p:spPr bwMode="auto">
          <a:xfrm>
            <a:off x="3203575" y="1628775"/>
            <a:ext cx="2735263" cy="1152525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2018 год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2019-2020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23850"/>
            <a:ext cx="8229600" cy="4286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7826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549275"/>
            <a:ext cx="8712200" cy="15017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Подпрограмма2 «Обеспечение мероприятий по гражданской обороне, предупреждению и ликвидации чрезвычайных ситуаций природного и техногенного характера на территории Ирбитского муниципального образования»</a:t>
            </a:r>
          </a:p>
          <a:p>
            <a:pPr algn="just"/>
            <a:r>
              <a:rPr lang="ru-RU" altLang="ru-RU" sz="1400" b="1">
                <a:latin typeface="Times New Roman" pitchFamily="18" charset="0"/>
              </a:rPr>
              <a:t>Цель: Обеспечение мероприятий по гражданской обороне, предупреждению и ликвидации чрезвычайных ситуаций природного и техногенного характера на территории Ирбитского муниципального образования</a:t>
            </a:r>
            <a:endParaRPr lang="ru-RU" altLang="ru-RU" b="1">
              <a:latin typeface="Times New Roman" pitchFamily="18" charset="0"/>
            </a:endParaRPr>
          </a:p>
        </p:txBody>
      </p:sp>
      <p:pic>
        <p:nvPicPr>
          <p:cNvPr id="77827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25" y="47625"/>
            <a:ext cx="46831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16"/>
          <p:cNvSpPr/>
          <p:nvPr/>
        </p:nvSpPr>
        <p:spPr bwMode="auto">
          <a:xfrm>
            <a:off x="4806950" y="4881563"/>
            <a:ext cx="4278313" cy="192246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методической литературы, стендов, пособий и наглядной агитации по вопросам ГО и ЧС и безопасности людей на водных объектах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10,0 тыс.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111125" y="4894263"/>
            <a:ext cx="4568825" cy="1909762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систем оповещения населения об опасностях, возникающих при ведении боевых действий или вследствие этих действий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–210,0 тыс. руб.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– 295,0 тыс. руб.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– 295,0 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 bwMode="auto">
          <a:xfrm>
            <a:off x="3490913" y="3349625"/>
            <a:ext cx="2378075" cy="149066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ЕДДС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2017-2019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–6 714,0 тыс. руб.</a:t>
            </a: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63500" y="2162175"/>
            <a:ext cx="3263900" cy="256698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аварийно-восстановительных работ по ликвидации чрезвычайных ситуаций природного и техногенного характера</a:t>
            </a:r>
          </a:p>
          <a:p>
            <a:pPr algn="ctr">
              <a:defRPr/>
            </a:pPr>
            <a:endParaRPr lang="ru-RU" sz="16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–160,0 тыс. руб. МБ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– 175,0 тыс. руб. МБ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– 175,0 тыс. руб. МБ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5940425" y="2051050"/>
            <a:ext cx="3203575" cy="278923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сезонных мероприятий, по предупреждению чрезвычайных ситуаций природного и техногенного характера 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гг.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–120,0 тыс. руб.</a:t>
            </a:r>
          </a:p>
        </p:txBody>
      </p:sp>
      <p:sp>
        <p:nvSpPr>
          <p:cNvPr id="77833" name="Овал 1"/>
          <p:cNvSpPr>
            <a:spLocks noChangeArrowheads="1"/>
          </p:cNvSpPr>
          <p:nvPr/>
        </p:nvSpPr>
        <p:spPr bwMode="auto">
          <a:xfrm>
            <a:off x="3371850" y="2003425"/>
            <a:ext cx="2489200" cy="1285875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2018 год</a:t>
            </a:r>
          </a:p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2019-2020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3A7148-F2D0-4B27-B26F-1C45CCB98F55}" type="slidenum">
              <a:rPr lang="ru-RU" alt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5</a:t>
            </a:fld>
            <a:endParaRPr lang="ru-RU" alt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229600" cy="360363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20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2771" name="Скругленный прямоугольник 34"/>
          <p:cNvSpPr>
            <a:spLocks noChangeArrowheads="1"/>
          </p:cNvSpPr>
          <p:nvPr/>
        </p:nvSpPr>
        <p:spPr bwMode="auto">
          <a:xfrm>
            <a:off x="2936875" y="2620963"/>
            <a:ext cx="3105150" cy="18970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«Обеспечение общественной безопасности населения </a:t>
            </a:r>
          </a:p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Ирбитского МО до 2020 года»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г. -  13 088,4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г. -  13 188,4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г. - 13 188,4 тыс. руб.</a:t>
            </a:r>
            <a:endParaRPr lang="ru-RU" altLang="ru-RU" sz="1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Скругленный прямоугольник 34"/>
          <p:cNvSpPr>
            <a:spLocks noChangeArrowheads="1"/>
          </p:cNvSpPr>
          <p:nvPr/>
        </p:nvSpPr>
        <p:spPr bwMode="auto">
          <a:xfrm>
            <a:off x="84138" y="887413"/>
            <a:ext cx="2867025" cy="29527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«Развитие кадровой политики в системе муниципального управления в Ирбитском МО и противодействие коррупции до 2020 года»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год- 561,0 тыс. руб. 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год- 561,0 тыс. руб. 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год- 561,0 тыс. руб. 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3" name="Скругленный прямоугольник 34"/>
          <p:cNvSpPr>
            <a:spLocks noChangeArrowheads="1"/>
          </p:cNvSpPr>
          <p:nvPr/>
        </p:nvSpPr>
        <p:spPr bwMode="auto">
          <a:xfrm>
            <a:off x="2936875" y="649288"/>
            <a:ext cx="2952750" cy="19716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«Развитие экономики Ирбитского МО</a:t>
            </a:r>
          </a:p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 до 2020 года»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год – 5 629,0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 – 5 629,0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год – 5 629,0 тыс. руб.</a:t>
            </a:r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600" b="1">
              <a:solidFill>
                <a:srgbClr val="2D2D8A"/>
              </a:solidFill>
              <a:latin typeface="Times New Roman" pitchFamily="18" charset="0"/>
            </a:endParaRPr>
          </a:p>
        </p:txBody>
      </p:sp>
      <p:sp>
        <p:nvSpPr>
          <p:cNvPr id="32774" name="Скругленный прямоугольник 34"/>
          <p:cNvSpPr>
            <a:spLocks noChangeArrowheads="1"/>
          </p:cNvSpPr>
          <p:nvPr/>
        </p:nvSpPr>
        <p:spPr bwMode="auto">
          <a:xfrm>
            <a:off x="2771775" y="4514850"/>
            <a:ext cx="3384550" cy="20526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indent="457200"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«Развитие транспортного комплекса в  Ирбитском МО до 2020 года»</a:t>
            </a:r>
          </a:p>
          <a:p>
            <a:pPr indent="457200" algn="ctr">
              <a:lnSpc>
                <a:spcPct val="115000"/>
              </a:lnSpc>
            </a:pPr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год – 74 820,0 тыс. руб.</a:t>
            </a:r>
          </a:p>
          <a:p>
            <a:pPr indent="457200" algn="ctr">
              <a:lnSpc>
                <a:spcPct val="115000"/>
              </a:lnSpc>
            </a:pPr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 – 56 767,0 тыс. руб.</a:t>
            </a:r>
          </a:p>
          <a:p>
            <a:pPr indent="457200" algn="ctr">
              <a:lnSpc>
                <a:spcPct val="115000"/>
              </a:lnSpc>
            </a:pPr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год – 56 767,0 тыс. руб.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5" name="Скругленный прямоугольник 17"/>
          <p:cNvSpPr>
            <a:spLocks noChangeArrowheads="1"/>
          </p:cNvSpPr>
          <p:nvPr/>
        </p:nvSpPr>
        <p:spPr bwMode="auto">
          <a:xfrm>
            <a:off x="84138" y="3897313"/>
            <a:ext cx="2852737" cy="25193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«Подготовка документов территориального планирования в  Ирбитском МО до 2020 года»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год – 5 000,0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 – 5 000,0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год – 5 000,0 тыс. руб.</a:t>
            </a:r>
          </a:p>
        </p:txBody>
      </p:sp>
      <p:sp>
        <p:nvSpPr>
          <p:cNvPr id="32776" name="Скругленный прямоугольник 19"/>
          <p:cNvSpPr>
            <a:spLocks noChangeArrowheads="1"/>
          </p:cNvSpPr>
          <p:nvPr/>
        </p:nvSpPr>
        <p:spPr bwMode="auto">
          <a:xfrm>
            <a:off x="6156325" y="3808413"/>
            <a:ext cx="2846388" cy="27590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«Управление муниципальным имуществом и  земельными ресурсами на территории Ирбитского МО до 2020 года»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2018г.-4 484,3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2019г.-4 484,3 тыс. руб.</a:t>
            </a:r>
            <a:endParaRPr lang="ru-RU" altLang="ru-RU" sz="1600" b="1"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2020г.-4 484,3 тыс. руб.</a:t>
            </a:r>
            <a:endParaRPr lang="ru-RU" altLang="ru-RU" sz="1600" b="1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2777" name="Скругленный прямоугольник 34"/>
          <p:cNvSpPr>
            <a:spLocks noChangeArrowheads="1"/>
          </p:cNvSpPr>
          <p:nvPr/>
        </p:nvSpPr>
        <p:spPr bwMode="auto">
          <a:xfrm>
            <a:off x="5976938" y="887413"/>
            <a:ext cx="3025775" cy="2921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«Развитие жилищно-коммунального хозяйства и повышение энергетической эффективности в Ирбитском МО до 2020 года»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год – 70 565,4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 – 39 156,2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год – 39 156,2 тыс. руб.</a:t>
            </a:r>
          </a:p>
        </p:txBody>
      </p:sp>
      <p:sp>
        <p:nvSpPr>
          <p:cNvPr id="11" name="Скругленный прямоугольник 34"/>
          <p:cNvSpPr>
            <a:spLocks noChangeArrowheads="1"/>
          </p:cNvSpPr>
          <p:nvPr/>
        </p:nvSpPr>
        <p:spPr bwMode="auto">
          <a:xfrm>
            <a:off x="2035783" y="330184"/>
            <a:ext cx="5094659" cy="39604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CCCC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 pitchFamily="2" charset="0"/>
              <a:buNone/>
              <a:defRPr/>
            </a:pPr>
            <a:r>
              <a:rPr lang="ru-RU" sz="2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333399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+mn-cs"/>
              </a:rPr>
              <a:t>Муниципальные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4635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8850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728663"/>
            <a:ext cx="8712200" cy="8286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3 «Обеспечение безопасности на водных объектах»</a:t>
            </a:r>
          </a:p>
          <a:p>
            <a:pPr algn="just"/>
            <a:r>
              <a:rPr lang="ru-RU" altLang="ru-RU" sz="1400" b="1">
                <a:latin typeface="Times New Roman" pitchFamily="18" charset="0"/>
              </a:rPr>
              <a:t>Цель: Снижение рисков возникновения чрезвычайных ситуаций в результате аварий на гидротехнических сооружениях.</a:t>
            </a:r>
            <a:endParaRPr lang="ru-RU" altLang="ru-RU" b="1">
              <a:latin typeface="Times New Roman" pitchFamily="18" charset="0"/>
            </a:endParaRPr>
          </a:p>
        </p:txBody>
      </p:sp>
      <p:pic>
        <p:nvPicPr>
          <p:cNvPr id="78851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25" y="47625"/>
            <a:ext cx="64452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кругленный прямоугольник 20"/>
          <p:cNvSpPr/>
          <p:nvPr/>
        </p:nvSpPr>
        <p:spPr bwMode="auto">
          <a:xfrm>
            <a:off x="457200" y="2794000"/>
            <a:ext cx="3251200" cy="196691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004C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Страхование ГТС</a:t>
            </a:r>
          </a:p>
          <a:p>
            <a:pPr algn="ctr">
              <a:defRPr/>
            </a:pP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2018-2020гг.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–63,0 тыс. руб.</a:t>
            </a:r>
          </a:p>
        </p:txBody>
      </p:sp>
      <p:sp>
        <p:nvSpPr>
          <p:cNvPr id="23" name="Скругленный прямоугольник 22"/>
          <p:cNvSpPr/>
          <p:nvPr/>
        </p:nvSpPr>
        <p:spPr bwMode="auto">
          <a:xfrm>
            <a:off x="5699125" y="2708275"/>
            <a:ext cx="3051175" cy="391001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ru-RU" sz="16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в работоспособном состоянии, устранение повреждений и проведение текущих ремонтов гидротехнических сооружений после прохождения паводка</a:t>
            </a:r>
          </a:p>
          <a:p>
            <a:pPr algn="ctr">
              <a:defRPr/>
            </a:pPr>
            <a:endPara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2018-2020гг.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–87,0 тыс. руб.</a:t>
            </a:r>
          </a:p>
        </p:txBody>
      </p:sp>
      <p:sp>
        <p:nvSpPr>
          <p:cNvPr id="78854" name="Овал 1"/>
          <p:cNvSpPr>
            <a:spLocks noChangeArrowheads="1"/>
          </p:cNvSpPr>
          <p:nvPr/>
        </p:nvSpPr>
        <p:spPr bwMode="auto">
          <a:xfrm>
            <a:off x="3222625" y="1641475"/>
            <a:ext cx="2735263" cy="1152525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Georgia" pitchFamily="18" charset="0"/>
              </a:rPr>
              <a:t>Мероприятия</a:t>
            </a:r>
          </a:p>
          <a:p>
            <a:pPr algn="ctr"/>
            <a:r>
              <a:rPr lang="ru-RU" altLang="ru-RU" sz="1600" b="1">
                <a:solidFill>
                  <a:srgbClr val="0000FF"/>
                </a:solidFill>
                <a:latin typeface="Georgia" pitchFamily="18" charset="0"/>
              </a:rPr>
              <a:t>2018 год</a:t>
            </a:r>
          </a:p>
          <a:p>
            <a:pPr algn="ctr"/>
            <a:r>
              <a:rPr lang="ru-RU" altLang="ru-RU" sz="1600" b="1">
                <a:solidFill>
                  <a:srgbClr val="0000FF"/>
                </a:solidFill>
                <a:latin typeface="Georgia" pitchFamily="18" charset="0"/>
              </a:rPr>
              <a:t>2019-2020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287337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9874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3968750"/>
            <a:ext cx="8712200" cy="11160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5 «Профилактика правонарушений, создание условий для деятельности народных дружин»</a:t>
            </a:r>
          </a:p>
          <a:p>
            <a:pPr algn="just"/>
            <a:r>
              <a:rPr lang="ru-RU" altLang="ru-RU" sz="1600" b="1">
                <a:latin typeface="Times New Roman" pitchFamily="18" charset="0"/>
              </a:rPr>
              <a:t>Цель: Совершенствование системы профилактики правонарушений и повышение уровня безопасности граждан на территории Ирбитского МО.</a:t>
            </a:r>
          </a:p>
        </p:txBody>
      </p:sp>
      <p:sp>
        <p:nvSpPr>
          <p:cNvPr id="79875" name="Скругленный прямоугольник 34"/>
          <p:cNvSpPr>
            <a:spLocks noChangeArrowheads="1"/>
          </p:cNvSpPr>
          <p:nvPr/>
        </p:nvSpPr>
        <p:spPr bwMode="auto">
          <a:xfrm>
            <a:off x="287338" y="765175"/>
            <a:ext cx="8712200" cy="7191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</a:rPr>
              <a:t>Подпрограмма 4 «Профилактика терроризма и экстремизма»</a:t>
            </a:r>
          </a:p>
          <a:p>
            <a:pPr algn="just"/>
            <a:r>
              <a:rPr lang="ru-RU" altLang="ru-RU" sz="1600" b="1">
                <a:latin typeface="Times New Roman" pitchFamily="18" charset="0"/>
              </a:rPr>
              <a:t>Цель: Профилактика терроризма и экстремизма.</a:t>
            </a:r>
          </a:p>
        </p:txBody>
      </p:sp>
      <p:pic>
        <p:nvPicPr>
          <p:cNvPr id="79876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125" y="47625"/>
            <a:ext cx="64452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кругленный прямоугольник 14"/>
          <p:cNvSpPr/>
          <p:nvPr/>
        </p:nvSpPr>
        <p:spPr bwMode="auto">
          <a:xfrm>
            <a:off x="274638" y="1531938"/>
            <a:ext cx="2403475" cy="224948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видеокамер в местах массового пребывания граждан на объектах образования, культуры, в населенных пунктах </a:t>
            </a:r>
            <a:r>
              <a:rPr lang="ru-RU" sz="14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1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–210,0 тыс.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319463" y="1531938"/>
            <a:ext cx="2405062" cy="224948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Приобретение, стендов памяток, буклетов, листовок по действиям населения по предотвращению, при  угрозе и совершении террористического акта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</a:t>
            </a:r>
            <a:r>
              <a:rPr lang="ru-RU" sz="14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endParaRPr lang="ru-RU" sz="14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–10,0 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6369050" y="1531938"/>
            <a:ext cx="2405063" cy="224948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транспортной безопасности объектов транспортной инфраструктуры на территории </a:t>
            </a:r>
            <a:r>
              <a:rPr lang="ru-RU" sz="14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1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–80,0 тыс.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 bwMode="auto">
          <a:xfrm>
            <a:off x="287338" y="5192713"/>
            <a:ext cx="3852862" cy="151288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на поддержку народной дружины</a:t>
            </a:r>
          </a:p>
          <a:p>
            <a:pPr algn="ctr">
              <a:defRPr/>
            </a:pPr>
            <a:endParaRPr lang="ru-RU" sz="14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–305,0 тыс. руб.</a:t>
            </a: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4841875" y="5192713"/>
            <a:ext cx="3852863" cy="151288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информационных плакатов, стендов в целях разъяснению населению действующего законодательства</a:t>
            </a:r>
          </a:p>
          <a:p>
            <a:pPr algn="ctr">
              <a:defRPr/>
            </a:pPr>
            <a:endParaRPr lang="ru-RU" sz="1400" b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- 10,0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17500"/>
            <a:ext cx="8229600" cy="15875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199" name="Скругленный прямоугольник 34"/>
          <p:cNvSpPr>
            <a:spLocks noChangeArrowheads="1"/>
          </p:cNvSpPr>
          <p:nvPr/>
        </p:nvSpPr>
        <p:spPr bwMode="auto">
          <a:xfrm>
            <a:off x="285750" y="2276475"/>
            <a:ext cx="2590800" cy="2197100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1 «Повышение финансовой самостоятельности местного бюджета»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0,0 </a:t>
            </a:r>
          </a:p>
        </p:txBody>
      </p:sp>
      <p:sp>
        <p:nvSpPr>
          <p:cNvPr id="8200" name="Скругленный прямоугольник 34"/>
          <p:cNvSpPr>
            <a:spLocks noChangeArrowheads="1"/>
          </p:cNvSpPr>
          <p:nvPr/>
        </p:nvSpPr>
        <p:spPr bwMode="auto">
          <a:xfrm>
            <a:off x="3325813" y="2317750"/>
            <a:ext cx="2627312" cy="2151063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2 «Управление бюджетным процессом и его совершенствование»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0,0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1" name="Скругленный прямоугольник 34"/>
          <p:cNvSpPr>
            <a:spLocks noChangeArrowheads="1"/>
          </p:cNvSpPr>
          <p:nvPr/>
        </p:nvSpPr>
        <p:spPr bwMode="auto">
          <a:xfrm>
            <a:off x="6486525" y="2257425"/>
            <a:ext cx="2609850" cy="2197100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3 «Управление муниципальным долгом»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19 200,0 руб. </a:t>
            </a:r>
          </a:p>
          <a:p>
            <a:pPr algn="ctr">
              <a:defRPr/>
            </a:pPr>
            <a:endParaRPr lang="ru-RU" sz="1600" b="1" i="1" dirty="0" smtClean="0">
              <a:solidFill>
                <a:srgbClr val="00602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3" name="Скругленный прямоугольник 34"/>
          <p:cNvSpPr>
            <a:spLocks noChangeArrowheads="1"/>
          </p:cNvSpPr>
          <p:nvPr/>
        </p:nvSpPr>
        <p:spPr bwMode="auto">
          <a:xfrm>
            <a:off x="63500" y="4665663"/>
            <a:ext cx="4535488" cy="2055812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4 «Обеспечение реализации муниципальной   программы «Повышение эффективности управления муниципальными финансами </a:t>
            </a:r>
            <a:r>
              <a:rPr lang="ru-RU" sz="1600" b="1" dirty="0" err="1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Ирбитского</a:t>
            </a: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 до 2020 года»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12 002,8 тыс. руб.</a:t>
            </a:r>
            <a:endParaRPr lang="ru-RU" sz="16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05" name="Стрелка вниз 15"/>
          <p:cNvSpPr>
            <a:spLocks noChangeArrowheads="1"/>
          </p:cNvSpPr>
          <p:nvPr/>
        </p:nvSpPr>
        <p:spPr bwMode="auto">
          <a:xfrm>
            <a:off x="2849563" y="2108200"/>
            <a:ext cx="484187" cy="2570163"/>
          </a:xfrm>
          <a:prstGeom prst="downArrow">
            <a:avLst>
              <a:gd name="adj1" fmla="val 50000"/>
              <a:gd name="adj2" fmla="val 260328"/>
            </a:avLst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209" name="Стрелка вниз 19"/>
          <p:cNvSpPr>
            <a:spLocks noChangeArrowheads="1"/>
          </p:cNvSpPr>
          <p:nvPr/>
        </p:nvSpPr>
        <p:spPr bwMode="auto">
          <a:xfrm>
            <a:off x="5976938" y="2098675"/>
            <a:ext cx="484187" cy="2570163"/>
          </a:xfrm>
          <a:prstGeom prst="downArrow">
            <a:avLst>
              <a:gd name="adj1" fmla="val 50000"/>
              <a:gd name="adj2" fmla="val 263935"/>
            </a:avLst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8" name="Скругленный прямоугольник 34"/>
          <p:cNvSpPr>
            <a:spLocks noChangeArrowheads="1"/>
          </p:cNvSpPr>
          <p:nvPr/>
        </p:nvSpPr>
        <p:spPr bwMode="auto">
          <a:xfrm>
            <a:off x="215900" y="615950"/>
            <a:ext cx="8712200" cy="1481138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b="1" smtClean="0">
                <a:solidFill>
                  <a:srgbClr val="00602B"/>
                </a:solidFill>
                <a:latin typeface="Times New Roman" panose="02020603050405020304" pitchFamily="18" charset="0"/>
              </a:rPr>
              <a:t>Муниципальная  программа </a:t>
            </a:r>
          </a:p>
          <a:p>
            <a:pPr eaLnBrk="0" hangingPunct="0">
              <a:defRPr/>
            </a:pPr>
            <a:r>
              <a:rPr lang="ru-RU" b="1" smtClean="0">
                <a:solidFill>
                  <a:srgbClr val="00602B"/>
                </a:solidFill>
                <a:latin typeface="Times New Roman" panose="02020603050405020304" pitchFamily="18" charset="0"/>
              </a:rPr>
              <a:t> «Повышение эффективности управления  муниципальными финансами</a:t>
            </a:r>
          </a:p>
          <a:p>
            <a:pPr eaLnBrk="0" hangingPunct="0">
              <a:defRPr/>
            </a:pPr>
            <a:r>
              <a:rPr lang="ru-RU" b="1" smtClean="0">
                <a:solidFill>
                  <a:srgbClr val="00602B"/>
                </a:solidFill>
                <a:latin typeface="Times New Roman" panose="02020603050405020304" pitchFamily="18" charset="0"/>
              </a:rPr>
              <a:t> Ирбитского муниципального образования до 2020 года»</a:t>
            </a:r>
          </a:p>
          <a:p>
            <a:pPr algn="just">
              <a:defRPr/>
            </a:pPr>
            <a:r>
              <a:rPr 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повышение финансовой устойчивости бюджета Ирбитского муниципального образования</a:t>
            </a:r>
          </a:p>
        </p:txBody>
      </p:sp>
      <p:pic>
        <p:nvPicPr>
          <p:cNvPr id="80905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576263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низ 5"/>
          <p:cNvSpPr/>
          <p:nvPr/>
        </p:nvSpPr>
        <p:spPr bwMode="auto">
          <a:xfrm>
            <a:off x="1130300" y="2109788"/>
            <a:ext cx="900113" cy="16668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7" name="Стрелка вниз 6"/>
          <p:cNvSpPr/>
          <p:nvPr/>
        </p:nvSpPr>
        <p:spPr bwMode="auto">
          <a:xfrm>
            <a:off x="7345363" y="2090738"/>
            <a:ext cx="792162" cy="16668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17" name="Скругленный прямоугольник 34"/>
          <p:cNvSpPr>
            <a:spLocks noChangeArrowheads="1"/>
          </p:cNvSpPr>
          <p:nvPr/>
        </p:nvSpPr>
        <p:spPr bwMode="auto">
          <a:xfrm>
            <a:off x="4735513" y="4675188"/>
            <a:ext cx="4408487" cy="2055812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Подпрограмма 5 «Совершенствование программных, информационно-технических ресурсов и телекоммуникационной инфраструктуры, обеспечивающей управления финансами»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2018-2020гг</a:t>
            </a:r>
          </a:p>
          <a:p>
            <a:pPr algn="ctr">
              <a:defRPr/>
            </a:pPr>
            <a:r>
              <a:rPr lang="ru-RU" sz="1600" b="1" i="1" dirty="0" smtClean="0">
                <a:solidFill>
                  <a:srgbClr val="00602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 – 1 345,8 тыс. руб. </a:t>
            </a:r>
          </a:p>
        </p:txBody>
      </p:sp>
      <p:sp>
        <p:nvSpPr>
          <p:cNvPr id="18" name="Стрелка вниз 17"/>
          <p:cNvSpPr/>
          <p:nvPr/>
        </p:nvSpPr>
        <p:spPr bwMode="auto">
          <a:xfrm>
            <a:off x="4237038" y="2106613"/>
            <a:ext cx="792162" cy="19685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C43D9C-BAD1-4F24-B36C-7EDB45DDAD7A}" type="slidenum">
              <a:rPr lang="ru-RU" alt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6</a:t>
            </a:fld>
            <a:endParaRPr lang="ru-RU" alt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229600" cy="360363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и плановый период 2019-2020 гг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20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3795" name="Скругленный прямоугольник 34"/>
          <p:cNvSpPr>
            <a:spLocks noChangeArrowheads="1"/>
          </p:cNvSpPr>
          <p:nvPr/>
        </p:nvSpPr>
        <p:spPr bwMode="auto">
          <a:xfrm>
            <a:off x="25400" y="984250"/>
            <a:ext cx="3092450" cy="250348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«Создание в Ирбитском МО (исходя из прогнозируемой потребности) новых мест в общеобразовательных организациях» до 2025 года»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год – 4 000,0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 – 0,0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год – 158 204,0 тыс. руб.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3796" name="Скругленный прямоугольник 34"/>
          <p:cNvSpPr>
            <a:spLocks noChangeArrowheads="1"/>
          </p:cNvSpPr>
          <p:nvPr/>
        </p:nvSpPr>
        <p:spPr bwMode="auto">
          <a:xfrm>
            <a:off x="61913" y="3651250"/>
            <a:ext cx="3141662" cy="25558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2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Развитие культуры и искусства</a:t>
            </a:r>
          </a:p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в Ирбитском МО до 2020 года»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год –  163 410,5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 –  155 886,6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год –  155 886,6 тыс. руб.</a:t>
            </a:r>
          </a:p>
          <a:p>
            <a:pPr algn="ctr"/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Скругленный прямоугольник 15"/>
          <p:cNvSpPr>
            <a:spLocks noChangeArrowheads="1"/>
          </p:cNvSpPr>
          <p:nvPr/>
        </p:nvSpPr>
        <p:spPr bwMode="auto">
          <a:xfrm>
            <a:off x="3095625" y="3651250"/>
            <a:ext cx="3097213" cy="27654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«Социальная поддержка населения Ирбитского МО до 2020 года»</a:t>
            </a:r>
          </a:p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год – 104 505,0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 – 104 722,0 тыс. руб.</a:t>
            </a:r>
            <a:endParaRPr lang="ru-RU" altLang="ru-RU" sz="1600" b="1">
              <a:solidFill>
                <a:srgbClr val="C00000"/>
              </a:solidFill>
              <a:cs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год – 104 721,0 тыс. руб.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8" name="Скругленный прямоугольник 16"/>
          <p:cNvSpPr>
            <a:spLocks noChangeArrowheads="1"/>
          </p:cNvSpPr>
          <p:nvPr/>
        </p:nvSpPr>
        <p:spPr bwMode="auto">
          <a:xfrm>
            <a:off x="6216650" y="984250"/>
            <a:ext cx="2867025" cy="23399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115000"/>
              </a:lnSpc>
            </a:pPr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«Развитие физической культуры, спорта и молодежной политики Ирбитского МО</a:t>
            </a:r>
          </a:p>
          <a:p>
            <a:pPr algn="ctr">
              <a:lnSpc>
                <a:spcPct val="115000"/>
              </a:lnSpc>
            </a:pPr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до 2020 года»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2018г.- 15 338,5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2019г.- 8 367,5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2020г.- 8 367,5 тыс. руб.</a:t>
            </a:r>
          </a:p>
        </p:txBody>
      </p:sp>
      <p:sp>
        <p:nvSpPr>
          <p:cNvPr id="33799" name="Скругленный прямоугольник 17"/>
          <p:cNvSpPr>
            <a:spLocks noChangeArrowheads="1"/>
          </p:cNvSpPr>
          <p:nvPr/>
        </p:nvSpPr>
        <p:spPr bwMode="auto">
          <a:xfrm>
            <a:off x="6021388" y="3651250"/>
            <a:ext cx="3057525" cy="25939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«Повышение эффективности управления  муниципальными финансами</a:t>
            </a:r>
          </a:p>
          <a:p>
            <a:pPr algn="ctr"/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 Ирбитского МО до 2020 года»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год – 13 367,8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 – 13 367,8 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год –13 367,8 тыс. руб.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34"/>
          <p:cNvSpPr>
            <a:spLocks noChangeArrowheads="1"/>
          </p:cNvSpPr>
          <p:nvPr/>
        </p:nvSpPr>
        <p:spPr bwMode="auto">
          <a:xfrm>
            <a:off x="2051720" y="404666"/>
            <a:ext cx="5094659" cy="5789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CCCC">
                  <a:gamma/>
                  <a:tint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 pitchFamily="2" charset="0"/>
              <a:buNone/>
              <a:defRPr/>
            </a:pPr>
            <a:r>
              <a:rPr lang="ru-RU" sz="28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333399">
                    <a:lumMod val="60000"/>
                    <a:lumOff val="40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+mn-cs"/>
              </a:rPr>
              <a:t>Муниципальные программы</a:t>
            </a:r>
          </a:p>
        </p:txBody>
      </p:sp>
      <p:sp>
        <p:nvSpPr>
          <p:cNvPr id="33801" name="Скругленный прямоугольник 34"/>
          <p:cNvSpPr>
            <a:spLocks noChangeArrowheads="1"/>
          </p:cNvSpPr>
          <p:nvPr/>
        </p:nvSpPr>
        <p:spPr bwMode="auto">
          <a:xfrm>
            <a:off x="3162300" y="1284288"/>
            <a:ext cx="3011488" cy="20891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2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altLang="ru-RU" sz="1600" b="1">
                <a:solidFill>
                  <a:srgbClr val="2D2D8A"/>
                </a:solidFill>
                <a:latin typeface="Times New Roman" pitchFamily="18" charset="0"/>
                <a:cs typeface="Times New Roman" pitchFamily="18" charset="0"/>
              </a:rPr>
              <a:t>Развитие системы образования в Ирбитском МО до 2020 года»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sz="1600" b="1">
              <a:solidFill>
                <a:srgbClr val="2D2D8A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2018 год – 705 073,0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2019 год – 719 555,2 тыс. руб.</a:t>
            </a:r>
          </a:p>
          <a:p>
            <a:pPr algn="ctr"/>
            <a:r>
              <a:rPr lang="ru-RU" altLang="ru-RU" sz="1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год – 730 234,5 тыс. руб.</a:t>
            </a:r>
            <a:endParaRPr lang="ru-RU" altLang="ru-RU" sz="1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ru-RU" altLang="ru-RU" smtClean="0">
              <a:latin typeface="Arial" charset="0"/>
              <a:cs typeface="Arial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247650"/>
            <a:ext cx="8086725" cy="431800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600" b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395413" y="558800"/>
            <a:ext cx="6550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69875" algn="ctr"/>
            <a:r>
              <a:rPr lang="ru-RU" altLang="ru-RU" sz="2000" b="1">
                <a:solidFill>
                  <a:srgbClr val="00602B"/>
                </a:solidFill>
                <a:latin typeface="Times New Roman" pitchFamily="18" charset="0"/>
              </a:rPr>
              <a:t>Не программные мероприятия</a:t>
            </a:r>
          </a:p>
        </p:txBody>
      </p:sp>
      <p:sp>
        <p:nvSpPr>
          <p:cNvPr id="374792" name="AutoShape 8"/>
          <p:cNvSpPr>
            <a:spLocks noChangeArrowheads="1"/>
          </p:cNvSpPr>
          <p:nvPr/>
        </p:nvSpPr>
        <p:spPr bwMode="gray">
          <a:xfrm>
            <a:off x="4608513" y="1074738"/>
            <a:ext cx="4241800" cy="1382712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/>
              </a:gs>
              <a:gs pos="50000">
                <a:srgbClr val="EAEAEA"/>
              </a:gs>
              <a:gs pos="100000">
                <a:schemeClr val="accent1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+mn-cs"/>
              </a:rPr>
              <a:t>2. </a:t>
            </a:r>
            <a:r>
              <a:rPr lang="ru-RU" sz="16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+mn-cs"/>
              </a:rPr>
              <a:t>Выплаты почетным гражданам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+mn-cs"/>
              </a:rPr>
              <a:t> и пенсионерам, газета для почетных граждан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2018 год –  14 458,0 тыс. руб.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2019 год –  14 458,0 тыс. руб.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2020 год –  14 458,0 тыс. руб.</a:t>
            </a:r>
          </a:p>
        </p:txBody>
      </p:sp>
      <p:sp>
        <p:nvSpPr>
          <p:cNvPr id="374793" name="AutoShape 9"/>
          <p:cNvSpPr>
            <a:spLocks noChangeArrowheads="1"/>
          </p:cNvSpPr>
          <p:nvPr/>
        </p:nvSpPr>
        <p:spPr bwMode="gray">
          <a:xfrm>
            <a:off x="5076825" y="3681413"/>
            <a:ext cx="3609975" cy="1152525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/>
              </a:gs>
              <a:gs pos="50000">
                <a:srgbClr val="EAEAEA"/>
              </a:gs>
              <a:gs pos="100000">
                <a:schemeClr val="accent1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lang="ru-RU" sz="16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+mn-cs"/>
              </a:rPr>
              <a:t>6. Работники военно-учетного стола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2018 год – 1 570,4 тыс. руб.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2019 год – 1 587,6 тыс. руб.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2020 год – 1 646,3 тыс. руб.</a:t>
            </a:r>
          </a:p>
        </p:txBody>
      </p:sp>
      <p:sp>
        <p:nvSpPr>
          <p:cNvPr id="34822" name="AutoShape 10" descr="Папирус"/>
          <p:cNvSpPr>
            <a:spLocks noChangeArrowheads="1"/>
          </p:cNvSpPr>
          <p:nvPr/>
        </p:nvSpPr>
        <p:spPr bwMode="auto">
          <a:xfrm rot="10800000">
            <a:off x="4500563" y="2643188"/>
            <a:ext cx="4464050" cy="100330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663300"/>
            </a:solidFill>
            <a:round/>
            <a:headEnd/>
            <a:tailEnd/>
          </a:ln>
        </p:spPr>
        <p:txBody>
          <a:bodyPr rot="1080000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4. </a:t>
            </a:r>
            <a:r>
              <a:rPr lang="ru-RU" altLang="ru-RU" sz="1600" b="1">
                <a:solidFill>
                  <a:srgbClr val="004C22"/>
                </a:solidFill>
                <a:latin typeface="Times New Roman" pitchFamily="18" charset="0"/>
              </a:rPr>
              <a:t>Административная комиссия</a:t>
            </a:r>
          </a:p>
          <a:p>
            <a:pPr algn="ctr"/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2018 год – 106,5 тыс. руб.</a:t>
            </a:r>
          </a:p>
          <a:p>
            <a:pPr algn="ctr"/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2019 год – 106,5 тыс. руб.</a:t>
            </a:r>
          </a:p>
          <a:p>
            <a:pPr algn="ctr"/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2020 год – 106,5 тыс. руб.</a:t>
            </a:r>
          </a:p>
        </p:txBody>
      </p:sp>
      <p:sp>
        <p:nvSpPr>
          <p:cNvPr id="374797" name="AutoShape 13"/>
          <p:cNvSpPr>
            <a:spLocks noChangeArrowheads="1"/>
          </p:cNvSpPr>
          <p:nvPr/>
        </p:nvSpPr>
        <p:spPr bwMode="gray">
          <a:xfrm>
            <a:off x="165100" y="4081463"/>
            <a:ext cx="4679950" cy="1084262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/>
              </a:gs>
              <a:gs pos="50000">
                <a:srgbClr val="EAEAEA"/>
              </a:gs>
              <a:gs pos="100000">
                <a:schemeClr val="accent1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rgbClr val="BBE0E3"/>
              </a:buClr>
              <a:buSzPct val="65000"/>
              <a:buFont typeface="Wingdings" panose="05000000000000000000" pitchFamily="2" charset="2"/>
              <a:buAutoNum type="arabicPeriod" startAt="8"/>
              <a:defRPr/>
            </a:pPr>
            <a:r>
              <a:rPr lang="ru-RU" sz="16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+mn-cs"/>
              </a:rPr>
              <a:t>5. Архив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2018 год – 705,0 тыс. руб.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2019 год – 730,0 тыс. руб.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2020 год – 757,0 тыс. руб.</a:t>
            </a:r>
          </a:p>
        </p:txBody>
      </p:sp>
      <p:sp>
        <p:nvSpPr>
          <p:cNvPr id="34824" name="AutoShape 12" descr="Папирус"/>
          <p:cNvSpPr>
            <a:spLocks noChangeArrowheads="1"/>
          </p:cNvSpPr>
          <p:nvPr/>
        </p:nvSpPr>
        <p:spPr bwMode="auto">
          <a:xfrm rot="10800000">
            <a:off x="246063" y="2986088"/>
            <a:ext cx="4065587" cy="109537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663300"/>
            </a:solidFill>
            <a:round/>
            <a:headEnd/>
            <a:tailEnd/>
          </a:ln>
        </p:spPr>
        <p:txBody>
          <a:bodyPr rot="1080000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3. </a:t>
            </a:r>
            <a:r>
              <a:rPr lang="ru-RU" altLang="ru-RU" sz="1600" b="1">
                <a:solidFill>
                  <a:srgbClr val="004C22"/>
                </a:solidFill>
                <a:latin typeface="Times New Roman" pitchFamily="18" charset="0"/>
              </a:rPr>
              <a:t>Резервный фонд администрации</a:t>
            </a:r>
          </a:p>
          <a:p>
            <a:pPr algn="ctr"/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2018 год – 300,0 тыс. руб.</a:t>
            </a:r>
          </a:p>
          <a:p>
            <a:pPr algn="ctr"/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2019 год – 300,0 тыс. руб.</a:t>
            </a:r>
          </a:p>
          <a:p>
            <a:pPr algn="ctr"/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2020 год – 300,0 тыс. руб.</a:t>
            </a:r>
          </a:p>
        </p:txBody>
      </p:sp>
      <p:sp>
        <p:nvSpPr>
          <p:cNvPr id="34825" name="AutoShape 12" descr="Папирус"/>
          <p:cNvSpPr>
            <a:spLocks noChangeArrowheads="1"/>
          </p:cNvSpPr>
          <p:nvPr/>
        </p:nvSpPr>
        <p:spPr bwMode="auto">
          <a:xfrm rot="10800000">
            <a:off x="125413" y="1012825"/>
            <a:ext cx="4375150" cy="183515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663300"/>
            </a:solidFill>
            <a:round/>
            <a:headEnd/>
            <a:tailEnd/>
          </a:ln>
        </p:spPr>
        <p:txBody>
          <a:bodyPr rot="10800000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AutoNum type="arabicPeriod"/>
            </a:pPr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1. </a:t>
            </a:r>
            <a:r>
              <a:rPr lang="ru-RU" altLang="ru-RU" sz="1600" b="1">
                <a:solidFill>
                  <a:srgbClr val="004C22"/>
                </a:solidFill>
                <a:latin typeface="Times New Roman" pitchFamily="18" charset="0"/>
              </a:rPr>
              <a:t>Фонд оплаты труда и расходы на содержание главы, работников администрации, Думы, Контрольного органа, работников территориальных администраций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2018 год – 106 014,9 тыс. руб.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2019 год – 54 791,9 тыс. руб.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2020 год – 54 391,9 тыс. руб.</a:t>
            </a:r>
          </a:p>
        </p:txBody>
      </p:sp>
      <p:sp>
        <p:nvSpPr>
          <p:cNvPr id="25" name="AutoShape 9"/>
          <p:cNvSpPr>
            <a:spLocks noChangeArrowheads="1"/>
          </p:cNvSpPr>
          <p:nvPr/>
        </p:nvSpPr>
        <p:spPr bwMode="gray">
          <a:xfrm>
            <a:off x="107950" y="5314950"/>
            <a:ext cx="4392613" cy="1168400"/>
          </a:xfrm>
          <a:prstGeom prst="roundRect">
            <a:avLst>
              <a:gd name="adj" fmla="val 19046"/>
            </a:avLst>
          </a:prstGeom>
          <a:gradFill rotWithShape="1">
            <a:gsLst>
              <a:gs pos="0">
                <a:schemeClr val="accent1"/>
              </a:gs>
              <a:gs pos="50000">
                <a:srgbClr val="EAEAEA"/>
              </a:gs>
              <a:gs pos="100000">
                <a:schemeClr val="accent1"/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lang="ru-RU" sz="16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+mn-cs"/>
              </a:rPr>
              <a:t>7. МКУ «Центр хозяйственного обслуживания»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2018 год – 26 000,0 тыс. руб.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2019 год – 21 800,0 тыс. руб.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+mn-cs"/>
              </a:rPr>
              <a:t>2020 год – 21 800,0 тыс. руб.</a:t>
            </a:r>
          </a:p>
        </p:txBody>
      </p:sp>
      <p:sp>
        <p:nvSpPr>
          <p:cNvPr id="34827" name="AutoShape 15" descr="Папирус"/>
          <p:cNvSpPr>
            <a:spLocks noChangeArrowheads="1"/>
          </p:cNvSpPr>
          <p:nvPr/>
        </p:nvSpPr>
        <p:spPr bwMode="auto">
          <a:xfrm rot="10800000">
            <a:off x="4562475" y="4976813"/>
            <a:ext cx="4581525" cy="142240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663300"/>
            </a:solidFill>
            <a:round/>
            <a:headEnd/>
            <a:tailEnd/>
          </a:ln>
        </p:spPr>
        <p:txBody>
          <a:bodyPr rot="1080000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8. </a:t>
            </a:r>
            <a:r>
              <a:rPr lang="ru-RU" altLang="ru-RU" sz="1600" b="1">
                <a:solidFill>
                  <a:srgbClr val="004C22"/>
                </a:solidFill>
                <a:latin typeface="Times New Roman" pitchFamily="18" charset="0"/>
              </a:rPr>
              <a:t>Субсидия и грант на освещение деятельности органов местного самоуправления</a:t>
            </a:r>
          </a:p>
          <a:p>
            <a:pPr algn="ctr"/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2018 год – 5 000,0 тыс. руб.</a:t>
            </a:r>
          </a:p>
          <a:p>
            <a:pPr algn="ctr"/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2019 год – 5 000,0 тыс. руб.</a:t>
            </a:r>
          </a:p>
          <a:p>
            <a:pPr algn="ctr"/>
            <a:r>
              <a:rPr lang="ru-RU" altLang="ru-RU" sz="1600" b="1">
                <a:solidFill>
                  <a:srgbClr val="000066"/>
                </a:solidFill>
                <a:latin typeface="Times New Roman" pitchFamily="18" charset="0"/>
              </a:rPr>
              <a:t>2020 год – 5 000,0 тыс. руб.</a:t>
            </a:r>
          </a:p>
        </p:txBody>
      </p:sp>
      <p:pic>
        <p:nvPicPr>
          <p:cNvPr id="34828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425" y="63500"/>
            <a:ext cx="6477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17500"/>
            <a:ext cx="8229600" cy="466725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5842" name="Скругленный прямоугольник 34"/>
          <p:cNvSpPr>
            <a:spLocks noChangeArrowheads="1"/>
          </p:cNvSpPr>
          <p:nvPr/>
        </p:nvSpPr>
        <p:spPr bwMode="auto">
          <a:xfrm>
            <a:off x="2735263" y="4760913"/>
            <a:ext cx="3744912" cy="20161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3. «Повышение эффективности производства агропромышленного комплекса Ирбитского района»</a:t>
            </a:r>
          </a:p>
          <a:p>
            <a:pPr algn="ctr"/>
            <a:r>
              <a:rPr lang="ru-RU" altLang="ru-RU" sz="1600" b="1">
                <a:solidFill>
                  <a:srgbClr val="0000FF"/>
                </a:solidFill>
                <a:latin typeface="Times New Roman" pitchFamily="18" charset="0"/>
              </a:rPr>
              <a:t>2018 год –  1 359,0 тыс. руб.</a:t>
            </a:r>
          </a:p>
          <a:p>
            <a:pPr algn="ctr"/>
            <a:r>
              <a:rPr lang="ru-RU" altLang="ru-RU" sz="1600" b="1">
                <a:solidFill>
                  <a:srgbClr val="0000FF"/>
                </a:solidFill>
                <a:latin typeface="Times New Roman" pitchFamily="18" charset="0"/>
              </a:rPr>
              <a:t>2019 год –  1 359,0 тыс. руб.</a:t>
            </a:r>
          </a:p>
          <a:p>
            <a:pPr algn="ctr"/>
            <a:r>
              <a:rPr lang="ru-RU" altLang="ru-RU" sz="1600" b="1">
                <a:solidFill>
                  <a:srgbClr val="0000FF"/>
                </a:solidFill>
                <a:latin typeface="Times New Roman" pitchFamily="18" charset="0"/>
              </a:rPr>
              <a:t>2020 год –  1 359,0 тыс. руб.</a:t>
            </a:r>
          </a:p>
          <a:p>
            <a:pPr algn="ctr"/>
            <a:endParaRPr lang="ru-RU" altLang="ru-RU" sz="1400" b="1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sz="1400" b="1">
              <a:solidFill>
                <a:srgbClr val="00602B"/>
              </a:solidFill>
              <a:latin typeface="Times New Roman" pitchFamily="18" charset="0"/>
            </a:endParaRPr>
          </a:p>
        </p:txBody>
      </p:sp>
      <p:sp>
        <p:nvSpPr>
          <p:cNvPr id="35843" name="Скругленный прямоугольник 34"/>
          <p:cNvSpPr>
            <a:spLocks noChangeArrowheads="1"/>
          </p:cNvSpPr>
          <p:nvPr/>
        </p:nvSpPr>
        <p:spPr bwMode="auto">
          <a:xfrm>
            <a:off x="5040313" y="1881188"/>
            <a:ext cx="3657600" cy="27717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2. «Улучшение жилищных условий граждан, проживающих в сельской местности Ирбитского муниципального образования, в том числе молодых семей и молодых специалистов»</a:t>
            </a:r>
          </a:p>
          <a:p>
            <a:pPr algn="ctr"/>
            <a:r>
              <a:rPr lang="ru-RU" altLang="ru-RU" sz="1600" b="1">
                <a:solidFill>
                  <a:srgbClr val="0000FF"/>
                </a:solidFill>
                <a:latin typeface="Times New Roman" pitchFamily="18" charset="0"/>
              </a:rPr>
              <a:t>2018 год – 3 900,0 тыс. руб.</a:t>
            </a:r>
          </a:p>
          <a:p>
            <a:pPr algn="ctr"/>
            <a:r>
              <a:rPr lang="ru-RU" altLang="ru-RU" sz="1600" b="1">
                <a:solidFill>
                  <a:srgbClr val="0000FF"/>
                </a:solidFill>
                <a:latin typeface="Times New Roman" pitchFamily="18" charset="0"/>
              </a:rPr>
              <a:t>2019 год – 3 900,0 тыс. руб.</a:t>
            </a:r>
          </a:p>
          <a:p>
            <a:pPr algn="ctr"/>
            <a:r>
              <a:rPr lang="ru-RU" altLang="ru-RU" sz="1600" b="1">
                <a:solidFill>
                  <a:srgbClr val="0000FF"/>
                </a:solidFill>
                <a:latin typeface="Times New Roman" pitchFamily="18" charset="0"/>
              </a:rPr>
              <a:t>2020 год – 3 900,0 тыс. руб.</a:t>
            </a:r>
          </a:p>
          <a:p>
            <a:pPr algn="ctr"/>
            <a:endParaRPr lang="ru-RU" altLang="ru-RU" sz="1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844" name="Скругленный прямоугольник 34"/>
          <p:cNvSpPr>
            <a:spLocks noChangeArrowheads="1"/>
          </p:cNvSpPr>
          <p:nvPr/>
        </p:nvSpPr>
        <p:spPr bwMode="auto">
          <a:xfrm>
            <a:off x="827088" y="836613"/>
            <a:ext cx="7524750" cy="9366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</a:p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«Развитие экономики Ирбитского муниципального образования</a:t>
            </a:r>
          </a:p>
          <a:p>
            <a:pPr algn="ctr"/>
            <a:r>
              <a:rPr lang="ru-RU" altLang="ru-RU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до 2020 года»</a:t>
            </a:r>
            <a:endParaRPr lang="ru-RU" altLang="ru-RU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5" name="Скругленный прямоугольник 34"/>
          <p:cNvSpPr>
            <a:spLocks noChangeArrowheads="1"/>
          </p:cNvSpPr>
          <p:nvPr/>
        </p:nvSpPr>
        <p:spPr bwMode="auto">
          <a:xfrm>
            <a:off x="358775" y="1881188"/>
            <a:ext cx="3817938" cy="277177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00602B"/>
                </a:solidFill>
                <a:latin typeface="Times New Roman" pitchFamily="18" charset="0"/>
                <a:cs typeface="Times New Roman" pitchFamily="18" charset="0"/>
              </a:rPr>
              <a:t>Подпрограмма 1. «Развитие субъектов малого и среднего предпринимательства в Ирбитском муниципальном образовании»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2018 год – 370,0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2019 год – 370,0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</a:pPr>
            <a:r>
              <a:rPr lang="ru-RU" altLang="ru-RU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2020 год – 370,0 тыс. руб.</a:t>
            </a:r>
          </a:p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endParaRPr lang="ru-RU" altLang="ru-RU" sz="1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6" name="Выгнутая влево стрелка 13"/>
          <p:cNvSpPr>
            <a:spLocks noChangeArrowheads="1"/>
          </p:cNvSpPr>
          <p:nvPr/>
        </p:nvSpPr>
        <p:spPr bwMode="auto">
          <a:xfrm>
            <a:off x="47625" y="1128713"/>
            <a:ext cx="779463" cy="1474787"/>
          </a:xfrm>
          <a:prstGeom prst="curvedRightArrow">
            <a:avLst>
              <a:gd name="adj1" fmla="val 25026"/>
              <a:gd name="adj2" fmla="val 50026"/>
              <a:gd name="adj3" fmla="val 25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35847" name="Выгнутая вправо стрелка 14"/>
          <p:cNvSpPr>
            <a:spLocks noChangeArrowheads="1"/>
          </p:cNvSpPr>
          <p:nvPr/>
        </p:nvSpPr>
        <p:spPr bwMode="auto">
          <a:xfrm>
            <a:off x="8351838" y="1128713"/>
            <a:ext cx="731837" cy="1474787"/>
          </a:xfrm>
          <a:prstGeom prst="curvedLeftArrow">
            <a:avLst>
              <a:gd name="adj1" fmla="val 24994"/>
              <a:gd name="adj2" fmla="val 49997"/>
              <a:gd name="adj3" fmla="val 25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35848" name="Стрелка вниз 15"/>
          <p:cNvSpPr>
            <a:spLocks noChangeArrowheads="1"/>
          </p:cNvSpPr>
          <p:nvPr/>
        </p:nvSpPr>
        <p:spPr bwMode="auto">
          <a:xfrm>
            <a:off x="4365625" y="1773238"/>
            <a:ext cx="449263" cy="2555875"/>
          </a:xfrm>
          <a:prstGeom prst="downArrow">
            <a:avLst>
              <a:gd name="adj1" fmla="val 50000"/>
              <a:gd name="adj2" fmla="val 61842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pic>
        <p:nvPicPr>
          <p:cNvPr id="35849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719138" cy="9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Стрелка вправо 3"/>
          <p:cNvSpPr>
            <a:spLocks noChangeArrowheads="1"/>
          </p:cNvSpPr>
          <p:nvPr/>
        </p:nvSpPr>
        <p:spPr bwMode="auto">
          <a:xfrm>
            <a:off x="2381250" y="1809750"/>
            <a:ext cx="750888" cy="928688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36866" name="Скругленный прямоугольник 34"/>
          <p:cNvSpPr>
            <a:spLocks noChangeArrowheads="1"/>
          </p:cNvSpPr>
          <p:nvPr/>
        </p:nvSpPr>
        <p:spPr bwMode="auto">
          <a:xfrm>
            <a:off x="-15875" y="2917825"/>
            <a:ext cx="2987675" cy="39401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Субсидирование  части затрат выставочно –ярмарочной деятельности субъектов малого и среднего предпринимательства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2018 г – 134,5 тыс. руб.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2019г – 134,5 тыс. руб.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2020 г – 134,5 тыс. руб.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6867" name="Стрелка вниз 2"/>
          <p:cNvSpPr>
            <a:spLocks noChangeArrowheads="1"/>
          </p:cNvSpPr>
          <p:nvPr/>
        </p:nvSpPr>
        <p:spPr bwMode="auto">
          <a:xfrm>
            <a:off x="954088" y="2495550"/>
            <a:ext cx="828675" cy="552450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CCFFFF"/>
              </a:gs>
              <a:gs pos="100000">
                <a:srgbClr val="B7E5E5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altLang="ru-RU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217488"/>
          </a:xfrm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Бюджет Ирбитского МО на 2018 год 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  <a:t>и плановый период 2019-2020 гг</a:t>
            </a:r>
            <a:br>
              <a:rPr lang="ru-RU" altLang="ru-RU" sz="2000" b="1" smtClean="0">
                <a:solidFill>
                  <a:srgbClr val="000099"/>
                </a:solidFill>
                <a:latin typeface="Times New Roman" pitchFamily="18" charset="0"/>
              </a:rPr>
            </a:br>
            <a:endParaRPr lang="ru-RU" altLang="ru-RU" sz="1400" b="1" i="1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36869" name="Скругленный прямоугольник 34"/>
          <p:cNvSpPr>
            <a:spLocks noChangeArrowheads="1"/>
          </p:cNvSpPr>
          <p:nvPr/>
        </p:nvSpPr>
        <p:spPr bwMode="auto">
          <a:xfrm>
            <a:off x="3043238" y="1804988"/>
            <a:ext cx="5992812" cy="50530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8080"/>
              </a:gs>
              <a:gs pos="100000">
                <a:srgbClr val="43A1A1"/>
              </a:gs>
            </a:gsLst>
            <a:path path="rect">
              <a:fillToRect r="100000" b="100000"/>
            </a:path>
          </a:gra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</a:rPr>
              <a:t>Предоставление субсидии  организации инфраструктуры поддержи предпринимательства  для реализации мероприятий программы:</a:t>
            </a:r>
          </a:p>
          <a:p>
            <a:pPr algn="ctr"/>
            <a:endParaRPr lang="ru-RU" altLang="ru-RU" sz="1600" b="1">
              <a:solidFill>
                <a:schemeClr val="bg1"/>
              </a:solidFill>
              <a:latin typeface="Georgia" pitchFamily="18" charset="0"/>
            </a:endParaRPr>
          </a:p>
          <a:p>
            <a:pPr algn="just">
              <a:buFontTx/>
              <a:buChar char="-"/>
            </a:pPr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Формирование базы инвестплощадок; </a:t>
            </a:r>
          </a:p>
          <a:p>
            <a:pPr algn="just">
              <a:buFontTx/>
              <a:buChar char="-"/>
            </a:pPr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 Разработка бизнес-проектов;</a:t>
            </a:r>
          </a:p>
          <a:p>
            <a:pPr algn="just">
              <a:buFontTx/>
              <a:buChar char="-"/>
            </a:pPr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Развитие молодежного предпринимательства – «Школа бизнеса»;</a:t>
            </a:r>
          </a:p>
          <a:p>
            <a:pPr algn="just">
              <a:buFontTx/>
              <a:buChar char="-"/>
            </a:pPr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Информационная и консультационная поддержка;</a:t>
            </a:r>
          </a:p>
          <a:p>
            <a:pPr algn="just">
              <a:buFontTx/>
              <a:buChar char="-"/>
            </a:pPr>
            <a:r>
              <a:rPr lang="ru-RU" altLang="ru-RU" sz="1400" b="1">
                <a:solidFill>
                  <a:schemeClr val="bg1"/>
                </a:solidFill>
                <a:latin typeface="Georgia" pitchFamily="18" charset="0"/>
              </a:rPr>
              <a:t> Пропаганда и популяризация предпринимательской деятельности.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2018 г – 545,5 тыс. руб. 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МБ – 235,5 тыс. руб. ОБ – 310,0 тыс. руб.</a:t>
            </a:r>
          </a:p>
          <a:p>
            <a:pPr algn="ctr"/>
            <a:endParaRPr lang="ru-RU" altLang="ru-RU" sz="1600" b="1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2019 г – 545,5 тыс. руб.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МБ – 235,5 тыс. руб. ОБ – 310,0 тыс. руб.</a:t>
            </a:r>
          </a:p>
          <a:p>
            <a:pPr algn="ctr"/>
            <a:endParaRPr lang="ru-RU" altLang="ru-RU" sz="1600" b="1">
              <a:solidFill>
                <a:schemeClr val="bg1"/>
              </a:solidFill>
              <a:cs typeface="Times New Roman" pitchFamily="18" charset="0"/>
            </a:endParaRP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2020 г – 545,5 тыс. руб.</a:t>
            </a:r>
          </a:p>
          <a:p>
            <a:pPr algn="ctr"/>
            <a:r>
              <a:rPr lang="ru-RU" altLang="ru-RU" sz="1600" b="1">
                <a:solidFill>
                  <a:schemeClr val="bg1"/>
                </a:solidFill>
                <a:latin typeface="Georgia" pitchFamily="18" charset="0"/>
                <a:cs typeface="Times New Roman" pitchFamily="18" charset="0"/>
              </a:rPr>
              <a:t> МБ – 235,5 тыс. руб. ОБ – 310,0 тыс. руб.</a:t>
            </a:r>
            <a:endParaRPr lang="ru-RU" altLang="ru-RU" sz="1600" b="1" i="1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6870" name="Скругленный прямоугольник 34"/>
          <p:cNvSpPr>
            <a:spLocks noChangeArrowheads="1"/>
          </p:cNvSpPr>
          <p:nvPr/>
        </p:nvSpPr>
        <p:spPr bwMode="auto">
          <a:xfrm>
            <a:off x="107950" y="615950"/>
            <a:ext cx="8642350" cy="1189038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CCFFCC"/>
              </a:gs>
              <a:gs pos="100000">
                <a:srgbClr val="F6FFF6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spcAft>
                <a:spcPts val="100"/>
              </a:spcAft>
              <a:buFont typeface="StarSymbol"/>
              <a:buNone/>
            </a:pPr>
            <a:r>
              <a:rPr lang="ru-RU" altLang="ru-RU" b="1">
                <a:solidFill>
                  <a:srgbClr val="00602B"/>
                </a:solidFill>
                <a:latin typeface="Times New Roman" pitchFamily="18" charset="0"/>
              </a:rPr>
              <a:t>Подпрограмма 1. «Развитие субъектов малого и среднего предпринимательства в Ирбитском муниципальном образовании</a:t>
            </a:r>
          </a:p>
          <a:p>
            <a:r>
              <a:rPr lang="ru-RU" altLang="ru-RU" sz="1600" b="1">
                <a:latin typeface="Times New Roman" pitchFamily="18" charset="0"/>
              </a:rPr>
              <a:t>Цель: Развитие субъектов малого и среднего предпринимательства и стимулирование инвестиционной активности в Ирбитском МО.</a:t>
            </a:r>
            <a:endParaRPr lang="ru-RU" altLang="ru-RU" sz="1600"/>
          </a:p>
        </p:txBody>
      </p:sp>
      <p:sp>
        <p:nvSpPr>
          <p:cNvPr id="36871" name="Oval 4"/>
          <p:cNvSpPr>
            <a:spLocks noChangeArrowheads="1"/>
          </p:cNvSpPr>
          <p:nvPr/>
        </p:nvSpPr>
        <p:spPr bwMode="auto">
          <a:xfrm>
            <a:off x="36513" y="1870075"/>
            <a:ext cx="2735262" cy="755650"/>
          </a:xfrm>
          <a:prstGeom prst="ellipse">
            <a:avLst/>
          </a:prstGeom>
          <a:gradFill rotWithShape="1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lIns="91424" tIns="45712" rIns="91424" bIns="45712" anchor="ctr"/>
          <a:lstStyle/>
          <a:p>
            <a:pPr algn="ctr"/>
            <a:r>
              <a:rPr lang="ru-RU" altLang="ru-RU" sz="1400" b="1">
                <a:solidFill>
                  <a:srgbClr val="333333"/>
                </a:solidFill>
                <a:latin typeface="Georgia" pitchFamily="18" charset="0"/>
              </a:rPr>
              <a:t>Мероприятия:</a:t>
            </a:r>
          </a:p>
        </p:txBody>
      </p:sp>
      <p:pic>
        <p:nvPicPr>
          <p:cNvPr id="36872" name="Picture 43" descr="irbr-zjs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87313"/>
            <a:ext cx="503238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CFFFF">
                <a:gamma/>
                <a:shade val="89804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CFFFF">
                <a:gamma/>
                <a:shade val="89804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CFFFF">
                <a:gamma/>
                <a:shade val="89804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CFFFF">
                <a:gamma/>
                <a:shade val="89804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28369</TotalTime>
  <Words>6817</Words>
  <Application>Microsoft Office PowerPoint</Application>
  <PresentationFormat>Экран (4:3)</PresentationFormat>
  <Paragraphs>1913</Paragraphs>
  <Slides>52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52</vt:i4>
      </vt:variant>
    </vt:vector>
  </HeadingPairs>
  <TitlesOfParts>
    <vt:vector size="60" baseType="lpstr">
      <vt:lpstr>Arial</vt:lpstr>
      <vt:lpstr>Times New Roman</vt:lpstr>
      <vt:lpstr>Calibri</vt:lpstr>
      <vt:lpstr>StarSymbol</vt:lpstr>
      <vt:lpstr>Wingdings</vt:lpstr>
      <vt:lpstr>Georgia</vt:lpstr>
      <vt:lpstr>Оформление по умолчанию</vt:lpstr>
      <vt:lpstr>1_Оформление по умолчанию</vt:lpstr>
      <vt:lpstr>Бюджет  Ирбитского муниципального образования на 2018 год  и плановый период 2019-2020 гг. </vt:lpstr>
      <vt:lpstr>Слайд 2</vt:lpstr>
      <vt:lpstr>Бюджет Ирбитского МО на 2018 год и  плановый период 2019-2020 гг </vt:lpstr>
      <vt:lpstr>Бюджет Ирбитского МО на 2018 год и плановый период 2018-2020 гг</vt:lpstr>
      <vt:lpstr>Бюджет Ирбитского МО на 2018 год и плановый период 2019-2020 гг  </vt:lpstr>
      <vt:lpstr>Бюджет Ирбитского МО на 2018 год и плановый период 2019-2020 гг  </vt:lpstr>
      <vt:lpstr>Бюджет Ирбитского МО на 2018 год  и плановый период 2019-2020 гг </vt:lpstr>
      <vt:lpstr>Бюджет Ирбитского МО на 2018 год  и плановый период 2019-2020 гг </vt:lpstr>
      <vt:lpstr>Бюджет Ирбитского МО на 2018 год  и плановый период 2019-2020 гг </vt:lpstr>
      <vt:lpstr>Бюджет Ирбитского МО на 2018 год  и плановый период 2019-2020 гг  </vt:lpstr>
      <vt:lpstr>Бюджет Ирбитского МО на 2018 год  и плановый период 2019-2020 гг </vt:lpstr>
      <vt:lpstr>Бюджет Ирбитского МО на 2018 год  и плановый период 2019-2020 гг </vt:lpstr>
      <vt:lpstr>Бюджет Ирбитского МО на 2018 год  и плановый период 2019-2020 гг  </vt:lpstr>
      <vt:lpstr>Бюджет Ирбитского МО на 2018 год  и плановый период 2019-2020 гг </vt:lpstr>
      <vt:lpstr>Бюджет Ирбитского МО на 2018 год  и плановый период 2019-2020 гг </vt:lpstr>
      <vt:lpstr>Бюджет Ирбитского МО на 2018 год  и плановый период 2019-2020 гг 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  </vt:lpstr>
      <vt:lpstr>Бюджет Ирбитского МО на 2018 год  и плановый период 2019-2020 гг 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2018 год  и плановый период 2019-2020 гг  </vt:lpstr>
      <vt:lpstr>Бюджет Ирбитского МО на 2017 год  и плановый период 2018-2019 гг  </vt:lpstr>
      <vt:lpstr>Бюджет Ирбитского МО на 2018 год  и плановый период 2019-2020 гг  </vt:lpstr>
      <vt:lpstr>Бюджет Ирбитского МО на 2018 год  и плановый период 2019-2020 гг </vt:lpstr>
      <vt:lpstr>Бюджет Ирбитского МО на 2018 год  и плановый период 2019-2020 гг  </vt:lpstr>
      <vt:lpstr>Бюджет Ирбитского МО на 2018 год  и плановый период 2019-2020 гг    </vt:lpstr>
      <vt:lpstr>Бюджет Ирбитского МО на 2018 год  и плановый период 2019-2020 гг    </vt:lpstr>
      <vt:lpstr>Бюджет Ирбитского МО на 2018 год  и плановый период 2019-2020 гг    </vt:lpstr>
      <vt:lpstr>Бюджет Ирбитского МО на 2018 год  и плановый период 2019-2020 гг </vt:lpstr>
      <vt:lpstr>Бюджет Ирбитского МО на 2018 год  и плановый период 2019-2020 гг </vt:lpstr>
      <vt:lpstr>Бюджет Ирбитского МО на 2018 год  и плановый период 2019-2020 гг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совершенствовании системы мониторинга социально-экономического развития субъектов Российской Федерации</dc:title>
  <dc:creator>Nazim.Sultanov</dc:creator>
  <cp:lastModifiedBy>Ольга</cp:lastModifiedBy>
  <cp:revision>1303</cp:revision>
  <cp:lastPrinted>2017-12-11T08:54:03Z</cp:lastPrinted>
  <dcterms:created xsi:type="dcterms:W3CDTF">2008-12-26T06:37:33Z</dcterms:created>
  <dcterms:modified xsi:type="dcterms:W3CDTF">2017-12-14T11:31:18Z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