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5" r:id="rId1"/>
    <p:sldMasterId id="2147483706" r:id="rId2"/>
  </p:sldMasterIdLst>
  <p:notesMasterIdLst>
    <p:notesMasterId r:id="rId67"/>
  </p:notesMasterIdLst>
  <p:handoutMasterIdLst>
    <p:handoutMasterId r:id="rId68"/>
  </p:handoutMasterIdLst>
  <p:sldIdLst>
    <p:sldId id="791" r:id="rId3"/>
    <p:sldId id="881" r:id="rId4"/>
    <p:sldId id="882" r:id="rId5"/>
    <p:sldId id="883" r:id="rId6"/>
    <p:sldId id="868" r:id="rId7"/>
    <p:sldId id="884" r:id="rId8"/>
    <p:sldId id="869" r:id="rId9"/>
    <p:sldId id="870" r:id="rId10"/>
    <p:sldId id="792" r:id="rId11"/>
    <p:sldId id="793" r:id="rId12"/>
    <p:sldId id="843" r:id="rId13"/>
    <p:sldId id="861" r:id="rId14"/>
    <p:sldId id="862" r:id="rId15"/>
    <p:sldId id="754" r:id="rId16"/>
    <p:sldId id="860" r:id="rId17"/>
    <p:sldId id="756" r:id="rId18"/>
    <p:sldId id="766" r:id="rId19"/>
    <p:sldId id="768" r:id="rId20"/>
    <p:sldId id="767" r:id="rId21"/>
    <p:sldId id="866" r:id="rId22"/>
    <p:sldId id="867" r:id="rId23"/>
    <p:sldId id="796" r:id="rId24"/>
    <p:sldId id="771" r:id="rId25"/>
    <p:sldId id="797" r:id="rId26"/>
    <p:sldId id="798" r:id="rId27"/>
    <p:sldId id="772" r:id="rId28"/>
    <p:sldId id="794" r:id="rId29"/>
    <p:sldId id="776" r:id="rId30"/>
    <p:sldId id="777" r:id="rId31"/>
    <p:sldId id="762" r:id="rId32"/>
    <p:sldId id="878" r:id="rId33"/>
    <p:sldId id="763" r:id="rId34"/>
    <p:sldId id="879" r:id="rId35"/>
    <p:sldId id="815" r:id="rId36"/>
    <p:sldId id="775" r:id="rId37"/>
    <p:sldId id="846" r:id="rId38"/>
    <p:sldId id="847" r:id="rId39"/>
    <p:sldId id="848" r:id="rId40"/>
    <p:sldId id="774" r:id="rId41"/>
    <p:sldId id="859" r:id="rId42"/>
    <p:sldId id="769" r:id="rId43"/>
    <p:sldId id="778" r:id="rId44"/>
    <p:sldId id="801" r:id="rId45"/>
    <p:sldId id="871" r:id="rId46"/>
    <p:sldId id="790" r:id="rId47"/>
    <p:sldId id="780" r:id="rId48"/>
    <p:sldId id="781" r:id="rId49"/>
    <p:sldId id="782" r:id="rId50"/>
    <p:sldId id="874" r:id="rId51"/>
    <p:sldId id="849" r:id="rId52"/>
    <p:sldId id="770" r:id="rId53"/>
    <p:sldId id="816" r:id="rId54"/>
    <p:sldId id="858" r:id="rId55"/>
    <p:sldId id="872" r:id="rId56"/>
    <p:sldId id="875" r:id="rId57"/>
    <p:sldId id="876" r:id="rId58"/>
    <p:sldId id="785" r:id="rId59"/>
    <p:sldId id="786" r:id="rId60"/>
    <p:sldId id="811" r:id="rId61"/>
    <p:sldId id="812" r:id="rId62"/>
    <p:sldId id="873" r:id="rId63"/>
    <p:sldId id="814" r:id="rId64"/>
    <p:sldId id="885" r:id="rId65"/>
    <p:sldId id="886" r:id="rId66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4C22"/>
    <a:srgbClr val="0033CC"/>
    <a:srgbClr val="680000"/>
    <a:srgbClr val="99CCFF"/>
    <a:srgbClr val="99FF99"/>
    <a:srgbClr val="570FC1"/>
    <a:srgbClr val="FF6600"/>
    <a:srgbClr val="9FF4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86" autoAdjust="0"/>
    <p:restoredTop sz="96605" autoAdjust="0"/>
  </p:normalViewPr>
  <p:slideViewPr>
    <p:cSldViewPr>
      <p:cViewPr>
        <p:scale>
          <a:sx n="80" d="100"/>
          <a:sy n="80" d="100"/>
        </p:scale>
        <p:origin x="-2634" y="-7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2755" y="-86"/>
      </p:cViewPr>
      <p:guideLst>
        <p:guide orient="horz" pos="3128"/>
        <p:guide pos="214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1460</c:v>
                </c:pt>
                <c:pt idx="1">
                  <c:v>1550</c:v>
                </c:pt>
                <c:pt idx="2">
                  <c:v>1627</c:v>
                </c:pt>
                <c:pt idx="3">
                  <c:v>1541</c:v>
                </c:pt>
                <c:pt idx="4">
                  <c:v>1576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1473</c:v>
                </c:pt>
                <c:pt idx="1">
                  <c:v>1560</c:v>
                </c:pt>
                <c:pt idx="2">
                  <c:v>1638</c:v>
                </c:pt>
                <c:pt idx="3">
                  <c:v>1553</c:v>
                </c:pt>
                <c:pt idx="4">
                  <c:v>1589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1962752"/>
        <c:axId val="92120192"/>
        <c:axId val="0"/>
      </c:bar3DChart>
      <c:catAx>
        <c:axId val="919627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92120192"/>
        <c:crosses val="autoZero"/>
        <c:auto val="1"/>
        <c:lblAlgn val="ctr"/>
        <c:lblOffset val="100"/>
        <c:noMultiLvlLbl val="0"/>
      </c:catAx>
      <c:valAx>
        <c:axId val="921201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19627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339985269309776"/>
          <c:y val="0.22020204519725076"/>
          <c:w val="0.19666319090536366"/>
          <c:h val="0.44829370995646894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655323172608819"/>
          <c:y val="8.9543673025290843E-2"/>
          <c:w val="0.59493108205794065"/>
          <c:h val="0.7680559824253103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0033CC"/>
            </a:solidFill>
          </c:spPr>
          <c:invertIfNegative val="0"/>
          <c:dLbls>
            <c:dLbl>
              <c:idx val="0"/>
              <c:layout>
                <c:manualLayout>
                  <c:x val="6.5264407723664541E-2"/>
                  <c:y val="-2.94252029875606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5940920905998205E-2"/>
                  <c:y val="-3.825276388383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0602664314831335E-2"/>
                  <c:y val="-2.35401623900493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458789454133094E-2"/>
                  <c:y val="-8.82756089626851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4"/>
                <c:pt idx="0">
                  <c:v>2020 год (первоначальный план)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333413.59999999998</c:v>
                </c:pt>
                <c:pt idx="1">
                  <c:v>447044</c:v>
                </c:pt>
                <c:pt idx="2">
                  <c:v>472481</c:v>
                </c:pt>
                <c:pt idx="3">
                  <c:v>502800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5.9048749845220329E-2"/>
                  <c:y val="2.57760144280806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0602664314831391E-2"/>
                  <c:y val="-1.6172508612084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0602664314831391E-2"/>
                  <c:y val="-7.7098665717645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1480065602108817E-2"/>
                  <c:y val="-1.0652386870520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4862631513776982E-2"/>
                  <c:y val="-6.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4"/>
                <c:pt idx="0">
                  <c:v>2020 год (первоначальный план)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85091.1</c:v>
                </c:pt>
                <c:pt idx="1">
                  <c:v>74814.5</c:v>
                </c:pt>
                <c:pt idx="2">
                  <c:v>77709.600000000006</c:v>
                </c:pt>
                <c:pt idx="3">
                  <c:v>94657.9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0.282481948680592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7695723480553066E-3"/>
                  <c:y val="-0.306022111070641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754802574554859E-2"/>
                  <c:y val="-0.267769347186811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3308717044165921E-2"/>
                  <c:y val="-0.276596908083080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4"/>
                <c:pt idx="0">
                  <c:v>2020 год (первоначальный план)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1131317.3</c:v>
                </c:pt>
                <c:pt idx="1">
                  <c:v>1104864.3</c:v>
                </c:pt>
                <c:pt idx="2">
                  <c:v>991229.5</c:v>
                </c:pt>
                <c:pt idx="3">
                  <c:v>978947.1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198208"/>
        <c:axId val="7199744"/>
        <c:axId val="0"/>
      </c:bar3DChart>
      <c:catAx>
        <c:axId val="7198208"/>
        <c:scaling>
          <c:orientation val="minMax"/>
        </c:scaling>
        <c:delete val="1"/>
        <c:axPos val="b"/>
        <c:majorTickMark val="out"/>
        <c:minorTickMark val="none"/>
        <c:tickLblPos val="nextTo"/>
        <c:crossAx val="7199744"/>
        <c:crosses val="autoZero"/>
        <c:auto val="1"/>
        <c:lblAlgn val="ctr"/>
        <c:lblOffset val="100"/>
        <c:noMultiLvlLbl val="0"/>
      </c:catAx>
      <c:valAx>
        <c:axId val="71997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Liberation Serif" panose="02020603050405020304" pitchFamily="18" charset="0"/>
              </a:defRPr>
            </a:pPr>
            <a:endParaRPr lang="ru-RU"/>
          </a:p>
        </c:txPr>
        <c:crossAx val="71982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459214272325102"/>
          <c:y val="0.17484448818897638"/>
          <c:w val="0.26278174182310632"/>
          <c:h val="0.41798431335477898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77000">
          <a:schemeClr val="bg1"/>
        </a:gs>
        <a:gs pos="100000">
          <a:srgbClr val="CCFFFF">
            <a:gamma/>
            <a:shade val="89804"/>
            <a:invGamma/>
          </a:srgbClr>
        </a:gs>
      </a:gsLst>
      <a:path path="rect">
        <a:fillToRect l="50000" t="50000" r="50000" b="50000"/>
      </a:path>
    </a:gra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734909532812556E-2"/>
          <c:y val="3.0328248031496061E-2"/>
          <c:w val="0.59959282546677384"/>
          <c:h val="0.80667691929133856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Муниципальный долг по бюджетным кредитам </c:v>
                </c:pt>
              </c:strCache>
            </c:strRef>
          </c:tx>
          <c:spPr>
            <a:solidFill>
              <a:srgbClr val="0033CC"/>
            </a:solidFill>
          </c:spPr>
          <c:invertIfNegative val="0"/>
          <c:dLbls>
            <c:dLbl>
              <c:idx val="0"/>
              <c:layout>
                <c:manualLayout>
                  <c:x val="-3.5740032801054408E-2"/>
                  <c:y val="-1.25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0401776209887566E-2"/>
                  <c:y val="-4.0625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8171348557942903E-2"/>
                  <c:y val="-8.1250000000000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1955813034968703E-2"/>
                  <c:y val="4.0625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1955690679498711E-2"/>
                  <c:y val="6.8750000000000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на 01.01.2020 год</c:v>
                </c:pt>
                <c:pt idx="1">
                  <c:v>на 01.01.2021 год</c:v>
                </c:pt>
                <c:pt idx="2">
                  <c:v>на 01.01.2022 год</c:v>
                </c:pt>
                <c:pt idx="3">
                  <c:v>на 01.01.2023 год</c:v>
                </c:pt>
                <c:pt idx="4">
                  <c:v>на 01.01.2024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88974</c:v>
                </c:pt>
                <c:pt idx="1">
                  <c:v>48573</c:v>
                </c:pt>
                <c:pt idx="2">
                  <c:v>35272</c:v>
                </c:pt>
                <c:pt idx="3">
                  <c:v>22506</c:v>
                </c:pt>
                <c:pt idx="4">
                  <c:v>10787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Муниципальный долг кредитам от кредитных организаций 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2.6416545983388044E-2"/>
                  <c:y val="-6.2500000000000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524374922610164E-2"/>
                  <c:y val="-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9524374922610164E-2"/>
                  <c:y val="-3.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3308717044165862E-2"/>
                  <c:y val="-3.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4862631513776982E-2"/>
                  <c:y val="-6.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на 01.01.2020 год</c:v>
                </c:pt>
                <c:pt idx="1">
                  <c:v>на 01.01.2021 год</c:v>
                </c:pt>
                <c:pt idx="2">
                  <c:v>на 01.01.2022 год</c:v>
                </c:pt>
                <c:pt idx="3">
                  <c:v>на 01.01.2023 год</c:v>
                </c:pt>
                <c:pt idx="4">
                  <c:v>на 01.01.2024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1">
                  <c:v>25000</c:v>
                </c:pt>
                <c:pt idx="2">
                  <c:v>8333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Муниципальный долг  по муниципальным гарантиям</c:v>
                </c:pt>
              </c:strCache>
            </c:strRef>
          </c:tx>
          <c:spPr>
            <a:gradFill>
              <a:gsLst>
                <a:gs pos="100000">
                  <a:srgbClr val="FF0000"/>
                </a:gs>
                <a:gs pos="100000">
                  <a:srgbClr val="FFC000"/>
                </a:gs>
                <a:gs pos="100000">
                  <a:srgbClr val="FFC000">
                    <a:lumMod val="100000"/>
                  </a:srgbClr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</c:spPr>
          <c:invertIfNegative val="0"/>
          <c:dLbls>
            <c:dLbl>
              <c:idx val="0"/>
              <c:layout>
                <c:manualLayout>
                  <c:x val="-5.1279177497165013E-2"/>
                  <c:y val="-9.6875000000000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8847861740276532E-2"/>
                  <c:y val="-0.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на 01.01.2020 год</c:v>
                </c:pt>
                <c:pt idx="1">
                  <c:v>на 01.01.2021 год</c:v>
                </c:pt>
                <c:pt idx="2">
                  <c:v>на 01.01.2022 год</c:v>
                </c:pt>
                <c:pt idx="3">
                  <c:v>на 01.01.2023 год</c:v>
                </c:pt>
                <c:pt idx="4">
                  <c:v>на 01.01.2024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17288</c:v>
                </c:pt>
                <c:pt idx="1">
                  <c:v>3000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6442752"/>
        <c:axId val="176448640"/>
        <c:axId val="0"/>
      </c:bar3DChart>
      <c:catAx>
        <c:axId val="1764427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76448640"/>
        <c:crosses val="autoZero"/>
        <c:auto val="1"/>
        <c:lblAlgn val="ctr"/>
        <c:lblOffset val="100"/>
        <c:noMultiLvlLbl val="0"/>
      </c:catAx>
      <c:valAx>
        <c:axId val="176448640"/>
        <c:scaling>
          <c:orientation val="minMax"/>
        </c:scaling>
        <c:delete val="1"/>
        <c:axPos val="l"/>
        <c:numFmt formatCode="#,##0" sourceLinked="0"/>
        <c:majorTickMark val="out"/>
        <c:minorTickMark val="none"/>
        <c:tickLblPos val="nextTo"/>
        <c:crossAx val="1764427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351385333102978"/>
          <c:y val="0.17484448818897638"/>
          <c:w val="0.29648614666897022"/>
          <c:h val="0.34406102362204727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0.14097</cdr:x>
      <cdr:y>0.85401</cdr:y>
    </cdr:from>
    <cdr:to>
      <cdr:x>0.63877</cdr:x>
      <cdr:y>0.9927</cdr:y>
    </cdr:to>
    <cdr:sp macro="" textlink="">
      <cdr:nvSpPr>
        <cdr:cNvPr id="2" name="Прямоугольник 1"/>
        <cdr:cNvSpPr/>
      </cdr:nvSpPr>
      <cdr:spPr bwMode="auto">
        <a:xfrm xmlns:a="http://schemas.openxmlformats.org/drawingml/2006/main">
          <a:off x="1152128" y="4212468"/>
          <a:ext cx="4068452" cy="684076"/>
        </a:xfrm>
        <a:prstGeom xmlns:a="http://schemas.openxmlformats.org/drawingml/2006/main" prst="rect">
          <a:avLst/>
        </a:prstGeom>
        <a:gradFill xmlns:a="http://schemas.openxmlformats.org/drawingml/2006/main" rotWithShape="1">
          <a:gsLst>
            <a:gs pos="99000">
              <a:schemeClr val="bg1"/>
            </a:gs>
            <a:gs pos="100000">
              <a:srgbClr val="CCFFFF">
                <a:gamma/>
                <a:shade val="89804"/>
                <a:invGamma/>
              </a:srgbClr>
            </a:gs>
          </a:gsLst>
          <a:path path="rect">
            <a:fillToRect l="50000" t="50000" r="50000" b="50000"/>
          </a:path>
        </a:gradFill>
        <a:ln xmlns:a="http://schemas.openxmlformats.org/drawingml/2006/main"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ru-RU" sz="900" dirty="0"/>
            <a:t> </a:t>
          </a:r>
          <a:r>
            <a:rPr lang="ru-RU" sz="900" dirty="0" smtClean="0"/>
            <a:t>      </a:t>
          </a:r>
          <a:r>
            <a:rPr lang="ru-RU" dirty="0" smtClean="0"/>
            <a:t>2020год          2021 год        2022 год           2023 год</a:t>
          </a:r>
        </a:p>
        <a:p xmlns:a="http://schemas.openxmlformats.org/drawingml/2006/main">
          <a:r>
            <a:rPr lang="ru-RU" sz="900" dirty="0" smtClean="0"/>
            <a:t>(первоначальный план)</a:t>
          </a:r>
          <a:endParaRPr lang="ru-RU" sz="9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7988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652" tIns="45826" rIns="91652" bIns="45826" numCol="1" anchor="t" anchorCtr="0" compatLnSpc="1">
            <a:prstTxWarp prst="textNoShape">
              <a:avLst/>
            </a:prstTxWarp>
          </a:bodyPr>
          <a:lstStyle>
            <a:lvl1pPr defTabSz="917575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8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7988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652" tIns="45826" rIns="91652" bIns="45826" numCol="1" anchor="t" anchorCtr="0" compatLnSpc="1">
            <a:prstTxWarp prst="textNoShape">
              <a:avLst/>
            </a:prstTxWarp>
          </a:bodyPr>
          <a:lstStyle>
            <a:lvl1pPr algn="r" defTabSz="917575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8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7988" cy="496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652" tIns="45826" rIns="91652" bIns="45826" numCol="1" anchor="b" anchorCtr="0" compatLnSpc="1">
            <a:prstTxWarp prst="textNoShape">
              <a:avLst/>
            </a:prstTxWarp>
          </a:bodyPr>
          <a:lstStyle>
            <a:lvl1pPr defTabSz="917575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8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28163"/>
            <a:ext cx="2947988" cy="496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652" tIns="45826" rIns="91652" bIns="45826" numCol="1" anchor="b" anchorCtr="0" compatLnSpc="1">
            <a:prstTxWarp prst="textNoShape">
              <a:avLst/>
            </a:prstTxWarp>
          </a:bodyPr>
          <a:lstStyle>
            <a:lvl1pPr algn="r" defTabSz="917575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3EBF8BC0-8B5E-491A-9569-0059EAFDB5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35720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7988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641" tIns="45820" rIns="91641" bIns="45820" numCol="1" anchor="t" anchorCtr="0" compatLnSpc="1">
            <a:prstTxWarp prst="textNoShape">
              <a:avLst/>
            </a:prstTxWarp>
          </a:bodyPr>
          <a:lstStyle>
            <a:lvl1pPr defTabSz="917575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7988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641" tIns="45820" rIns="91641" bIns="45820" numCol="1" anchor="t" anchorCtr="0" compatLnSpc="1">
            <a:prstTxWarp prst="textNoShape">
              <a:avLst/>
            </a:prstTxWarp>
          </a:bodyPr>
          <a:lstStyle>
            <a:lvl1pPr algn="r" defTabSz="917575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4875"/>
            <a:ext cx="5441950" cy="44672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641" tIns="45820" rIns="91641" bIns="458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44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7988" cy="496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641" tIns="45820" rIns="91641" bIns="45820" numCol="1" anchor="b" anchorCtr="0" compatLnSpc="1">
            <a:prstTxWarp prst="textNoShape">
              <a:avLst/>
            </a:prstTxWarp>
          </a:bodyPr>
          <a:lstStyle>
            <a:lvl1pPr defTabSz="917575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4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28163"/>
            <a:ext cx="2947988" cy="496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641" tIns="45820" rIns="91641" bIns="45820" numCol="1" anchor="b" anchorCtr="0" compatLnSpc="1">
            <a:prstTxWarp prst="textNoShape">
              <a:avLst/>
            </a:prstTxWarp>
          </a:bodyPr>
          <a:lstStyle>
            <a:lvl1pPr algn="r" defTabSz="917575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6CA7E828-91AD-489F-B749-00F7D5BC3C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47411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 txBox="1">
            <a:spLocks noGrp="1" noChangeArrowheads="1"/>
          </p:cNvSpPr>
          <p:nvPr/>
        </p:nvSpPr>
        <p:spPr bwMode="auto">
          <a:xfrm>
            <a:off x="3848100" y="9428163"/>
            <a:ext cx="294798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41" tIns="45820" rIns="91641" bIns="45820" anchor="b"/>
          <a:lstStyle/>
          <a:p>
            <a:pPr algn="r" defTabSz="917575"/>
            <a:fld id="{3251EB79-95AD-4141-AEFD-28B2A9F06288}" type="slidenum">
              <a:rPr lang="ru-RU" altLang="ru-RU" sz="1200">
                <a:solidFill>
                  <a:srgbClr val="000000"/>
                </a:solidFill>
              </a:rPr>
              <a:pPr algn="r" defTabSz="917575"/>
              <a:t>1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103645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1687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AAFA3-A67F-47B8-A30C-AF63CFF424D7}" type="datetime1">
              <a:rPr lang="ru-RU" smtClean="0"/>
              <a:t>21.01.2021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DAD14-6869-42D3-80C0-E0190ABB92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E2B07-BE9F-4691-8EBD-33F565E7F470}" type="datetime1">
              <a:rPr lang="ru-RU" smtClean="0"/>
              <a:t>21.01.2021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D8EF0-5A37-47E3-B769-088714FFD2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552F1-8BD7-45E1-B1F3-C7EBFB80BD91}" type="datetime1">
              <a:rPr lang="ru-RU" smtClean="0"/>
              <a:t>21.01.2021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11F8B-A5B5-4994-A392-BDE0B3315D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E74AE-4400-432E-9AC4-3CDC13E7015F}" type="datetime1">
              <a:rPr lang="ru-RU" smtClean="0"/>
              <a:t>21.01.2021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BDC83-2331-4CE2-9F53-B7AA47A469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5B378-201F-43A6-A9FB-2B8C61E22C05}" type="datetime1">
              <a:rPr lang="ru-RU" smtClean="0"/>
              <a:t>21.01.2021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D43C9-A628-4E59-93EC-14CE83654C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1933B-489E-40A1-AE29-A032CB82BC40}" type="datetime1">
              <a:rPr lang="ru-RU" smtClean="0"/>
              <a:t>21.01.2021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1059E-A0EA-4E15-9654-A6AA3EAE79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56C87-2AB0-4B8D-9267-EC50222E8DAB}" type="datetime1">
              <a:rPr lang="ru-RU" smtClean="0"/>
              <a:t>21.01.2021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59D9F-1A79-4E5D-B56F-511C494944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4DCF9-AFB2-45E0-BD2A-D0F75688C335}" type="datetime1">
              <a:rPr lang="ru-RU" smtClean="0"/>
              <a:t>21.01.2021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A00C5-33D5-4857-BDC4-13EBAD546A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1AFE1-3114-4DBB-BC14-78BE0DEBCAA9}" type="datetime1">
              <a:rPr lang="ru-RU" smtClean="0"/>
              <a:t>21.01.2021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27B84-9420-447D-B049-3DD2250F53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605F9-BCD7-4A81-9C99-84F0106DE067}" type="datetime1">
              <a:rPr lang="ru-RU" smtClean="0"/>
              <a:t>21.01.2021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2FA30-E37C-4C3F-A8A5-7F1282ECC9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FE114-B317-40BC-AE44-246A3F98A36E}" type="datetime1">
              <a:rPr lang="ru-RU" smtClean="0"/>
              <a:t>21.01.2021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BDF42-AA74-4EBF-A0A6-AB8F37E11F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71771-0E3E-412D-811D-9D5DC454419F}" type="datetime1">
              <a:rPr lang="ru-RU" smtClean="0"/>
              <a:t>21.01.2021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0EFCD-7B7B-4157-80AA-53A1FCC8C8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13349-D366-419C-8C59-48CF1440B9AF}" type="datetime1">
              <a:rPr lang="ru-RU" smtClean="0"/>
              <a:t>21.01.2021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1E51E-4301-41E0-86A6-97863EEDE3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42247-41DA-4A8E-817D-21116AD7D36F}" type="datetime1">
              <a:rPr lang="ru-RU" smtClean="0"/>
              <a:t>21.01.2021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46885-7566-4844-A52F-45062416EE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38C64-28D8-4A51-AC88-750C64966491}" type="datetime1">
              <a:rPr lang="ru-RU" smtClean="0"/>
              <a:t>21.01.2021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BB002-9AAA-4A8B-AA39-4D66BBC34D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984DD-248B-4F9F-BEFE-7673914A3CCF}" type="datetime1">
              <a:rPr lang="ru-RU" smtClean="0"/>
              <a:t>21.01.2021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2639D-46D9-4D39-9C4A-32A085F000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59132-986E-4EF9-8C0E-56D34EEA1AAB}" type="datetime1">
              <a:rPr lang="ru-RU" smtClean="0"/>
              <a:t>21.01.2021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85AED-2214-439B-AB0F-082ED086B9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49265-8465-4DB3-A6B0-B3E742EAC53E}" type="datetime1">
              <a:rPr lang="ru-RU" smtClean="0"/>
              <a:t>21.01.2021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A31DE-79B3-4EEE-BBF1-A2B2612815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0C250-37D7-4AE7-81F7-271B3E184BC8}" type="datetime1">
              <a:rPr lang="ru-RU" smtClean="0"/>
              <a:t>21.01.2021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B822A-9198-4286-A5C4-C51212388C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BB943-0F21-44A1-BDCE-96ACAE6C9D79}" type="datetime1">
              <a:rPr lang="ru-RU" smtClean="0"/>
              <a:t>21.01.2021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E8099-F7F1-41C1-8F91-4BC3E0BEC3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4BDBA-1F6C-48C3-A44D-2472B73DC8F4}" type="datetime1">
              <a:rPr lang="ru-RU" smtClean="0"/>
              <a:t>21.01.2021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3146D-29D0-4B85-8E76-54AADCB8D2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D48F5-D765-4428-8E17-7564A19FDF99}" type="datetime1">
              <a:rPr lang="ru-RU" smtClean="0"/>
              <a:t>21.01.2021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5394A-F7F4-4607-8F47-37793D4BD4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FFFF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03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FED7B3DF-88B3-46D7-A492-FE6CEB0824E4}" type="datetime1">
              <a:rPr lang="ru-RU" smtClean="0"/>
              <a:t>21.01.2021</a:t>
            </a:fld>
            <a:endParaRPr lang="ru-RU"/>
          </a:p>
        </p:txBody>
      </p:sp>
      <p:sp>
        <p:nvSpPr>
          <p:cNvPr id="303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3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06C79BE-57AE-4B31-9A06-01A977223B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7F9FF"/>
            </a:gs>
            <a:gs pos="100000">
              <a:srgbClr val="FFFF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91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7792E67-17A1-4EF7-9B11-64D805627BB5}" type="datetime1">
              <a:rPr lang="ru-RU" smtClean="0"/>
              <a:t>21.01.2021</a:t>
            </a:fld>
            <a:endParaRPr lang="ru-RU"/>
          </a:p>
        </p:txBody>
      </p:sp>
      <p:sp>
        <p:nvSpPr>
          <p:cNvPr id="391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1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70628DF-D6EA-43BC-BE36-38DB2C1F7F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68313" y="836613"/>
            <a:ext cx="8316912" cy="3090862"/>
          </a:xfrm>
        </p:spPr>
        <p:txBody>
          <a:bodyPr anchor="t"/>
          <a:lstStyle/>
          <a:p>
            <a:pPr eaLnBrk="1" hangingPunct="1"/>
            <a:r>
              <a:rPr lang="ru-RU" altLang="ru-RU" sz="3200" b="1" dirty="0" smtClean="0">
                <a:solidFill>
                  <a:srgbClr val="000066"/>
                </a:solidFill>
                <a:latin typeface="Times New Roman" pitchFamily="18" charset="0"/>
              </a:rPr>
              <a:t>Бюджет</a:t>
            </a:r>
            <a:br>
              <a:rPr lang="ru-RU" altLang="ru-RU" sz="3200" b="1" dirty="0" smtClean="0">
                <a:solidFill>
                  <a:srgbClr val="000066"/>
                </a:solidFill>
                <a:latin typeface="Times New Roman" pitchFamily="18" charset="0"/>
              </a:rPr>
            </a:br>
            <a:r>
              <a:rPr lang="ru-RU" altLang="ru-RU" sz="3200" b="1" dirty="0" smtClean="0">
                <a:solidFill>
                  <a:srgbClr val="000066"/>
                </a:solidFill>
                <a:latin typeface="Times New Roman" pitchFamily="18" charset="0"/>
              </a:rPr>
              <a:t> Ирбитского муниципального образования</a:t>
            </a:r>
            <a:br>
              <a:rPr lang="ru-RU" altLang="ru-RU" sz="3200" b="1" dirty="0" smtClean="0">
                <a:solidFill>
                  <a:srgbClr val="000066"/>
                </a:solidFill>
                <a:latin typeface="Times New Roman" pitchFamily="18" charset="0"/>
              </a:rPr>
            </a:br>
            <a:r>
              <a:rPr lang="ru-RU" altLang="ru-RU" sz="3200" b="1" dirty="0" smtClean="0">
                <a:solidFill>
                  <a:srgbClr val="000066"/>
                </a:solidFill>
                <a:latin typeface="Times New Roman" pitchFamily="18" charset="0"/>
              </a:rPr>
              <a:t>на 2021 год </a:t>
            </a:r>
            <a:br>
              <a:rPr lang="ru-RU" altLang="ru-RU" sz="3200" b="1" dirty="0" smtClean="0">
                <a:solidFill>
                  <a:srgbClr val="000066"/>
                </a:solidFill>
                <a:latin typeface="Times New Roman" pitchFamily="18" charset="0"/>
              </a:rPr>
            </a:br>
            <a:r>
              <a:rPr lang="ru-RU" altLang="ru-RU" sz="3200" b="1" dirty="0" smtClean="0">
                <a:solidFill>
                  <a:srgbClr val="000066"/>
                </a:solidFill>
                <a:latin typeface="Times New Roman" pitchFamily="18" charset="0"/>
              </a:rPr>
              <a:t>и плановый период 2022-2023 гг.</a:t>
            </a:r>
            <a:br>
              <a:rPr lang="ru-RU" altLang="ru-RU" sz="3200" b="1" dirty="0" smtClean="0">
                <a:solidFill>
                  <a:srgbClr val="000066"/>
                </a:solidFill>
                <a:latin typeface="Times New Roman" pitchFamily="18" charset="0"/>
              </a:rPr>
            </a:br>
            <a:endParaRPr lang="ru-RU" altLang="ru-RU" sz="3200" b="1" dirty="0" smtClean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392195" name="Rectangle 3"/>
          <p:cNvSpPr>
            <a:spLocks noChangeArrowheads="1"/>
          </p:cNvSpPr>
          <p:nvPr/>
        </p:nvSpPr>
        <p:spPr bwMode="auto">
          <a:xfrm>
            <a:off x="3384550" y="5997575"/>
            <a:ext cx="2146870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 </a:t>
            </a:r>
            <a:r>
              <a:rPr lang="ru-RU" b="1" dirty="0">
                <a:solidFill>
                  <a:srgbClr val="000066"/>
                </a:solidFill>
                <a:latin typeface="Times New Roman" pitchFamily="18" charset="0"/>
                <a:cs typeface="+mn-cs"/>
              </a:rPr>
              <a:t>декабрь 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+mn-cs"/>
              </a:rPr>
              <a:t>2020 </a:t>
            </a:r>
            <a:r>
              <a:rPr lang="ru-RU" b="1" dirty="0">
                <a:solidFill>
                  <a:srgbClr val="000066"/>
                </a:solidFill>
                <a:latin typeface="Times New Roman" pitchFamily="18" charset="0"/>
                <a:cs typeface="+mn-cs"/>
              </a:rPr>
              <a:t>года</a:t>
            </a:r>
          </a:p>
        </p:txBody>
      </p:sp>
      <p:pic>
        <p:nvPicPr>
          <p:cNvPr id="39939" name="Picture 43" descr="irbr-zjs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0600" y="3398838"/>
            <a:ext cx="1905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108"/>
            <a:ext cx="9143999" cy="612155"/>
          </a:xfrm>
        </p:spPr>
        <p:txBody>
          <a:bodyPr/>
          <a:lstStyle/>
          <a:p>
            <a:pPr eaLnBrk="1" hangingPunct="1"/>
            <a:r>
              <a:rPr lang="ru-RU" altLang="ru-RU" sz="2200" b="1" dirty="0" smtClean="0">
                <a:solidFill>
                  <a:srgbClr val="000099"/>
                </a:solidFill>
                <a:latin typeface="Times New Roman" pitchFamily="18" charset="0"/>
              </a:rPr>
              <a:t>Бюджет Ирбитского МО на 2021 год и плановый период 2022-2023 </a:t>
            </a:r>
            <a:r>
              <a:rPr lang="ru-RU" altLang="ru-RU" sz="2200" b="1" dirty="0" err="1" smtClean="0">
                <a:solidFill>
                  <a:srgbClr val="000099"/>
                </a:solidFill>
                <a:latin typeface="Times New Roman" pitchFamily="18" charset="0"/>
              </a:rPr>
              <a:t>гг</a:t>
            </a:r>
            <a:r>
              <a:rPr lang="ru-RU" altLang="ru-RU" sz="2200" b="1" dirty="0" smtClean="0">
                <a:solidFill>
                  <a:srgbClr val="000099"/>
                </a:solidFill>
                <a:latin typeface="Times New Roman" pitchFamily="18" charset="0"/>
              </a:rPr>
              <a:t> .</a:t>
            </a:r>
            <a:endParaRPr lang="ru-RU" altLang="ru-RU" sz="2200" b="1" i="1" dirty="0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07523" name="Скругленный прямоугольник 34"/>
          <p:cNvSpPr>
            <a:spLocks noChangeArrowheads="1"/>
          </p:cNvSpPr>
          <p:nvPr/>
        </p:nvSpPr>
        <p:spPr bwMode="auto">
          <a:xfrm>
            <a:off x="4754565" y="1448780"/>
            <a:ext cx="4125969" cy="255489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CC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«Обеспечение общественной безопасности населения </a:t>
            </a:r>
          </a:p>
          <a:p>
            <a:pPr algn="ctr"/>
            <a:r>
              <a:rPr lang="ru-RU" altLang="ru-RU" sz="2000" b="1" dirty="0" err="1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Ирбитского</a:t>
            </a:r>
            <a:r>
              <a:rPr lang="ru-RU" altLang="ru-RU" sz="20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МО до 2024 </a:t>
            </a:r>
            <a:r>
              <a:rPr lang="ru-RU" altLang="ru-RU" sz="20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года»</a:t>
            </a:r>
          </a:p>
          <a:p>
            <a:pPr algn="ctr"/>
            <a:endParaRPr lang="ru-RU" alt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г. -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14 590,7 тыс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/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14 740,7 тыс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/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14 740,7 тыс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  <a:endParaRPr lang="ru-RU" alt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524" name="Скругленный прямоугольник 34"/>
          <p:cNvSpPr>
            <a:spLocks noChangeArrowheads="1"/>
          </p:cNvSpPr>
          <p:nvPr/>
        </p:nvSpPr>
        <p:spPr bwMode="auto">
          <a:xfrm>
            <a:off x="47624" y="1347256"/>
            <a:ext cx="4378324" cy="27579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CC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«Развитие кадровой политики в системе муниципального управления в </a:t>
            </a:r>
            <a:r>
              <a:rPr lang="ru-RU" altLang="ru-RU" sz="2000" b="1" dirty="0" err="1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Ирбитском</a:t>
            </a:r>
            <a:r>
              <a:rPr lang="ru-RU" altLang="ru-RU" sz="20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МО и </a:t>
            </a:r>
            <a:r>
              <a:rPr lang="ru-RU" altLang="ru-RU" sz="20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противодействие коррупции до </a:t>
            </a:r>
            <a:r>
              <a:rPr lang="ru-RU" altLang="ru-RU" sz="20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20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года»</a:t>
            </a:r>
          </a:p>
          <a:p>
            <a:pPr algn="ctr"/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2021 г.- 500,0 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 руб. </a:t>
            </a:r>
          </a:p>
          <a:p>
            <a:pPr algn="ctr"/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2022 г.- 500,0 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 руб. </a:t>
            </a:r>
          </a:p>
          <a:p>
            <a:pPr algn="ctr"/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2023 г.- 500,0 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 руб. </a:t>
            </a:r>
            <a:endParaRPr lang="ru-RU" alt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525" name="Скругленный прямоугольник 34"/>
          <p:cNvSpPr>
            <a:spLocks noChangeArrowheads="1"/>
          </p:cNvSpPr>
          <p:nvPr/>
        </p:nvSpPr>
        <p:spPr bwMode="auto">
          <a:xfrm>
            <a:off x="4718052" y="4232286"/>
            <a:ext cx="4089456" cy="247307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CC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«Развитие экономики </a:t>
            </a:r>
            <a:r>
              <a:rPr lang="ru-RU" altLang="ru-RU" sz="2000" b="1" dirty="0" err="1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Ирбитского</a:t>
            </a:r>
            <a:r>
              <a:rPr lang="ru-RU" altLang="ru-RU" sz="20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МО</a:t>
            </a:r>
            <a:endParaRPr lang="ru-RU" altLang="ru-RU" sz="2000" b="1" dirty="0">
              <a:solidFill>
                <a:srgbClr val="2D2D8A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0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altLang="ru-RU" sz="20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20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года»</a:t>
            </a:r>
          </a:p>
          <a:p>
            <a:pPr algn="ctr"/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22 875,0 тыс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/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9 693,7 тыс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/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8 365,0 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r>
              <a:rPr lang="ru-RU" altLang="ru-RU" sz="20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000" b="1" dirty="0">
              <a:solidFill>
                <a:srgbClr val="2D2D8A"/>
              </a:solidFill>
              <a:latin typeface="Times New Roman" pitchFamily="18" charset="0"/>
            </a:endParaRPr>
          </a:p>
        </p:txBody>
      </p:sp>
      <p:sp>
        <p:nvSpPr>
          <p:cNvPr id="107532" name="Скругленный прямоугольник 19"/>
          <p:cNvSpPr>
            <a:spLocks noChangeArrowheads="1"/>
          </p:cNvSpPr>
          <p:nvPr/>
        </p:nvSpPr>
        <p:spPr bwMode="auto">
          <a:xfrm>
            <a:off x="0" y="4232287"/>
            <a:ext cx="4425948" cy="243707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CC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«Управление муниципальным имуществом и  земельными ресурсами на территории </a:t>
            </a:r>
            <a:r>
              <a:rPr lang="ru-RU" altLang="ru-RU" sz="2000" b="1" dirty="0" err="1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Ирбитского</a:t>
            </a:r>
            <a:r>
              <a:rPr lang="ru-RU" altLang="ru-RU" sz="20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МО до 2024 </a:t>
            </a:r>
            <a:r>
              <a:rPr lang="ru-RU" altLang="ru-RU" sz="20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года»</a:t>
            </a:r>
          </a:p>
          <a:p>
            <a:pPr algn="ctr"/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2021г.- 2 525,0 тыс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/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2022г.- 2 525,0 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altLang="ru-RU" sz="2000" b="1" dirty="0">
              <a:solidFill>
                <a:srgbClr val="C00000"/>
              </a:solidFill>
              <a:cs typeface="Times New Roman" pitchFamily="18" charset="0"/>
            </a:endParaRPr>
          </a:p>
          <a:p>
            <a:pPr algn="ctr"/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2022г.- 2 525,0 тыс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  <a:endParaRPr lang="ru-RU" altLang="ru-RU" sz="20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11" name="Скругленный прямоугольник 34"/>
          <p:cNvSpPr>
            <a:spLocks noChangeArrowheads="1"/>
          </p:cNvSpPr>
          <p:nvPr/>
        </p:nvSpPr>
        <p:spPr bwMode="auto">
          <a:xfrm>
            <a:off x="651112" y="588700"/>
            <a:ext cx="7884875" cy="758556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CC"/>
              </a:gs>
              <a:gs pos="100000">
                <a:srgbClr val="FFCCCC">
                  <a:gamma/>
                  <a:tint val="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33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ctr">
              <a:spcBef>
                <a:spcPct val="20000"/>
              </a:spcBef>
              <a:spcAft>
                <a:spcPts val="100"/>
              </a:spcAft>
              <a:buFont typeface="StarSymbol" pitchFamily="2" charset="0"/>
              <a:buNone/>
              <a:defRPr/>
            </a:pPr>
            <a:r>
              <a:rPr lang="ru-RU" sz="40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+mn-cs"/>
              </a:rPr>
              <a:t>Муниципальные программы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360363"/>
          </a:xfrm>
        </p:spPr>
        <p:txBody>
          <a:bodyPr/>
          <a:lstStyle/>
          <a:p>
            <a:pPr eaLnBrk="1" hangingPunct="1"/>
            <a:r>
              <a:rPr lang="ru-RU" altLang="ru-RU" sz="2200" b="1" dirty="0" smtClean="0">
                <a:solidFill>
                  <a:srgbClr val="000099"/>
                </a:solidFill>
                <a:latin typeface="Times New Roman" pitchFamily="18" charset="0"/>
              </a:rPr>
              <a:t>Бюджет Ирбитского МО на 2021 год и плановый период 2022-2023 гг. </a:t>
            </a:r>
            <a:endParaRPr lang="ru-RU" altLang="ru-RU" sz="2200" b="1" i="1" dirty="0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07529" name="Скругленный прямоугольник 15"/>
          <p:cNvSpPr>
            <a:spLocks noChangeArrowheads="1"/>
          </p:cNvSpPr>
          <p:nvPr/>
        </p:nvSpPr>
        <p:spPr bwMode="auto">
          <a:xfrm>
            <a:off x="190440" y="3976694"/>
            <a:ext cx="4381560" cy="27384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CC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«Социальная поддержка населения </a:t>
            </a:r>
            <a:r>
              <a:rPr lang="ru-RU" altLang="ru-RU" sz="2000" b="1" dirty="0" err="1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Ирбитского</a:t>
            </a:r>
            <a:r>
              <a:rPr lang="ru-RU" altLang="ru-RU" sz="20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МО до 2024 </a:t>
            </a:r>
            <a:r>
              <a:rPr lang="ru-RU" altLang="ru-RU" sz="20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ru-RU" altLang="ru-RU" sz="20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alt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2021 г.– 109 594,1 тыс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/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2022 г. 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113 774,5 тыс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  <a:endParaRPr lang="ru-RU" altLang="ru-RU" sz="2000" b="1" dirty="0">
              <a:solidFill>
                <a:srgbClr val="C00000"/>
              </a:solidFill>
              <a:cs typeface="Times New Roman" pitchFamily="18" charset="0"/>
            </a:endParaRPr>
          </a:p>
          <a:p>
            <a:pPr algn="ctr"/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2023 г. 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117 832,1 тыс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  <a:endParaRPr lang="ru-RU" alt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34"/>
          <p:cNvSpPr>
            <a:spLocks noChangeArrowheads="1"/>
          </p:cNvSpPr>
          <p:nvPr/>
        </p:nvSpPr>
        <p:spPr bwMode="auto">
          <a:xfrm>
            <a:off x="467544" y="512676"/>
            <a:ext cx="8100900" cy="61206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CC"/>
              </a:gs>
              <a:gs pos="100000">
                <a:srgbClr val="FFCCCC">
                  <a:gamma/>
                  <a:tint val="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33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ctr">
              <a:spcBef>
                <a:spcPct val="20000"/>
              </a:spcBef>
              <a:spcAft>
                <a:spcPts val="100"/>
              </a:spcAft>
              <a:buFont typeface="StarSymbol" pitchFamily="2" charset="0"/>
              <a:buNone/>
              <a:defRPr/>
            </a:pPr>
            <a:r>
              <a:rPr lang="ru-RU" sz="40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+mn-cs"/>
              </a:rPr>
              <a:t>Муниципальные программы</a:t>
            </a:r>
          </a:p>
        </p:txBody>
      </p:sp>
      <p:sp>
        <p:nvSpPr>
          <p:cNvPr id="13" name="Скругленный прямоугольник 17"/>
          <p:cNvSpPr>
            <a:spLocks noChangeArrowheads="1"/>
          </p:cNvSpPr>
          <p:nvPr/>
        </p:nvSpPr>
        <p:spPr bwMode="auto">
          <a:xfrm>
            <a:off x="4827592" y="4049722"/>
            <a:ext cx="3979916" cy="2628936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CC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«Подготовка документов территориального планирования в  </a:t>
            </a:r>
            <a:r>
              <a:rPr lang="ru-RU" altLang="ru-RU" sz="2000" b="1" dirty="0" err="1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Ирбитском</a:t>
            </a:r>
            <a:r>
              <a:rPr lang="ru-RU" altLang="ru-RU" sz="20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МО до 2024 </a:t>
            </a:r>
            <a:r>
              <a:rPr lang="ru-RU" altLang="ru-RU" sz="20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года»</a:t>
            </a:r>
          </a:p>
          <a:p>
            <a:pPr algn="ctr"/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2021 г. 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882,5 тыс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/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2022 г. 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900,0 тыс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/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2023 г. 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900,0 тыс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alt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Скругленный прямоугольник 34"/>
          <p:cNvSpPr>
            <a:spLocks noChangeArrowheads="1"/>
          </p:cNvSpPr>
          <p:nvPr/>
        </p:nvSpPr>
        <p:spPr bwMode="auto">
          <a:xfrm>
            <a:off x="4791078" y="1238219"/>
            <a:ext cx="4089456" cy="27384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CC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indent="457200" algn="ctr"/>
            <a:r>
              <a:rPr lang="ru-RU" altLang="ru-RU" sz="20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«Развитие транспортного комплекса в  </a:t>
            </a:r>
            <a:r>
              <a:rPr lang="ru-RU" altLang="ru-RU" sz="2000" b="1" dirty="0" err="1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Ирбитском</a:t>
            </a:r>
            <a:r>
              <a:rPr lang="ru-RU" altLang="ru-RU" sz="20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МО до 2024 </a:t>
            </a:r>
            <a:r>
              <a:rPr lang="ru-RU" altLang="ru-RU" sz="20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года»</a:t>
            </a:r>
          </a:p>
          <a:p>
            <a:pPr indent="457200" algn="ctr">
              <a:lnSpc>
                <a:spcPct val="115000"/>
              </a:lnSpc>
            </a:pPr>
            <a:endParaRPr lang="ru-RU" alt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ctr">
              <a:lnSpc>
                <a:spcPct val="115000"/>
              </a:lnSpc>
            </a:pP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2021 г. 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117 188,6 тыс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indent="457200" algn="ctr">
              <a:lnSpc>
                <a:spcPct val="115000"/>
              </a:lnSpc>
            </a:pP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2022 г. 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86 665,0 тыс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indent="457200" algn="ctr">
              <a:lnSpc>
                <a:spcPct val="115000"/>
              </a:lnSpc>
            </a:pP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2023 г.– 90 965,0 тыс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  <a:endParaRPr lang="ru-RU" alt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34"/>
          <p:cNvSpPr>
            <a:spLocks noChangeArrowheads="1"/>
          </p:cNvSpPr>
          <p:nvPr/>
        </p:nvSpPr>
        <p:spPr bwMode="auto">
          <a:xfrm>
            <a:off x="153927" y="1238219"/>
            <a:ext cx="4450275" cy="27384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CC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«Развитие жилищно-коммунального хозяйства и повышение энергетической эффективности в </a:t>
            </a:r>
            <a:r>
              <a:rPr lang="ru-RU" altLang="ru-RU" sz="2000" b="1" dirty="0" err="1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Ирбитском</a:t>
            </a:r>
            <a:r>
              <a:rPr lang="ru-RU" altLang="ru-RU" sz="20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МО до 2024 </a:t>
            </a:r>
            <a:r>
              <a:rPr lang="ru-RU" altLang="ru-RU" sz="20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года»</a:t>
            </a:r>
          </a:p>
          <a:p>
            <a:pPr algn="ctr"/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2021 г. 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68 718,8тыс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/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2022 г. 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57 898,3 тыс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/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2023 г. 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49 051,5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тыс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</p:spTree>
    <p:extLst>
      <p:ext uri="{BB962C8B-B14F-4D97-AF65-F5344CB8AC3E}">
        <p14:creationId xmlns:p14="http://schemas.microsoft.com/office/powerpoint/2010/main" val="369211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360363"/>
          </a:xfrm>
        </p:spPr>
        <p:txBody>
          <a:bodyPr/>
          <a:lstStyle/>
          <a:p>
            <a:pPr eaLnBrk="1" hangingPunct="1"/>
            <a:r>
              <a:rPr lang="ru-RU" altLang="ru-RU" sz="2200" b="1" dirty="0" smtClean="0">
                <a:solidFill>
                  <a:srgbClr val="000099"/>
                </a:solidFill>
                <a:latin typeface="Times New Roman" pitchFamily="18" charset="0"/>
              </a:rPr>
              <a:t>Бюджет Ирбитского МО на 2021 год и плановый период 2022-2023 </a:t>
            </a:r>
            <a:r>
              <a:rPr lang="ru-RU" altLang="ru-RU" sz="2200" b="1" dirty="0" err="1" smtClean="0">
                <a:solidFill>
                  <a:srgbClr val="000099"/>
                </a:solidFill>
                <a:latin typeface="Times New Roman" pitchFamily="18" charset="0"/>
              </a:rPr>
              <a:t>гг</a:t>
            </a:r>
            <a:r>
              <a:rPr lang="ru-RU" altLang="ru-RU" sz="2200" b="1" dirty="0" smtClean="0">
                <a:solidFill>
                  <a:srgbClr val="000099"/>
                </a:solidFill>
                <a:latin typeface="Times New Roman" pitchFamily="18" charset="0"/>
              </a:rPr>
              <a:t> .</a:t>
            </a:r>
            <a:endParaRPr lang="ru-RU" altLang="ru-RU" sz="2200" b="1" i="1" dirty="0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07530" name="Скругленный прямоугольник 16"/>
          <p:cNvSpPr>
            <a:spLocks noChangeArrowheads="1"/>
          </p:cNvSpPr>
          <p:nvPr/>
        </p:nvSpPr>
        <p:spPr bwMode="auto">
          <a:xfrm>
            <a:off x="4718052" y="3794129"/>
            <a:ext cx="4308534" cy="251939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CC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115000"/>
              </a:lnSpc>
            </a:pPr>
            <a:r>
              <a:rPr lang="ru-RU" altLang="ru-RU" sz="20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«Развитие физической культуры, спорта и молодежной </a:t>
            </a:r>
            <a:r>
              <a:rPr lang="ru-RU" altLang="ru-RU" sz="20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политики </a:t>
            </a:r>
            <a:r>
              <a:rPr lang="ru-RU" altLang="ru-RU" sz="2000" b="1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Ирбитского</a:t>
            </a:r>
            <a:r>
              <a:rPr lang="ru-RU" altLang="ru-RU" sz="20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МО до 2024 </a:t>
            </a:r>
            <a:r>
              <a:rPr lang="ru-RU" altLang="ru-RU" sz="20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года»</a:t>
            </a:r>
          </a:p>
          <a:p>
            <a:pPr algn="ctr"/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2021 г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.-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9 617,8 тыс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/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2022 г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.-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9 579,3 тыс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/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2023 г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.-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9 617,8 тыс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sp>
        <p:nvSpPr>
          <p:cNvPr id="11" name="Скругленный прямоугольник 34"/>
          <p:cNvSpPr>
            <a:spLocks noChangeArrowheads="1"/>
          </p:cNvSpPr>
          <p:nvPr/>
        </p:nvSpPr>
        <p:spPr bwMode="auto">
          <a:xfrm>
            <a:off x="827584" y="548679"/>
            <a:ext cx="7884876" cy="7397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CC"/>
              </a:gs>
              <a:gs pos="100000">
                <a:srgbClr val="FFCCCC">
                  <a:gamma/>
                  <a:tint val="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33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ctr">
              <a:spcBef>
                <a:spcPct val="20000"/>
              </a:spcBef>
              <a:spcAft>
                <a:spcPts val="100"/>
              </a:spcAft>
              <a:buFont typeface="StarSymbol" pitchFamily="2" charset="0"/>
              <a:buNone/>
              <a:defRPr/>
            </a:pPr>
            <a:r>
              <a:rPr lang="ru-RU" sz="40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+mn-cs"/>
              </a:rPr>
              <a:t>Муниципальные программы</a:t>
            </a:r>
          </a:p>
        </p:txBody>
      </p:sp>
      <p:sp>
        <p:nvSpPr>
          <p:cNvPr id="13" name="Скругленный прямоугольник 34"/>
          <p:cNvSpPr>
            <a:spLocks noChangeArrowheads="1"/>
          </p:cNvSpPr>
          <p:nvPr/>
        </p:nvSpPr>
        <p:spPr bwMode="auto">
          <a:xfrm>
            <a:off x="4791078" y="1288405"/>
            <a:ext cx="4072435" cy="248288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CC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«Развитие культуры и </a:t>
            </a:r>
            <a:r>
              <a:rPr lang="ru-RU" altLang="ru-RU" sz="20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искусства в </a:t>
            </a:r>
            <a:r>
              <a:rPr lang="ru-RU" altLang="ru-RU" sz="2000" b="1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Ирбитском</a:t>
            </a:r>
            <a:r>
              <a:rPr lang="ru-RU" altLang="ru-RU" sz="20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МО до 2024 года»</a:t>
            </a:r>
          </a:p>
          <a:p>
            <a:pPr algn="ctr"/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2021 г. 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215 841,8 тыс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/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2022 г. 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207 933,5 тыс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/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2023 г. 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216 721,4 тыс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/>
            <a:endParaRPr lang="ru-RU" alt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34"/>
          <p:cNvSpPr>
            <a:spLocks noChangeArrowheads="1"/>
          </p:cNvSpPr>
          <p:nvPr/>
        </p:nvSpPr>
        <p:spPr bwMode="auto">
          <a:xfrm>
            <a:off x="263466" y="1339070"/>
            <a:ext cx="4308534" cy="2446371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CC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spcAft>
                <a:spcPts val="100"/>
              </a:spcAft>
              <a:buFont typeface="StarSymbol"/>
              <a:buNone/>
            </a:pPr>
            <a:r>
              <a:rPr lang="ru-RU" altLang="ru-RU" sz="20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«Развитие системы образования в </a:t>
            </a:r>
            <a:r>
              <a:rPr lang="ru-RU" altLang="ru-RU" sz="2000" b="1" dirty="0" err="1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Ирбитском</a:t>
            </a:r>
            <a:r>
              <a:rPr lang="ru-RU" altLang="ru-RU" sz="20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МО до </a:t>
            </a:r>
            <a:r>
              <a:rPr lang="ru-RU" altLang="ru-RU" sz="20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20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ru-RU" altLang="ru-RU" sz="20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alt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2021 г. 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921 798,7тыс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/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2022 г. 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885 390,5тыс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/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2023 г. 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890 731,5тыс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  <a:endParaRPr lang="ru-RU" altLang="ru-RU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" name="Скругленный прямоугольник 34"/>
          <p:cNvSpPr>
            <a:spLocks noChangeArrowheads="1"/>
          </p:cNvSpPr>
          <p:nvPr/>
        </p:nvSpPr>
        <p:spPr bwMode="auto">
          <a:xfrm>
            <a:off x="153927" y="3867156"/>
            <a:ext cx="4345047" cy="2446371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CC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20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«Формирование современной городской среды </a:t>
            </a:r>
            <a:r>
              <a:rPr lang="ru-RU" altLang="ru-RU" sz="2000" b="1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Ирбитского</a:t>
            </a:r>
            <a:r>
              <a:rPr lang="ru-RU" altLang="ru-RU" sz="20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МО на 2018-2024 годы»</a:t>
            </a:r>
            <a:endParaRPr lang="ru-RU" altLang="ru-RU" sz="2000" b="1" dirty="0">
              <a:solidFill>
                <a:srgbClr val="2D2D8A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 – 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0,0 тыс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2022 год –  900,0 тыс. руб.</a:t>
            </a:r>
          </a:p>
          <a:p>
            <a:pPr algn="ctr"/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2023 год –  0,0 тыс. руб.</a:t>
            </a:r>
          </a:p>
          <a:p>
            <a:pPr algn="ctr"/>
            <a:endParaRPr lang="ru-RU" alt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11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360363"/>
          </a:xfrm>
        </p:spPr>
        <p:txBody>
          <a:bodyPr/>
          <a:lstStyle/>
          <a:p>
            <a:pPr eaLnBrk="1" hangingPunct="1"/>
            <a:r>
              <a:rPr lang="ru-RU" altLang="ru-RU" sz="2200" b="1" dirty="0" smtClean="0">
                <a:solidFill>
                  <a:srgbClr val="000099"/>
                </a:solidFill>
                <a:latin typeface="Times New Roman" pitchFamily="18" charset="0"/>
              </a:rPr>
              <a:t>Бюджет Ирбитского МО на 2021 год и плановый период 2022-2023 </a:t>
            </a:r>
            <a:r>
              <a:rPr lang="ru-RU" altLang="ru-RU" sz="2200" b="1" dirty="0" err="1" smtClean="0">
                <a:solidFill>
                  <a:srgbClr val="000099"/>
                </a:solidFill>
                <a:latin typeface="Times New Roman" pitchFamily="18" charset="0"/>
              </a:rPr>
              <a:t>гг</a:t>
            </a:r>
            <a:r>
              <a:rPr lang="ru-RU" altLang="ru-RU" sz="2200" b="1" dirty="0" smtClean="0">
                <a:solidFill>
                  <a:srgbClr val="000099"/>
                </a:solidFill>
                <a:latin typeface="Times New Roman" pitchFamily="18" charset="0"/>
              </a:rPr>
              <a:t> .</a:t>
            </a:r>
            <a:endParaRPr lang="ru-RU" altLang="ru-RU" sz="2200" b="1" i="1" dirty="0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07526" name="Скругленный прямоугольник 34"/>
          <p:cNvSpPr>
            <a:spLocks noChangeArrowheads="1"/>
          </p:cNvSpPr>
          <p:nvPr/>
        </p:nvSpPr>
        <p:spPr bwMode="auto">
          <a:xfrm>
            <a:off x="4599049" y="1232246"/>
            <a:ext cx="4279896" cy="288452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CC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spcAft>
                <a:spcPts val="100"/>
              </a:spcAft>
              <a:buFont typeface="StarSymbol"/>
              <a:buNone/>
            </a:pPr>
            <a:r>
              <a:rPr lang="ru-RU" altLang="ru-RU" sz="20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«Создание в </a:t>
            </a:r>
            <a:r>
              <a:rPr lang="ru-RU" altLang="ru-RU" sz="2000" b="1" dirty="0" err="1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Ирбитском</a:t>
            </a:r>
            <a:r>
              <a:rPr lang="ru-RU" altLang="ru-RU" sz="20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МО </a:t>
            </a:r>
            <a:r>
              <a:rPr lang="ru-RU" altLang="ru-RU" sz="20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(исходя из прогнозируемой потребности) новых мест в общеобразовательных организациях» до 2025 </a:t>
            </a:r>
            <a:r>
              <a:rPr lang="ru-RU" altLang="ru-RU" sz="20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года»</a:t>
            </a:r>
          </a:p>
          <a:p>
            <a:pPr algn="ctr"/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2021 г. 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11 650,0 тыс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2022 г. –0,0 тыс. руб.</a:t>
            </a:r>
          </a:p>
          <a:p>
            <a:pPr algn="ctr"/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2023 г. – 0,0тыс. руб.</a:t>
            </a:r>
          </a:p>
          <a:p>
            <a:pPr algn="ctr"/>
            <a:endParaRPr lang="ru-RU" alt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34"/>
          <p:cNvSpPr>
            <a:spLocks noChangeArrowheads="1"/>
          </p:cNvSpPr>
          <p:nvPr/>
        </p:nvSpPr>
        <p:spPr bwMode="auto">
          <a:xfrm>
            <a:off x="431540" y="548680"/>
            <a:ext cx="8100900" cy="7200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CC"/>
              </a:gs>
              <a:gs pos="100000">
                <a:srgbClr val="FFCCCC">
                  <a:gamma/>
                  <a:tint val="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33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ctr">
              <a:spcBef>
                <a:spcPct val="20000"/>
              </a:spcBef>
              <a:spcAft>
                <a:spcPts val="100"/>
              </a:spcAft>
              <a:buFont typeface="StarSymbol" pitchFamily="2" charset="0"/>
              <a:buNone/>
              <a:defRPr/>
            </a:pPr>
            <a:r>
              <a:rPr lang="ru-RU" sz="40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+mn-cs"/>
              </a:rPr>
              <a:t>Муниципальные программы</a:t>
            </a:r>
          </a:p>
        </p:txBody>
      </p:sp>
      <p:sp>
        <p:nvSpPr>
          <p:cNvPr id="15" name="Скругленный прямоугольник 17"/>
          <p:cNvSpPr>
            <a:spLocks noChangeArrowheads="1"/>
          </p:cNvSpPr>
          <p:nvPr/>
        </p:nvSpPr>
        <p:spPr bwMode="auto">
          <a:xfrm>
            <a:off x="190440" y="1268760"/>
            <a:ext cx="4262181" cy="2811501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CC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«Повышение эффективности управления  муниципальными финансами</a:t>
            </a:r>
          </a:p>
          <a:p>
            <a:pPr algn="ctr"/>
            <a:r>
              <a:rPr lang="ru-RU" altLang="ru-RU" sz="20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Ирбитского</a:t>
            </a:r>
            <a:r>
              <a:rPr lang="ru-RU" altLang="ru-RU" sz="20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МО до 2024 </a:t>
            </a:r>
            <a:r>
              <a:rPr lang="ru-RU" altLang="ru-RU" sz="20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года»</a:t>
            </a:r>
          </a:p>
          <a:p>
            <a:pPr algn="ctr"/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2021 г. 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16 540,4тыс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/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2022 г. 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15 637,0тыс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  <a:p>
            <a:pPr algn="ctr"/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2023 г. –14 657,6 тыс. руб.</a:t>
            </a:r>
            <a:endParaRPr lang="ru-RU" alt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34"/>
          <p:cNvSpPr>
            <a:spLocks noChangeArrowheads="1"/>
          </p:cNvSpPr>
          <p:nvPr/>
        </p:nvSpPr>
        <p:spPr bwMode="auto">
          <a:xfrm>
            <a:off x="1295636" y="4221088"/>
            <a:ext cx="6264696" cy="2484276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CC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«Профилактика терроризма,  а также минимизация и (или) ликвидация последствий  его проявлений в Ирбитском муниципальном образовании на 2020-2025 годы»</a:t>
            </a:r>
          </a:p>
          <a:p>
            <a:pPr algn="ctr"/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315,0 тыс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/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315,0 тыс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/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315,0 тыс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  <a:endParaRPr lang="ru-RU" alt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11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1469308" y="699398"/>
            <a:ext cx="65492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269875" algn="ctr"/>
            <a:r>
              <a:rPr lang="ru-RU" altLang="ru-RU" sz="2400" b="1" dirty="0">
                <a:solidFill>
                  <a:srgbClr val="00602B"/>
                </a:solidFill>
                <a:latin typeface="Times New Roman" pitchFamily="18" charset="0"/>
              </a:rPr>
              <a:t>Не программные мероприятия</a:t>
            </a:r>
          </a:p>
        </p:txBody>
      </p:sp>
      <p:sp>
        <p:nvSpPr>
          <p:cNvPr id="374792" name="AutoShape 8"/>
          <p:cNvSpPr>
            <a:spLocks noChangeArrowheads="1"/>
          </p:cNvSpPr>
          <p:nvPr/>
        </p:nvSpPr>
        <p:spPr bwMode="gray">
          <a:xfrm>
            <a:off x="4788024" y="1340768"/>
            <a:ext cx="4133843" cy="2738475"/>
          </a:xfrm>
          <a:prstGeom prst="roundRect">
            <a:avLst>
              <a:gd name="adj" fmla="val 19046"/>
            </a:avLst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+mn-cs"/>
              </a:rPr>
              <a:t>2. Выплаты почетным гражданам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+mn-cs"/>
              </a:rPr>
              <a:t> и пенсионерам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+mn-cs"/>
              </a:rPr>
              <a:t>2021 год –  12 559,4 тыс. руб.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+mn-cs"/>
              </a:rPr>
              <a:t>2022 год –  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12 559,4 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+mn-cs"/>
              </a:rPr>
              <a:t>тыс. руб.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+mn-cs"/>
              </a:rPr>
              <a:t>2023 год –  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12 559,4 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+mn-cs"/>
              </a:rPr>
              <a:t>тыс. руб.</a:t>
            </a:r>
          </a:p>
        </p:txBody>
      </p:sp>
      <p:sp>
        <p:nvSpPr>
          <p:cNvPr id="108550" name="AutoShape 10" descr="Папирус"/>
          <p:cNvSpPr>
            <a:spLocks noChangeArrowheads="1"/>
          </p:cNvSpPr>
          <p:nvPr/>
        </p:nvSpPr>
        <p:spPr bwMode="auto">
          <a:xfrm rot="10800000">
            <a:off x="-2" y="4232286"/>
            <a:ext cx="4462461" cy="226380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10800000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altLang="ru-RU" sz="2000" b="1" dirty="0" smtClean="0">
                <a:solidFill>
                  <a:srgbClr val="000066"/>
                </a:solidFill>
                <a:latin typeface="Times New Roman" pitchFamily="18" charset="0"/>
              </a:rPr>
              <a:t>3. </a:t>
            </a:r>
            <a:r>
              <a:rPr lang="ru-RU" altLang="ru-RU" sz="2000" b="1" dirty="0">
                <a:solidFill>
                  <a:srgbClr val="004C22"/>
                </a:solidFill>
                <a:latin typeface="Times New Roman" pitchFamily="18" charset="0"/>
              </a:rPr>
              <a:t>Административная комиссия</a:t>
            </a:r>
          </a:p>
          <a:p>
            <a:pPr algn="ctr"/>
            <a:r>
              <a:rPr lang="ru-RU" altLang="ru-RU" sz="2000" b="1" dirty="0" smtClean="0">
                <a:solidFill>
                  <a:srgbClr val="000066"/>
                </a:solidFill>
                <a:latin typeface="Times New Roman" pitchFamily="18" charset="0"/>
              </a:rPr>
              <a:t>2021 </a:t>
            </a:r>
            <a:r>
              <a:rPr lang="ru-RU" altLang="ru-RU" sz="2000" b="1" dirty="0">
                <a:solidFill>
                  <a:srgbClr val="000066"/>
                </a:solidFill>
                <a:latin typeface="Times New Roman" pitchFamily="18" charset="0"/>
              </a:rPr>
              <a:t>год – </a:t>
            </a:r>
            <a:r>
              <a:rPr lang="ru-RU" altLang="ru-RU" sz="2000" b="1" dirty="0" smtClean="0">
                <a:solidFill>
                  <a:srgbClr val="000066"/>
                </a:solidFill>
                <a:latin typeface="Times New Roman" pitchFamily="18" charset="0"/>
              </a:rPr>
              <a:t>115,2 </a:t>
            </a:r>
            <a:r>
              <a:rPr lang="ru-RU" altLang="ru-RU" sz="2000" b="1" dirty="0" smtClean="0">
                <a:solidFill>
                  <a:srgbClr val="000066"/>
                </a:solidFill>
                <a:latin typeface="Times New Roman" pitchFamily="18" charset="0"/>
              </a:rPr>
              <a:t>тыс</a:t>
            </a:r>
            <a:r>
              <a:rPr lang="ru-RU" altLang="ru-RU" sz="2000" b="1" dirty="0">
                <a:solidFill>
                  <a:srgbClr val="000066"/>
                </a:solidFill>
                <a:latin typeface="Times New Roman" pitchFamily="18" charset="0"/>
              </a:rPr>
              <a:t>. руб.</a:t>
            </a:r>
          </a:p>
          <a:p>
            <a:pPr algn="ctr"/>
            <a:r>
              <a:rPr lang="ru-RU" altLang="ru-RU" sz="2000" b="1" dirty="0" smtClean="0">
                <a:solidFill>
                  <a:srgbClr val="000066"/>
                </a:solidFill>
                <a:latin typeface="Times New Roman" pitchFamily="18" charset="0"/>
              </a:rPr>
              <a:t>   2022 </a:t>
            </a:r>
            <a:r>
              <a:rPr lang="ru-RU" altLang="ru-RU" sz="2000" b="1" dirty="0">
                <a:solidFill>
                  <a:srgbClr val="000066"/>
                </a:solidFill>
                <a:latin typeface="Times New Roman" pitchFamily="18" charset="0"/>
              </a:rPr>
              <a:t>год – </a:t>
            </a:r>
            <a:r>
              <a:rPr lang="ru-RU" altLang="ru-RU" sz="2000" b="1" dirty="0" smtClean="0">
                <a:solidFill>
                  <a:srgbClr val="000066"/>
                </a:solidFill>
                <a:latin typeface="Times New Roman" pitchFamily="18" charset="0"/>
              </a:rPr>
              <a:t>119,8 </a:t>
            </a:r>
            <a:r>
              <a:rPr lang="ru-RU" altLang="ru-RU" sz="2000" b="1" dirty="0">
                <a:solidFill>
                  <a:srgbClr val="000066"/>
                </a:solidFill>
                <a:latin typeface="Times New Roman" pitchFamily="18" charset="0"/>
              </a:rPr>
              <a:t>тыс. руб.</a:t>
            </a:r>
          </a:p>
          <a:p>
            <a:pPr algn="ctr"/>
            <a:r>
              <a:rPr lang="ru-RU" altLang="ru-RU" sz="2000" b="1" dirty="0" smtClean="0">
                <a:solidFill>
                  <a:srgbClr val="000066"/>
                </a:solidFill>
                <a:latin typeface="Times New Roman" pitchFamily="18" charset="0"/>
              </a:rPr>
              <a:t>2023 </a:t>
            </a:r>
            <a:r>
              <a:rPr lang="ru-RU" altLang="ru-RU" sz="2000" b="1" dirty="0">
                <a:solidFill>
                  <a:srgbClr val="000066"/>
                </a:solidFill>
                <a:latin typeface="Times New Roman" pitchFamily="18" charset="0"/>
              </a:rPr>
              <a:t>год – </a:t>
            </a:r>
            <a:r>
              <a:rPr lang="ru-RU" altLang="ru-RU" sz="2000" b="1" dirty="0" smtClean="0">
                <a:solidFill>
                  <a:srgbClr val="000066"/>
                </a:solidFill>
                <a:latin typeface="Times New Roman" pitchFamily="18" charset="0"/>
              </a:rPr>
              <a:t>124,6 </a:t>
            </a:r>
            <a:r>
              <a:rPr lang="ru-RU" altLang="ru-RU" sz="2000" b="1" dirty="0">
                <a:solidFill>
                  <a:srgbClr val="000066"/>
                </a:solidFill>
                <a:latin typeface="Times New Roman" pitchFamily="18" charset="0"/>
              </a:rPr>
              <a:t>тыс. руб.</a:t>
            </a:r>
          </a:p>
        </p:txBody>
      </p:sp>
      <p:sp>
        <p:nvSpPr>
          <p:cNvPr id="108552" name="AutoShape 12" descr="Папирус"/>
          <p:cNvSpPr>
            <a:spLocks noChangeArrowheads="1"/>
          </p:cNvSpPr>
          <p:nvPr/>
        </p:nvSpPr>
        <p:spPr bwMode="auto">
          <a:xfrm rot="10800000">
            <a:off x="4572001" y="4545124"/>
            <a:ext cx="4571999" cy="215104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10800000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altLang="ru-RU" sz="2000" b="1" dirty="0" smtClean="0">
                <a:solidFill>
                  <a:srgbClr val="000066"/>
                </a:solidFill>
                <a:latin typeface="Times New Roman" pitchFamily="18" charset="0"/>
              </a:rPr>
              <a:t>4. </a:t>
            </a:r>
            <a:r>
              <a:rPr lang="ru-RU" altLang="ru-RU" sz="2000" b="1" dirty="0">
                <a:solidFill>
                  <a:srgbClr val="004C22"/>
                </a:solidFill>
                <a:latin typeface="Times New Roman" pitchFamily="18" charset="0"/>
              </a:rPr>
              <a:t>Резервный фонд администрации</a:t>
            </a:r>
          </a:p>
          <a:p>
            <a:pPr algn="ctr"/>
            <a:r>
              <a:rPr lang="ru-RU" altLang="ru-RU" sz="2000" b="1" dirty="0" smtClean="0">
                <a:solidFill>
                  <a:srgbClr val="000066"/>
                </a:solidFill>
                <a:latin typeface="Times New Roman" pitchFamily="18" charset="0"/>
              </a:rPr>
              <a:t>2021 </a:t>
            </a:r>
            <a:r>
              <a:rPr lang="ru-RU" altLang="ru-RU" sz="2000" b="1" dirty="0">
                <a:solidFill>
                  <a:srgbClr val="000066"/>
                </a:solidFill>
                <a:latin typeface="Times New Roman" pitchFamily="18" charset="0"/>
              </a:rPr>
              <a:t>год – 300,0 тыс. руб.</a:t>
            </a:r>
          </a:p>
          <a:p>
            <a:pPr algn="ctr"/>
            <a:r>
              <a:rPr lang="ru-RU" altLang="ru-RU" sz="2000" b="1" dirty="0" smtClean="0">
                <a:solidFill>
                  <a:srgbClr val="000066"/>
                </a:solidFill>
                <a:latin typeface="Times New Roman" pitchFamily="18" charset="0"/>
              </a:rPr>
              <a:t>2022 </a:t>
            </a:r>
            <a:r>
              <a:rPr lang="ru-RU" altLang="ru-RU" sz="2000" b="1" dirty="0">
                <a:solidFill>
                  <a:srgbClr val="000066"/>
                </a:solidFill>
                <a:latin typeface="Times New Roman" pitchFamily="18" charset="0"/>
              </a:rPr>
              <a:t>год – 300,0 тыс. руб.</a:t>
            </a:r>
          </a:p>
          <a:p>
            <a:pPr algn="ctr"/>
            <a:r>
              <a:rPr lang="ru-RU" altLang="ru-RU" sz="2000" b="1" dirty="0" smtClean="0">
                <a:solidFill>
                  <a:srgbClr val="000066"/>
                </a:solidFill>
                <a:latin typeface="Times New Roman" pitchFamily="18" charset="0"/>
              </a:rPr>
              <a:t>2023 </a:t>
            </a:r>
            <a:r>
              <a:rPr lang="ru-RU" altLang="ru-RU" sz="2000" b="1" dirty="0">
                <a:solidFill>
                  <a:srgbClr val="000066"/>
                </a:solidFill>
                <a:latin typeface="Times New Roman" pitchFamily="18" charset="0"/>
              </a:rPr>
              <a:t>год – 300,0 тыс. руб.</a:t>
            </a:r>
          </a:p>
        </p:txBody>
      </p:sp>
      <p:sp>
        <p:nvSpPr>
          <p:cNvPr id="108553" name="AutoShape 12" descr="Папирус"/>
          <p:cNvSpPr>
            <a:spLocks noChangeArrowheads="1"/>
          </p:cNvSpPr>
          <p:nvPr/>
        </p:nvSpPr>
        <p:spPr bwMode="auto">
          <a:xfrm rot="10800000">
            <a:off x="0" y="1209523"/>
            <a:ext cx="4701611" cy="300096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10800000" anchor="ctr"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AutoNum type="arabicPeriod"/>
            </a:pPr>
            <a:r>
              <a:rPr lang="ru-RU" altLang="ru-RU" sz="2000" b="1" dirty="0">
                <a:solidFill>
                  <a:srgbClr val="000066"/>
                </a:solidFill>
                <a:latin typeface="Times New Roman" pitchFamily="18" charset="0"/>
              </a:rPr>
              <a:t>1. </a:t>
            </a:r>
            <a:r>
              <a:rPr lang="ru-RU" altLang="ru-RU" sz="2000" b="1" dirty="0">
                <a:solidFill>
                  <a:srgbClr val="004C22"/>
                </a:solidFill>
                <a:latin typeface="Times New Roman" pitchFamily="18" charset="0"/>
              </a:rPr>
              <a:t>Фонд оплаты труда и расходы на содержание главы, работников администрации, Думы, Контрольного органа, работников территориальных администраций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altLang="ru-RU" sz="2000" b="1" dirty="0" smtClean="0">
                <a:solidFill>
                  <a:srgbClr val="000066"/>
                </a:solidFill>
                <a:latin typeface="Times New Roman" pitchFamily="18" charset="0"/>
              </a:rPr>
              <a:t>2021 </a:t>
            </a:r>
            <a:r>
              <a:rPr lang="ru-RU" altLang="ru-RU" sz="2000" b="1" dirty="0">
                <a:solidFill>
                  <a:srgbClr val="000066"/>
                </a:solidFill>
                <a:latin typeface="Times New Roman" pitchFamily="18" charset="0"/>
              </a:rPr>
              <a:t>год – </a:t>
            </a:r>
            <a:r>
              <a:rPr lang="ru-RU" altLang="ru-RU" sz="2000" b="1" dirty="0" smtClean="0">
                <a:solidFill>
                  <a:srgbClr val="000066"/>
                </a:solidFill>
                <a:latin typeface="Times New Roman" pitchFamily="18" charset="0"/>
              </a:rPr>
              <a:t>79 473,4 </a:t>
            </a:r>
            <a:r>
              <a:rPr lang="ru-RU" altLang="ru-RU" sz="2000" b="1" dirty="0" smtClean="0">
                <a:solidFill>
                  <a:srgbClr val="000066"/>
                </a:solidFill>
                <a:latin typeface="Times New Roman" pitchFamily="18" charset="0"/>
              </a:rPr>
              <a:t>тыс</a:t>
            </a:r>
            <a:r>
              <a:rPr lang="ru-RU" altLang="ru-RU" sz="2000" b="1" dirty="0">
                <a:solidFill>
                  <a:srgbClr val="000066"/>
                </a:solidFill>
                <a:latin typeface="Times New Roman" pitchFamily="18" charset="0"/>
              </a:rPr>
              <a:t>. руб.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altLang="ru-RU" sz="2000" b="1" dirty="0" smtClean="0">
                <a:solidFill>
                  <a:srgbClr val="000066"/>
                </a:solidFill>
                <a:latin typeface="Times New Roman" pitchFamily="18" charset="0"/>
              </a:rPr>
              <a:t>2022 </a:t>
            </a:r>
            <a:r>
              <a:rPr lang="ru-RU" altLang="ru-RU" sz="2000" b="1" dirty="0">
                <a:solidFill>
                  <a:srgbClr val="000066"/>
                </a:solidFill>
                <a:latin typeface="Times New Roman" pitchFamily="18" charset="0"/>
              </a:rPr>
              <a:t>год </a:t>
            </a:r>
            <a:r>
              <a:rPr lang="ru-RU" altLang="ru-RU" sz="2000" b="1" dirty="0" smtClean="0">
                <a:solidFill>
                  <a:srgbClr val="000066"/>
                </a:solidFill>
                <a:latin typeface="Times New Roman" pitchFamily="18" charset="0"/>
              </a:rPr>
              <a:t>– </a:t>
            </a:r>
            <a:r>
              <a:rPr lang="ru-RU" altLang="ru-RU" sz="2000" b="1" dirty="0" smtClean="0">
                <a:solidFill>
                  <a:srgbClr val="000066"/>
                </a:solidFill>
                <a:latin typeface="Times New Roman" pitchFamily="18" charset="0"/>
              </a:rPr>
              <a:t>79 483,4 </a:t>
            </a:r>
            <a:r>
              <a:rPr lang="ru-RU" altLang="ru-RU" sz="2000" b="1" dirty="0">
                <a:solidFill>
                  <a:srgbClr val="000066"/>
                </a:solidFill>
                <a:latin typeface="Times New Roman" pitchFamily="18" charset="0"/>
              </a:rPr>
              <a:t>тыс. руб.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altLang="ru-RU" sz="2000" b="1" dirty="0" smtClean="0">
                <a:solidFill>
                  <a:srgbClr val="000066"/>
                </a:solidFill>
                <a:latin typeface="Times New Roman" pitchFamily="18" charset="0"/>
              </a:rPr>
              <a:t>2023 </a:t>
            </a:r>
            <a:r>
              <a:rPr lang="ru-RU" altLang="ru-RU" sz="2000" b="1" dirty="0">
                <a:solidFill>
                  <a:srgbClr val="000066"/>
                </a:solidFill>
                <a:latin typeface="Times New Roman" pitchFamily="18" charset="0"/>
              </a:rPr>
              <a:t>год </a:t>
            </a:r>
            <a:r>
              <a:rPr lang="ru-RU" altLang="ru-RU" sz="2000" b="1" dirty="0" smtClean="0">
                <a:solidFill>
                  <a:srgbClr val="000066"/>
                </a:solidFill>
                <a:latin typeface="Times New Roman" pitchFamily="18" charset="0"/>
              </a:rPr>
              <a:t>– </a:t>
            </a:r>
            <a:r>
              <a:rPr lang="ru-RU" altLang="ru-RU" sz="2000" b="1" dirty="0" smtClean="0">
                <a:solidFill>
                  <a:srgbClr val="000066"/>
                </a:solidFill>
                <a:latin typeface="Times New Roman" pitchFamily="18" charset="0"/>
              </a:rPr>
              <a:t>79 483,4 </a:t>
            </a:r>
            <a:r>
              <a:rPr lang="ru-RU" altLang="ru-RU" sz="2000" b="1" dirty="0" smtClean="0">
                <a:solidFill>
                  <a:srgbClr val="000066"/>
                </a:solidFill>
                <a:latin typeface="Times New Roman" pitchFamily="18" charset="0"/>
              </a:rPr>
              <a:t>тыс</a:t>
            </a:r>
            <a:r>
              <a:rPr lang="ru-RU" altLang="ru-RU" sz="2000" b="1" dirty="0">
                <a:solidFill>
                  <a:srgbClr val="000066"/>
                </a:solidFill>
                <a:latin typeface="Times New Roman" pitchFamily="18" charset="0"/>
              </a:rPr>
              <a:t>. руб.</a:t>
            </a:r>
          </a:p>
        </p:txBody>
      </p:sp>
      <p:pic>
        <p:nvPicPr>
          <p:cNvPr id="108556" name="Picture 43" descr="irbr-zjs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648" y="63456"/>
            <a:ext cx="6477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69308" y="63456"/>
            <a:ext cx="5875000" cy="679467"/>
          </a:xfrm>
        </p:spPr>
        <p:txBody>
          <a:bodyPr/>
          <a:lstStyle/>
          <a:p>
            <a:pPr eaLnBrk="1" hangingPunct="1"/>
            <a:r>
              <a:rPr lang="ru-RU" altLang="ru-RU" sz="2200" b="1" dirty="0" smtClean="0">
                <a:solidFill>
                  <a:srgbClr val="000099"/>
                </a:solidFill>
                <a:latin typeface="Times New Roman" pitchFamily="18" charset="0"/>
              </a:rPr>
              <a:t>Бюджет Ирбитского МО на 2021 год и </a:t>
            </a:r>
            <a:br>
              <a:rPr lang="ru-RU" altLang="ru-RU" sz="22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200" b="1" dirty="0" smtClean="0">
                <a:solidFill>
                  <a:srgbClr val="000099"/>
                </a:solidFill>
                <a:latin typeface="Times New Roman" pitchFamily="18" charset="0"/>
              </a:rPr>
              <a:t>плановый период 2022-2023 гг.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735010" y="247667"/>
            <a:ext cx="8086725" cy="431800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Бюджет Ирбитского МО на 2021 год </a:t>
            </a:r>
            <a:b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и плановый период 2022-2023 </a:t>
            </a:r>
            <a:r>
              <a:rPr lang="ru-RU" altLang="ru-RU" sz="2000" b="1" dirty="0" err="1" smtClean="0">
                <a:solidFill>
                  <a:srgbClr val="000099"/>
                </a:solidFill>
                <a:latin typeface="Times New Roman" pitchFamily="18" charset="0"/>
              </a:rPr>
              <a:t>гг</a:t>
            </a: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/>
            </a:r>
            <a:b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endParaRPr lang="ru-RU" altLang="ru-RU" sz="1600" b="1" dirty="0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1395822" y="558475"/>
            <a:ext cx="65492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269875" algn="ctr"/>
            <a:r>
              <a:rPr lang="ru-RU" altLang="ru-RU" sz="2400" b="1" dirty="0">
                <a:solidFill>
                  <a:srgbClr val="00602B"/>
                </a:solidFill>
                <a:latin typeface="Times New Roman" pitchFamily="18" charset="0"/>
              </a:rPr>
              <a:t>Не программные мероприятия</a:t>
            </a:r>
          </a:p>
        </p:txBody>
      </p:sp>
      <p:sp>
        <p:nvSpPr>
          <p:cNvPr id="374793" name="AutoShape 9"/>
          <p:cNvSpPr>
            <a:spLocks noChangeArrowheads="1"/>
          </p:cNvSpPr>
          <p:nvPr/>
        </p:nvSpPr>
        <p:spPr bwMode="gray">
          <a:xfrm>
            <a:off x="4718052" y="4013208"/>
            <a:ext cx="4162482" cy="2368120"/>
          </a:xfrm>
          <a:prstGeom prst="roundRect">
            <a:avLst>
              <a:gd name="adj" fmla="val 19046"/>
            </a:avLst>
          </a:prstGeom>
          <a:gradFill rotWithShape="1">
            <a:gsLst>
              <a:gs pos="0">
                <a:schemeClr val="accent1"/>
              </a:gs>
              <a:gs pos="50000">
                <a:srgbClr val="EAEAEA"/>
              </a:gs>
              <a:gs pos="100000">
                <a:schemeClr val="accent1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lang="ru-RU" sz="20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+mn-cs"/>
              </a:rPr>
              <a:t>8. Работники военно-учетного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lang="ru-RU" sz="20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+mn-cs"/>
              </a:rPr>
              <a:t>стола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+mn-cs"/>
              </a:rPr>
              <a:t>2021 год – 2 139,2 тыс. руб.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+mn-cs"/>
              </a:rPr>
              <a:t>2022 год – 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2 139,2 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+mn-cs"/>
              </a:rPr>
              <a:t>тыс. руб.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+mn-cs"/>
              </a:rPr>
              <a:t>2023 год – 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2 139,2 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+mn-cs"/>
              </a:rPr>
              <a:t>тыс. руб.</a:t>
            </a:r>
          </a:p>
        </p:txBody>
      </p:sp>
      <p:sp>
        <p:nvSpPr>
          <p:cNvPr id="374797" name="AutoShape 13"/>
          <p:cNvSpPr>
            <a:spLocks noChangeArrowheads="1"/>
          </p:cNvSpPr>
          <p:nvPr/>
        </p:nvSpPr>
        <p:spPr bwMode="gray">
          <a:xfrm>
            <a:off x="153927" y="982629"/>
            <a:ext cx="4300658" cy="1582275"/>
          </a:xfrm>
          <a:prstGeom prst="roundRect">
            <a:avLst>
              <a:gd name="adj" fmla="val 19046"/>
            </a:avLst>
          </a:prstGeom>
          <a:gradFill rotWithShape="1">
            <a:gsLst>
              <a:gs pos="0">
                <a:schemeClr val="accent1"/>
              </a:gs>
              <a:gs pos="50000">
                <a:srgbClr val="EAEAEA"/>
              </a:gs>
              <a:gs pos="100000">
                <a:schemeClr val="accent1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BBE0E3"/>
              </a:buClr>
              <a:buSzPct val="65000"/>
              <a:buFont typeface="Wingdings" panose="05000000000000000000" pitchFamily="2" charset="2"/>
              <a:buAutoNum type="arabicPeriod" startAt="8"/>
              <a:defRPr/>
            </a:pPr>
            <a:r>
              <a:rPr lang="ru-RU" sz="20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+mn-cs"/>
              </a:rPr>
              <a:t>5. Архив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+mn-cs"/>
              </a:rPr>
              <a:t>2021 год – 627,0 тыс. руб.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+mn-cs"/>
              </a:rPr>
              <a:t>2022 год – 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652,0 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+mn-cs"/>
              </a:rPr>
              <a:t>тыс. руб.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+mn-cs"/>
              </a:rPr>
              <a:t>2023 год – 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679,0 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+mn-cs"/>
              </a:rPr>
              <a:t>тыс. руб.</a:t>
            </a:r>
          </a:p>
        </p:txBody>
      </p:sp>
      <p:sp>
        <p:nvSpPr>
          <p:cNvPr id="25" name="AutoShape 9"/>
          <p:cNvSpPr>
            <a:spLocks noChangeArrowheads="1"/>
          </p:cNvSpPr>
          <p:nvPr/>
        </p:nvSpPr>
        <p:spPr bwMode="gray">
          <a:xfrm>
            <a:off x="179512" y="2780928"/>
            <a:ext cx="4308534" cy="1761651"/>
          </a:xfrm>
          <a:prstGeom prst="roundRect">
            <a:avLst>
              <a:gd name="adj" fmla="val 1904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lang="ru-RU" sz="20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+mn-cs"/>
              </a:rPr>
              <a:t>7. МКУ «Центр хозяйственного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lang="ru-RU" sz="20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+mn-cs"/>
              </a:rPr>
              <a:t>обслуживания»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+mn-cs"/>
              </a:rPr>
              <a:t>2021 год – 33 250,0 тыс. руб.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+mn-cs"/>
              </a:rPr>
              <a:t>2022 год – 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33 250,0 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+mn-cs"/>
              </a:rPr>
              <a:t>тыс. руб.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+mn-cs"/>
              </a:rPr>
              <a:t>2023 год – 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33 250,0 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+mn-cs"/>
              </a:rPr>
              <a:t>тыс. руб.</a:t>
            </a:r>
          </a:p>
        </p:txBody>
      </p:sp>
      <p:sp>
        <p:nvSpPr>
          <p:cNvPr id="108555" name="AutoShape 15" descr="Папирус"/>
          <p:cNvSpPr>
            <a:spLocks noChangeArrowheads="1"/>
          </p:cNvSpPr>
          <p:nvPr/>
        </p:nvSpPr>
        <p:spPr bwMode="auto">
          <a:xfrm rot="10800000">
            <a:off x="4754563" y="1311241"/>
            <a:ext cx="4198997" cy="251939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10800000"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altLang="ru-RU" sz="2000" b="1" dirty="0" smtClean="0">
                <a:solidFill>
                  <a:srgbClr val="004C22"/>
                </a:solidFill>
                <a:latin typeface="Times New Roman" pitchFamily="18" charset="0"/>
              </a:rPr>
              <a:t>6. </a:t>
            </a:r>
            <a:r>
              <a:rPr lang="ru-RU" altLang="ru-RU" sz="2000" b="1" dirty="0">
                <a:solidFill>
                  <a:srgbClr val="004C22"/>
                </a:solidFill>
                <a:latin typeface="Times New Roman" pitchFamily="18" charset="0"/>
              </a:rPr>
              <a:t>Субсидия и грант на освещение деятельности органов местного самоуправления</a:t>
            </a:r>
          </a:p>
          <a:p>
            <a:pPr algn="ctr"/>
            <a:r>
              <a:rPr lang="ru-RU" altLang="ru-RU" sz="2000" b="1" dirty="0" smtClean="0">
                <a:solidFill>
                  <a:srgbClr val="000066"/>
                </a:solidFill>
                <a:latin typeface="Times New Roman" pitchFamily="18" charset="0"/>
              </a:rPr>
              <a:t>2021 </a:t>
            </a:r>
            <a:r>
              <a:rPr lang="ru-RU" altLang="ru-RU" sz="2000" b="1" dirty="0">
                <a:solidFill>
                  <a:srgbClr val="000066"/>
                </a:solidFill>
                <a:latin typeface="Times New Roman" pitchFamily="18" charset="0"/>
              </a:rPr>
              <a:t>год – 5 </a:t>
            </a:r>
            <a:r>
              <a:rPr lang="ru-RU" altLang="ru-RU" sz="2000" b="1" dirty="0" smtClean="0">
                <a:solidFill>
                  <a:srgbClr val="000066"/>
                </a:solidFill>
                <a:latin typeface="Times New Roman" pitchFamily="18" charset="0"/>
              </a:rPr>
              <a:t>500,0 </a:t>
            </a:r>
            <a:r>
              <a:rPr lang="ru-RU" altLang="ru-RU" sz="2000" b="1" dirty="0">
                <a:solidFill>
                  <a:srgbClr val="000066"/>
                </a:solidFill>
                <a:latin typeface="Times New Roman" pitchFamily="18" charset="0"/>
              </a:rPr>
              <a:t>тыс. руб.</a:t>
            </a:r>
          </a:p>
          <a:p>
            <a:pPr algn="ctr"/>
            <a:r>
              <a:rPr lang="ru-RU" altLang="ru-RU" sz="2000" b="1" dirty="0" smtClean="0">
                <a:solidFill>
                  <a:srgbClr val="000066"/>
                </a:solidFill>
                <a:latin typeface="Times New Roman" pitchFamily="18" charset="0"/>
              </a:rPr>
              <a:t>2022 </a:t>
            </a:r>
            <a:r>
              <a:rPr lang="ru-RU" altLang="ru-RU" sz="2000" b="1" dirty="0">
                <a:solidFill>
                  <a:srgbClr val="000066"/>
                </a:solidFill>
                <a:latin typeface="Times New Roman" pitchFamily="18" charset="0"/>
              </a:rPr>
              <a:t>год – 5 </a:t>
            </a:r>
            <a:r>
              <a:rPr lang="ru-RU" altLang="ru-RU" sz="2000" b="1" dirty="0" smtClean="0">
                <a:solidFill>
                  <a:srgbClr val="000066"/>
                </a:solidFill>
                <a:latin typeface="Times New Roman" pitchFamily="18" charset="0"/>
              </a:rPr>
              <a:t>500,0 </a:t>
            </a:r>
            <a:r>
              <a:rPr lang="ru-RU" altLang="ru-RU" sz="2000" b="1" dirty="0">
                <a:solidFill>
                  <a:srgbClr val="000066"/>
                </a:solidFill>
                <a:latin typeface="Times New Roman" pitchFamily="18" charset="0"/>
              </a:rPr>
              <a:t>тыс. руб.</a:t>
            </a:r>
          </a:p>
          <a:p>
            <a:pPr algn="ctr"/>
            <a:r>
              <a:rPr lang="ru-RU" altLang="ru-RU" sz="2000" b="1" dirty="0" smtClean="0">
                <a:solidFill>
                  <a:srgbClr val="000066"/>
                </a:solidFill>
                <a:latin typeface="Times New Roman" pitchFamily="18" charset="0"/>
              </a:rPr>
              <a:t>2023 </a:t>
            </a:r>
            <a:r>
              <a:rPr lang="ru-RU" altLang="ru-RU" sz="2000" b="1" dirty="0">
                <a:solidFill>
                  <a:srgbClr val="000066"/>
                </a:solidFill>
                <a:latin typeface="Times New Roman" pitchFamily="18" charset="0"/>
              </a:rPr>
              <a:t>год – 5 </a:t>
            </a:r>
            <a:r>
              <a:rPr lang="ru-RU" altLang="ru-RU" sz="2000" b="1" dirty="0" smtClean="0">
                <a:solidFill>
                  <a:srgbClr val="000066"/>
                </a:solidFill>
                <a:latin typeface="Times New Roman" pitchFamily="18" charset="0"/>
              </a:rPr>
              <a:t>500,0 </a:t>
            </a:r>
            <a:r>
              <a:rPr lang="ru-RU" altLang="ru-RU" sz="2000" b="1" dirty="0">
                <a:solidFill>
                  <a:srgbClr val="000066"/>
                </a:solidFill>
                <a:latin typeface="Times New Roman" pitchFamily="18" charset="0"/>
              </a:rPr>
              <a:t>тыс. руб.</a:t>
            </a:r>
          </a:p>
        </p:txBody>
      </p:sp>
      <p:pic>
        <p:nvPicPr>
          <p:cNvPr id="108556" name="Picture 43" descr="irbr-zjs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648" y="63456"/>
            <a:ext cx="6477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9"/>
          <p:cNvSpPr>
            <a:spLocks noChangeArrowheads="1"/>
          </p:cNvSpPr>
          <p:nvPr/>
        </p:nvSpPr>
        <p:spPr bwMode="gray">
          <a:xfrm>
            <a:off x="287524" y="4833157"/>
            <a:ext cx="4308534" cy="1512168"/>
          </a:xfrm>
          <a:prstGeom prst="roundRect">
            <a:avLst>
              <a:gd name="adj" fmla="val 1904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lang="ru-RU" sz="2000" b="1" dirty="0" smtClean="0">
                <a:solidFill>
                  <a:srgbClr val="003300"/>
                </a:solidFill>
                <a:latin typeface="Times New Roman" panose="02020603050405020304" pitchFamily="18" charset="0"/>
              </a:rPr>
              <a:t>9</a:t>
            </a:r>
            <a:r>
              <a:rPr lang="ru-RU" sz="20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+mn-cs"/>
              </a:rPr>
              <a:t>. Перепись 2021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  <a:defRPr/>
            </a:pPr>
            <a:endParaRPr lang="ru-RU" sz="2000" b="1" dirty="0" smtClean="0">
              <a:solidFill>
                <a:srgbClr val="003300"/>
              </a:solidFill>
              <a:latin typeface="Times New Roman" panose="02020603050405020304" pitchFamily="18" charset="0"/>
              <a:cs typeface="+mn-cs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2021 год – 432,2 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17500"/>
            <a:ext cx="8229600" cy="466725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Бюджет Ирбитского МО на 2021 год </a:t>
            </a:r>
            <a:b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и плановый период 2022 - 2023 </a:t>
            </a:r>
            <a:r>
              <a:rPr lang="ru-RU" altLang="ru-RU" sz="2000" b="1" dirty="0" err="1" smtClean="0">
                <a:solidFill>
                  <a:srgbClr val="000099"/>
                </a:solidFill>
                <a:latin typeface="Times New Roman" pitchFamily="18" charset="0"/>
              </a:rPr>
              <a:t>гг</a:t>
            </a: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/>
            </a:r>
            <a:b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endParaRPr lang="ru-RU" altLang="ru-RU" sz="1400" b="1" i="1" dirty="0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09570" name="Скругленный прямоугольник 34"/>
          <p:cNvSpPr>
            <a:spLocks noChangeArrowheads="1"/>
          </p:cNvSpPr>
          <p:nvPr/>
        </p:nvSpPr>
        <p:spPr bwMode="auto">
          <a:xfrm>
            <a:off x="2271681" y="4670442"/>
            <a:ext cx="4673664" cy="218755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spcAft>
                <a:spcPts val="100"/>
              </a:spcAft>
              <a:buFont typeface="StarSymbol"/>
              <a:buNone/>
            </a:pPr>
            <a:r>
              <a:rPr lang="ru-RU" altLang="ru-RU" b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Подпрограмма 3. «Повышение эффективности производства агропромышленного комплекса </a:t>
            </a:r>
            <a:r>
              <a:rPr lang="ru-RU" altLang="ru-RU" b="1" dirty="0" err="1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Ирбитского</a:t>
            </a:r>
            <a:r>
              <a:rPr lang="ru-RU" altLang="ru-RU" b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 района»</a:t>
            </a:r>
          </a:p>
          <a:p>
            <a:pPr algn="ctr"/>
            <a:r>
              <a:rPr lang="ru-RU" altLang="ru-RU" sz="2000" b="1" dirty="0" smtClean="0">
                <a:solidFill>
                  <a:srgbClr val="0000FF"/>
                </a:solidFill>
                <a:latin typeface="Times New Roman" pitchFamily="18" charset="0"/>
              </a:rPr>
              <a:t>2021 </a:t>
            </a:r>
            <a:r>
              <a:rPr lang="ru-RU" altLang="ru-RU" sz="2000" b="1" dirty="0">
                <a:solidFill>
                  <a:srgbClr val="0000FF"/>
                </a:solidFill>
                <a:latin typeface="Times New Roman" pitchFamily="18" charset="0"/>
              </a:rPr>
              <a:t>год –  1 </a:t>
            </a:r>
            <a:r>
              <a:rPr lang="ru-RU" altLang="ru-RU" sz="2000" b="1" dirty="0" smtClean="0">
                <a:solidFill>
                  <a:srgbClr val="0000FF"/>
                </a:solidFill>
                <a:latin typeface="Times New Roman" pitchFamily="18" charset="0"/>
              </a:rPr>
              <a:t>450,0 </a:t>
            </a:r>
            <a:r>
              <a:rPr lang="ru-RU" altLang="ru-RU" sz="2000" b="1" dirty="0">
                <a:solidFill>
                  <a:srgbClr val="0000FF"/>
                </a:solidFill>
                <a:latin typeface="Times New Roman" pitchFamily="18" charset="0"/>
              </a:rPr>
              <a:t>тыс. руб.</a:t>
            </a:r>
          </a:p>
          <a:p>
            <a:pPr algn="ctr"/>
            <a:r>
              <a:rPr lang="ru-RU" altLang="ru-RU" sz="2000" b="1" dirty="0" smtClean="0">
                <a:solidFill>
                  <a:srgbClr val="0000FF"/>
                </a:solidFill>
                <a:latin typeface="Times New Roman" pitchFamily="18" charset="0"/>
              </a:rPr>
              <a:t>2022 </a:t>
            </a:r>
            <a:r>
              <a:rPr lang="ru-RU" altLang="ru-RU" sz="2000" b="1" dirty="0">
                <a:solidFill>
                  <a:srgbClr val="0000FF"/>
                </a:solidFill>
                <a:latin typeface="Times New Roman" pitchFamily="18" charset="0"/>
              </a:rPr>
              <a:t>год –  1 </a:t>
            </a:r>
            <a:r>
              <a:rPr lang="ru-RU" altLang="ru-RU" sz="2000" b="1" dirty="0" smtClean="0">
                <a:solidFill>
                  <a:srgbClr val="0000FF"/>
                </a:solidFill>
                <a:latin typeface="Times New Roman" pitchFamily="18" charset="0"/>
              </a:rPr>
              <a:t>450,0 </a:t>
            </a:r>
            <a:r>
              <a:rPr lang="ru-RU" altLang="ru-RU" sz="2000" b="1" dirty="0">
                <a:solidFill>
                  <a:srgbClr val="0000FF"/>
                </a:solidFill>
                <a:latin typeface="Times New Roman" pitchFamily="18" charset="0"/>
              </a:rPr>
              <a:t>тыс. руб.</a:t>
            </a:r>
          </a:p>
          <a:p>
            <a:pPr algn="ctr"/>
            <a:r>
              <a:rPr lang="ru-RU" altLang="ru-RU" sz="2000" b="1" dirty="0" smtClean="0">
                <a:solidFill>
                  <a:srgbClr val="0000FF"/>
                </a:solidFill>
                <a:latin typeface="Times New Roman" pitchFamily="18" charset="0"/>
              </a:rPr>
              <a:t>2023 </a:t>
            </a:r>
            <a:r>
              <a:rPr lang="ru-RU" altLang="ru-RU" sz="2000" b="1" dirty="0">
                <a:solidFill>
                  <a:srgbClr val="0000FF"/>
                </a:solidFill>
                <a:latin typeface="Times New Roman" pitchFamily="18" charset="0"/>
              </a:rPr>
              <a:t>год –  1 </a:t>
            </a:r>
            <a:r>
              <a:rPr lang="ru-RU" altLang="ru-RU" sz="2000" b="1" dirty="0" smtClean="0">
                <a:solidFill>
                  <a:srgbClr val="0000FF"/>
                </a:solidFill>
                <a:latin typeface="Times New Roman" pitchFamily="18" charset="0"/>
              </a:rPr>
              <a:t>450,0 </a:t>
            </a:r>
            <a:r>
              <a:rPr lang="ru-RU" altLang="ru-RU" sz="2000" b="1" dirty="0">
                <a:solidFill>
                  <a:srgbClr val="0000FF"/>
                </a:solidFill>
                <a:latin typeface="Times New Roman" pitchFamily="18" charset="0"/>
              </a:rPr>
              <a:t>тыс. руб.</a:t>
            </a:r>
          </a:p>
          <a:p>
            <a:pPr algn="ctr"/>
            <a:endParaRPr lang="ru-RU" altLang="ru-RU" sz="14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spcAft>
                <a:spcPts val="100"/>
              </a:spcAft>
              <a:buFont typeface="StarSymbol"/>
              <a:buNone/>
            </a:pPr>
            <a:endParaRPr lang="ru-RU" altLang="ru-RU" sz="1400" b="1" dirty="0">
              <a:solidFill>
                <a:srgbClr val="00602B"/>
              </a:solidFill>
              <a:latin typeface="Times New Roman" pitchFamily="18" charset="0"/>
            </a:endParaRPr>
          </a:p>
        </p:txBody>
      </p:sp>
      <p:sp>
        <p:nvSpPr>
          <p:cNvPr id="109571" name="Скругленный прямоугольник 34"/>
          <p:cNvSpPr>
            <a:spLocks noChangeArrowheads="1"/>
          </p:cNvSpPr>
          <p:nvPr/>
        </p:nvSpPr>
        <p:spPr bwMode="auto">
          <a:xfrm>
            <a:off x="5040313" y="1881188"/>
            <a:ext cx="3657600" cy="27717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spcAft>
                <a:spcPts val="100"/>
              </a:spcAft>
              <a:buFont typeface="StarSymbol"/>
              <a:buNone/>
            </a:pPr>
            <a:r>
              <a:rPr lang="ru-RU" altLang="ru-RU" b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altLang="ru-RU" b="1" dirty="0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altLang="ru-RU" b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. «Комплексное развитие сельских территорий Ирбитского муниципального образования»</a:t>
            </a:r>
          </a:p>
          <a:p>
            <a:pPr algn="ctr"/>
            <a:r>
              <a:rPr lang="ru-RU" altLang="ru-RU" sz="2000" b="1" dirty="0" smtClean="0">
                <a:solidFill>
                  <a:srgbClr val="0000FF"/>
                </a:solidFill>
                <a:latin typeface="Times New Roman" pitchFamily="18" charset="0"/>
              </a:rPr>
              <a:t>2021 </a:t>
            </a:r>
            <a:r>
              <a:rPr lang="ru-RU" altLang="ru-RU" sz="2000" b="1" dirty="0">
                <a:solidFill>
                  <a:srgbClr val="0000FF"/>
                </a:solidFill>
                <a:latin typeface="Times New Roman" pitchFamily="18" charset="0"/>
              </a:rPr>
              <a:t>год – </a:t>
            </a:r>
            <a:r>
              <a:rPr lang="ru-RU" altLang="ru-RU" sz="2000" b="1" dirty="0" smtClean="0">
                <a:solidFill>
                  <a:srgbClr val="0000FF"/>
                </a:solidFill>
                <a:latin typeface="Times New Roman" pitchFamily="18" charset="0"/>
              </a:rPr>
              <a:t>20 910,0 тыс</a:t>
            </a:r>
            <a:r>
              <a:rPr lang="ru-RU" altLang="ru-RU" sz="2000" b="1" dirty="0">
                <a:solidFill>
                  <a:srgbClr val="0000FF"/>
                </a:solidFill>
                <a:latin typeface="Times New Roman" pitchFamily="18" charset="0"/>
              </a:rPr>
              <a:t>. руб.</a:t>
            </a:r>
          </a:p>
          <a:p>
            <a:pPr algn="ctr"/>
            <a:r>
              <a:rPr lang="ru-RU" altLang="ru-RU" sz="2000" b="1" dirty="0" smtClean="0">
                <a:solidFill>
                  <a:srgbClr val="0000FF"/>
                </a:solidFill>
                <a:latin typeface="Times New Roman" pitchFamily="18" charset="0"/>
              </a:rPr>
              <a:t>2022 </a:t>
            </a:r>
            <a:r>
              <a:rPr lang="ru-RU" altLang="ru-RU" sz="2000" b="1" dirty="0">
                <a:solidFill>
                  <a:srgbClr val="0000FF"/>
                </a:solidFill>
                <a:latin typeface="Times New Roman" pitchFamily="18" charset="0"/>
              </a:rPr>
              <a:t>год – </a:t>
            </a:r>
            <a:r>
              <a:rPr lang="ru-RU" altLang="ru-RU" sz="2000" b="1" dirty="0" smtClean="0">
                <a:solidFill>
                  <a:srgbClr val="0000FF"/>
                </a:solidFill>
                <a:latin typeface="Times New Roman" pitchFamily="18" charset="0"/>
              </a:rPr>
              <a:t>7 728,7 тыс</a:t>
            </a:r>
            <a:r>
              <a:rPr lang="ru-RU" altLang="ru-RU" sz="2000" b="1" dirty="0">
                <a:solidFill>
                  <a:srgbClr val="0000FF"/>
                </a:solidFill>
                <a:latin typeface="Times New Roman" pitchFamily="18" charset="0"/>
              </a:rPr>
              <a:t>. руб.</a:t>
            </a:r>
          </a:p>
          <a:p>
            <a:pPr algn="ctr"/>
            <a:r>
              <a:rPr lang="ru-RU" altLang="ru-RU" sz="2000" b="1" dirty="0" smtClean="0">
                <a:solidFill>
                  <a:srgbClr val="0000FF"/>
                </a:solidFill>
                <a:latin typeface="Times New Roman" pitchFamily="18" charset="0"/>
              </a:rPr>
              <a:t>2023 </a:t>
            </a:r>
            <a:r>
              <a:rPr lang="ru-RU" altLang="ru-RU" sz="2000" b="1" dirty="0">
                <a:solidFill>
                  <a:srgbClr val="0000FF"/>
                </a:solidFill>
                <a:latin typeface="Times New Roman" pitchFamily="18" charset="0"/>
              </a:rPr>
              <a:t>год – </a:t>
            </a:r>
            <a:r>
              <a:rPr lang="ru-RU" altLang="ru-RU" sz="2000" b="1" dirty="0" smtClean="0">
                <a:solidFill>
                  <a:srgbClr val="0000FF"/>
                </a:solidFill>
                <a:latin typeface="Times New Roman" pitchFamily="18" charset="0"/>
              </a:rPr>
              <a:t>6 400,0 тыс</a:t>
            </a:r>
            <a:r>
              <a:rPr lang="ru-RU" altLang="ru-RU" sz="2000" b="1" dirty="0">
                <a:solidFill>
                  <a:srgbClr val="0000FF"/>
                </a:solidFill>
                <a:latin typeface="Times New Roman" pitchFamily="18" charset="0"/>
              </a:rPr>
              <a:t>. руб.</a:t>
            </a:r>
          </a:p>
          <a:p>
            <a:pPr algn="ctr"/>
            <a:endParaRPr lang="ru-RU" altLang="ru-RU" sz="1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09572" name="Скругленный прямоугольник 34"/>
          <p:cNvSpPr>
            <a:spLocks noChangeArrowheads="1"/>
          </p:cNvSpPr>
          <p:nvPr/>
        </p:nvSpPr>
        <p:spPr bwMode="auto">
          <a:xfrm>
            <a:off x="827088" y="727039"/>
            <a:ext cx="7524750" cy="1046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algn="ctr"/>
            <a:r>
              <a:rPr lang="ru-RU" altLang="ru-RU" sz="2000" b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«Развитие экономики </a:t>
            </a:r>
            <a:r>
              <a:rPr lang="ru-RU" altLang="ru-RU" sz="2000" b="1" dirty="0" err="1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Ирбитского</a:t>
            </a:r>
            <a:r>
              <a:rPr lang="ru-RU" altLang="ru-RU" sz="2000" b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 муниципального </a:t>
            </a:r>
            <a:r>
              <a:rPr lang="ru-RU" altLang="ru-RU" sz="2000" b="1" dirty="0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образования до 2024 </a:t>
            </a:r>
            <a:r>
              <a:rPr lang="ru-RU" altLang="ru-RU" sz="2000" b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года»</a:t>
            </a: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573" name="Скругленный прямоугольник 34"/>
          <p:cNvSpPr>
            <a:spLocks noChangeArrowheads="1"/>
          </p:cNvSpPr>
          <p:nvPr/>
        </p:nvSpPr>
        <p:spPr bwMode="auto">
          <a:xfrm>
            <a:off x="358775" y="1881188"/>
            <a:ext cx="3817938" cy="27717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spcAft>
                <a:spcPts val="100"/>
              </a:spcAft>
              <a:buFont typeface="StarSymbol"/>
              <a:buNone/>
            </a:pPr>
            <a:r>
              <a:rPr lang="ru-RU" altLang="ru-RU" b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Подпрограмма 1. «Развитие субъектов малого и среднего предпринимательства в </a:t>
            </a:r>
            <a:r>
              <a:rPr lang="ru-RU" altLang="ru-RU" b="1" dirty="0" err="1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Ирбитском</a:t>
            </a:r>
            <a:r>
              <a:rPr lang="ru-RU" altLang="ru-RU" b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 муниципальном образовании»</a:t>
            </a:r>
          </a:p>
          <a:p>
            <a:pPr algn="ctr">
              <a:spcBef>
                <a:spcPct val="20000"/>
              </a:spcBef>
              <a:spcAft>
                <a:spcPts val="100"/>
              </a:spcAft>
              <a:buFont typeface="StarSymbol"/>
              <a:buNone/>
            </a:pPr>
            <a:r>
              <a:rPr lang="ru-RU" alt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alt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alt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515,0 </a:t>
            </a:r>
            <a:r>
              <a:rPr lang="ru-RU" alt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>
              <a:spcBef>
                <a:spcPct val="20000"/>
              </a:spcBef>
              <a:spcAft>
                <a:spcPts val="100"/>
              </a:spcAft>
            </a:pPr>
            <a:r>
              <a:rPr lang="ru-RU" alt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alt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515,0 </a:t>
            </a:r>
            <a:r>
              <a:rPr lang="ru-RU" alt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>
              <a:spcBef>
                <a:spcPct val="20000"/>
              </a:spcBef>
              <a:spcAft>
                <a:spcPts val="100"/>
              </a:spcAft>
            </a:pPr>
            <a:r>
              <a:rPr lang="ru-RU" alt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alt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515,0 </a:t>
            </a:r>
            <a:r>
              <a:rPr lang="ru-RU" alt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>
              <a:spcBef>
                <a:spcPct val="20000"/>
              </a:spcBef>
              <a:spcAft>
                <a:spcPts val="100"/>
              </a:spcAft>
              <a:buFont typeface="StarSymbol"/>
              <a:buNone/>
            </a:pPr>
            <a:endParaRPr lang="ru-RU" altLang="ru-RU" sz="1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574" name="Выгнутая влево стрелка 13"/>
          <p:cNvSpPr>
            <a:spLocks noChangeArrowheads="1"/>
          </p:cNvSpPr>
          <p:nvPr/>
        </p:nvSpPr>
        <p:spPr bwMode="auto">
          <a:xfrm>
            <a:off x="47625" y="1128713"/>
            <a:ext cx="779463" cy="1474787"/>
          </a:xfrm>
          <a:prstGeom prst="curvedRightArrow">
            <a:avLst>
              <a:gd name="adj1" fmla="val 25026"/>
              <a:gd name="adj2" fmla="val 50026"/>
              <a:gd name="adj3" fmla="val 25000"/>
            </a:avLst>
          </a:prstGeom>
          <a:gradFill rotWithShape="1">
            <a:gsLst>
              <a:gs pos="0">
                <a:srgbClr val="CCFFFF"/>
              </a:gs>
              <a:gs pos="100000">
                <a:srgbClr val="B7E5E5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09575" name="Выгнутая вправо стрелка 14"/>
          <p:cNvSpPr>
            <a:spLocks noChangeArrowheads="1"/>
          </p:cNvSpPr>
          <p:nvPr/>
        </p:nvSpPr>
        <p:spPr bwMode="auto">
          <a:xfrm>
            <a:off x="8351838" y="1128713"/>
            <a:ext cx="731837" cy="1474787"/>
          </a:xfrm>
          <a:prstGeom prst="curvedLeftArrow">
            <a:avLst>
              <a:gd name="adj1" fmla="val 24994"/>
              <a:gd name="adj2" fmla="val 49997"/>
              <a:gd name="adj3" fmla="val 25000"/>
            </a:avLst>
          </a:prstGeom>
          <a:gradFill rotWithShape="1">
            <a:gsLst>
              <a:gs pos="0">
                <a:srgbClr val="CCFFFF"/>
              </a:gs>
              <a:gs pos="100000">
                <a:srgbClr val="B7E5E5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09576" name="Стрелка вниз 15"/>
          <p:cNvSpPr>
            <a:spLocks noChangeArrowheads="1"/>
          </p:cNvSpPr>
          <p:nvPr/>
        </p:nvSpPr>
        <p:spPr bwMode="auto">
          <a:xfrm>
            <a:off x="4365625" y="1773238"/>
            <a:ext cx="449263" cy="2555875"/>
          </a:xfrm>
          <a:prstGeom prst="downArrow">
            <a:avLst>
              <a:gd name="adj1" fmla="val 50000"/>
              <a:gd name="adj2" fmla="val 61842"/>
            </a:avLst>
          </a:prstGeom>
          <a:gradFill rotWithShape="1">
            <a:gsLst>
              <a:gs pos="0">
                <a:srgbClr val="CCFFFF"/>
              </a:gs>
              <a:gs pos="100000">
                <a:srgbClr val="B7E5E5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pic>
        <p:nvPicPr>
          <p:cNvPr id="109577" name="Picture 43" descr="irbr-zjs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87313"/>
            <a:ext cx="719138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333375"/>
            <a:ext cx="8229600" cy="218281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Бюджет Ирбитского МО на 2021 год </a:t>
            </a:r>
            <a:b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и плановый период 2021-2023 </a:t>
            </a:r>
            <a:r>
              <a:rPr lang="ru-RU" altLang="ru-RU" sz="2000" b="1" dirty="0" err="1" smtClean="0">
                <a:solidFill>
                  <a:srgbClr val="000099"/>
                </a:solidFill>
                <a:latin typeface="Times New Roman" pitchFamily="18" charset="0"/>
              </a:rPr>
              <a:t>гг</a:t>
            </a: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/>
            </a:r>
            <a:b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endParaRPr lang="ru-RU" altLang="ru-RU" sz="1400" b="1" i="1" dirty="0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10594" name="Скругленный прямоугольник 34"/>
          <p:cNvSpPr>
            <a:spLocks noChangeArrowheads="1"/>
          </p:cNvSpPr>
          <p:nvPr/>
        </p:nvSpPr>
        <p:spPr bwMode="auto">
          <a:xfrm>
            <a:off x="153927" y="2589201"/>
            <a:ext cx="8809097" cy="412274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1600" b="1" dirty="0">
                <a:latin typeface="Georgia" pitchFamily="18" charset="0"/>
              </a:rPr>
              <a:t>Предоставление субсидии  организации инфраструктуры поддержи предпринимательства  для реализации мероприятий программы</a:t>
            </a:r>
            <a:r>
              <a:rPr lang="ru-RU" altLang="ru-RU" sz="1600" b="1" dirty="0" smtClean="0">
                <a:latin typeface="Georgia" pitchFamily="18" charset="0"/>
              </a:rPr>
              <a:t>:</a:t>
            </a:r>
          </a:p>
          <a:p>
            <a:pPr algn="ctr"/>
            <a:endParaRPr lang="ru-RU" altLang="ru-RU" sz="1600" b="1" dirty="0">
              <a:latin typeface="Georgia" pitchFamily="18" charset="0"/>
            </a:endParaRPr>
          </a:p>
          <a:p>
            <a:pPr algn="just">
              <a:buFontTx/>
              <a:buChar char="-"/>
            </a:pPr>
            <a:r>
              <a:rPr lang="ru-RU" altLang="ru-RU" sz="1600" b="1" dirty="0" smtClean="0">
                <a:latin typeface="Georgia" pitchFamily="18" charset="0"/>
              </a:rPr>
              <a:t>Развитие </a:t>
            </a:r>
            <a:r>
              <a:rPr lang="ru-RU" altLang="ru-RU" sz="1600" b="1" dirty="0">
                <a:latin typeface="Georgia" pitchFamily="18" charset="0"/>
              </a:rPr>
              <a:t>молодежного предпринимательства – «Школа бизнеса»;</a:t>
            </a:r>
          </a:p>
          <a:p>
            <a:pPr algn="just">
              <a:buFontTx/>
              <a:buChar char="-"/>
            </a:pPr>
            <a:r>
              <a:rPr lang="ru-RU" altLang="ru-RU" sz="1600" b="1" dirty="0">
                <a:latin typeface="Georgia" pitchFamily="18" charset="0"/>
              </a:rPr>
              <a:t>Информационная и консультационная поддержка;</a:t>
            </a:r>
          </a:p>
          <a:p>
            <a:pPr algn="just">
              <a:buFontTx/>
              <a:buChar char="-"/>
            </a:pPr>
            <a:r>
              <a:rPr lang="ru-RU" altLang="ru-RU" sz="1600" b="1" dirty="0" smtClean="0">
                <a:latin typeface="Georgia" pitchFamily="18" charset="0"/>
              </a:rPr>
              <a:t> Пропаганда и популяризация предпринимательской деятельности.</a:t>
            </a:r>
          </a:p>
          <a:p>
            <a:pPr algn="just">
              <a:buFontTx/>
              <a:buChar char="-"/>
            </a:pPr>
            <a:r>
              <a:rPr lang="ru-RU" altLang="ru-RU" sz="1600" b="1" dirty="0" smtClean="0">
                <a:latin typeface="Georgia" pitchFamily="18" charset="0"/>
              </a:rPr>
              <a:t>Обучающие семинары для субъектов малого и среднего предпринимательства</a:t>
            </a:r>
          </a:p>
          <a:p>
            <a:pPr algn="just">
              <a:buFontTx/>
              <a:buChar char="-"/>
            </a:pPr>
            <a:r>
              <a:rPr lang="ru-RU" altLang="ru-RU" sz="1600" b="1" dirty="0" smtClean="0">
                <a:latin typeface="Georgia" pitchFamily="18" charset="0"/>
              </a:rPr>
              <a:t>Субсидирование части затрат выставочно-ярмарочной деятельности СМСП</a:t>
            </a:r>
          </a:p>
          <a:p>
            <a:pPr algn="just"/>
            <a:endParaRPr lang="ru-RU" altLang="ru-RU" sz="1400" b="1" dirty="0" smtClean="0">
              <a:latin typeface="Georgia" pitchFamily="18" charset="0"/>
            </a:endParaRPr>
          </a:p>
          <a:p>
            <a:pPr algn="ctr"/>
            <a:r>
              <a:rPr lang="ru-RU" altLang="ru-RU" sz="2000" b="1" dirty="0" smtClean="0">
                <a:latin typeface="Georgia" pitchFamily="18" charset="0"/>
                <a:cs typeface="Times New Roman" pitchFamily="18" charset="0"/>
              </a:rPr>
              <a:t>2021 </a:t>
            </a:r>
            <a:r>
              <a:rPr lang="ru-RU" altLang="ru-RU" sz="2000" b="1" dirty="0">
                <a:latin typeface="Georgia" pitchFamily="18" charset="0"/>
                <a:cs typeface="Times New Roman" pitchFamily="18" charset="0"/>
              </a:rPr>
              <a:t>г – </a:t>
            </a:r>
            <a:r>
              <a:rPr lang="ru-RU" altLang="ru-RU" sz="2000" b="1" dirty="0" smtClean="0">
                <a:latin typeface="Georgia" pitchFamily="18" charset="0"/>
                <a:cs typeface="Times New Roman" pitchFamily="18" charset="0"/>
              </a:rPr>
              <a:t>515,0 </a:t>
            </a:r>
            <a:r>
              <a:rPr lang="ru-RU" altLang="ru-RU" sz="2000" b="1" dirty="0">
                <a:latin typeface="Georgia" pitchFamily="18" charset="0"/>
                <a:cs typeface="Times New Roman" pitchFamily="18" charset="0"/>
              </a:rPr>
              <a:t>тыс. руб. </a:t>
            </a:r>
          </a:p>
          <a:p>
            <a:pPr algn="ctr"/>
            <a:r>
              <a:rPr lang="ru-RU" altLang="ru-RU" sz="2000" b="1" dirty="0" smtClean="0">
                <a:latin typeface="Georgia" pitchFamily="18" charset="0"/>
                <a:cs typeface="Times New Roman" pitchFamily="18" charset="0"/>
              </a:rPr>
              <a:t>2022 </a:t>
            </a:r>
            <a:r>
              <a:rPr lang="ru-RU" altLang="ru-RU" sz="2000" b="1" dirty="0">
                <a:latin typeface="Georgia" pitchFamily="18" charset="0"/>
                <a:cs typeface="Times New Roman" pitchFamily="18" charset="0"/>
              </a:rPr>
              <a:t>г – </a:t>
            </a:r>
            <a:r>
              <a:rPr lang="ru-RU" altLang="ru-RU" sz="2000" b="1" dirty="0" smtClean="0">
                <a:latin typeface="Georgia" pitchFamily="18" charset="0"/>
                <a:cs typeface="Times New Roman" pitchFamily="18" charset="0"/>
              </a:rPr>
              <a:t>515,0 </a:t>
            </a:r>
            <a:r>
              <a:rPr lang="ru-RU" altLang="ru-RU" sz="2000" b="1" dirty="0">
                <a:latin typeface="Georgia" pitchFamily="18" charset="0"/>
                <a:cs typeface="Times New Roman" pitchFamily="18" charset="0"/>
              </a:rPr>
              <a:t>тыс. руб.</a:t>
            </a:r>
          </a:p>
          <a:p>
            <a:pPr algn="ctr"/>
            <a:r>
              <a:rPr lang="ru-RU" altLang="ru-RU" sz="2000" b="1" dirty="0" smtClean="0">
                <a:latin typeface="Georgia" pitchFamily="18" charset="0"/>
                <a:cs typeface="Times New Roman" pitchFamily="18" charset="0"/>
              </a:rPr>
              <a:t>2023 </a:t>
            </a:r>
            <a:r>
              <a:rPr lang="ru-RU" altLang="ru-RU" sz="2000" b="1" dirty="0">
                <a:latin typeface="Georgia" pitchFamily="18" charset="0"/>
                <a:cs typeface="Times New Roman" pitchFamily="18" charset="0"/>
              </a:rPr>
              <a:t>г – </a:t>
            </a:r>
            <a:r>
              <a:rPr lang="ru-RU" altLang="ru-RU" sz="2000" b="1" dirty="0" smtClean="0">
                <a:latin typeface="Georgia" pitchFamily="18" charset="0"/>
                <a:cs typeface="Times New Roman" pitchFamily="18" charset="0"/>
              </a:rPr>
              <a:t>515,0 </a:t>
            </a:r>
            <a:r>
              <a:rPr lang="ru-RU" altLang="ru-RU" sz="2000" b="1" dirty="0">
                <a:latin typeface="Georgia" pitchFamily="18" charset="0"/>
                <a:cs typeface="Times New Roman" pitchFamily="18" charset="0"/>
              </a:rPr>
              <a:t>тыс. руб.</a:t>
            </a:r>
          </a:p>
          <a:p>
            <a:pPr algn="ctr"/>
            <a:r>
              <a:rPr lang="ru-RU" altLang="ru-RU" sz="1600" b="1" dirty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 </a:t>
            </a:r>
            <a:endParaRPr lang="ru-RU" altLang="ru-RU" sz="1600" b="1" i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10595" name="Скругленный прямоугольник 34"/>
          <p:cNvSpPr>
            <a:spLocks noChangeArrowheads="1"/>
          </p:cNvSpPr>
          <p:nvPr/>
        </p:nvSpPr>
        <p:spPr bwMode="auto">
          <a:xfrm>
            <a:off x="107950" y="616600"/>
            <a:ext cx="8642350" cy="118903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spcAft>
                <a:spcPts val="100"/>
              </a:spcAft>
              <a:buFont typeface="StarSymbol"/>
              <a:buNone/>
            </a:pPr>
            <a:r>
              <a:rPr lang="ru-RU" altLang="ru-RU" b="1" dirty="0">
                <a:solidFill>
                  <a:srgbClr val="00602B"/>
                </a:solidFill>
                <a:latin typeface="Times New Roman" pitchFamily="18" charset="0"/>
              </a:rPr>
              <a:t>Подпрограмма 1. </a:t>
            </a:r>
            <a:r>
              <a:rPr lang="ru-RU" altLang="ru-RU" sz="2000" b="1" dirty="0">
                <a:solidFill>
                  <a:srgbClr val="00602B"/>
                </a:solidFill>
                <a:latin typeface="Times New Roman" pitchFamily="18" charset="0"/>
              </a:rPr>
              <a:t>«Развитие субъектов малого и среднего предпринимательства в </a:t>
            </a:r>
            <a:r>
              <a:rPr lang="ru-RU" altLang="ru-RU" sz="2000" b="1" dirty="0" err="1">
                <a:solidFill>
                  <a:srgbClr val="00602B"/>
                </a:solidFill>
                <a:latin typeface="Times New Roman" pitchFamily="18" charset="0"/>
              </a:rPr>
              <a:t>Ирбитском</a:t>
            </a:r>
            <a:r>
              <a:rPr lang="ru-RU" altLang="ru-RU" sz="2000" b="1" dirty="0">
                <a:solidFill>
                  <a:srgbClr val="00602B"/>
                </a:solidFill>
                <a:latin typeface="Times New Roman" pitchFamily="18" charset="0"/>
              </a:rPr>
              <a:t> муниципальном образовании</a:t>
            </a:r>
          </a:p>
          <a:p>
            <a:r>
              <a:rPr lang="ru-RU" altLang="ru-RU" sz="1600" b="1" dirty="0">
                <a:latin typeface="Times New Roman" pitchFamily="18" charset="0"/>
              </a:rPr>
              <a:t>Цель: Развитие субъектов малого и среднего предпринимательства и стимулирование инвестиционной активности в </a:t>
            </a:r>
            <a:r>
              <a:rPr lang="ru-RU" altLang="ru-RU" sz="1600" b="1" dirty="0" err="1">
                <a:latin typeface="Times New Roman" pitchFamily="18" charset="0"/>
              </a:rPr>
              <a:t>Ирбитском</a:t>
            </a:r>
            <a:r>
              <a:rPr lang="ru-RU" altLang="ru-RU" sz="1600" b="1" dirty="0">
                <a:latin typeface="Times New Roman" pitchFamily="18" charset="0"/>
              </a:rPr>
              <a:t> </a:t>
            </a:r>
            <a:r>
              <a:rPr lang="ru-RU" altLang="ru-RU" sz="1600" b="1" dirty="0" smtClean="0">
                <a:latin typeface="Times New Roman" pitchFamily="18" charset="0"/>
              </a:rPr>
              <a:t>МО.</a:t>
            </a:r>
            <a:endParaRPr lang="ru-RU" altLang="ru-RU" sz="1600" dirty="0"/>
          </a:p>
        </p:txBody>
      </p:sp>
      <p:sp>
        <p:nvSpPr>
          <p:cNvPr id="110597" name="Oval 4"/>
          <p:cNvSpPr>
            <a:spLocks noChangeArrowheads="1"/>
          </p:cNvSpPr>
          <p:nvPr/>
        </p:nvSpPr>
        <p:spPr bwMode="auto">
          <a:xfrm>
            <a:off x="3257532" y="1822428"/>
            <a:ext cx="2735288" cy="755792"/>
          </a:xfrm>
          <a:prstGeom prst="ellipse">
            <a:avLst/>
          </a:prstGeom>
          <a:gradFill rotWithShape="1">
            <a:gsLst>
              <a:gs pos="0">
                <a:srgbClr val="33CCCC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lIns="91424" tIns="45712" rIns="91424" bIns="45712" anchor="ctr"/>
          <a:lstStyle/>
          <a:p>
            <a:pPr algn="ctr"/>
            <a:r>
              <a:rPr lang="ru-RU" altLang="ru-RU" sz="2000" b="1" dirty="0">
                <a:solidFill>
                  <a:srgbClr val="333333"/>
                </a:solidFill>
                <a:latin typeface="Georgia" pitchFamily="18" charset="0"/>
              </a:rPr>
              <a:t>Мероприятия:</a:t>
            </a:r>
          </a:p>
        </p:txBody>
      </p:sp>
      <p:pic>
        <p:nvPicPr>
          <p:cNvPr id="110598" name="Picture 43" descr="irbr-zjs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87314"/>
            <a:ext cx="503610" cy="67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317500"/>
            <a:ext cx="8229600" cy="466725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Бюджет Ирбитского МО на 2021 год </a:t>
            </a:r>
            <a:b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и плановый период 2022-2023  </a:t>
            </a:r>
            <a:r>
              <a:rPr lang="ru-RU" altLang="ru-RU" sz="2000" b="1" dirty="0" err="1" smtClean="0">
                <a:solidFill>
                  <a:srgbClr val="000099"/>
                </a:solidFill>
                <a:latin typeface="Times New Roman" pitchFamily="18" charset="0"/>
              </a:rPr>
              <a:t>гг</a:t>
            </a: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/>
            </a:r>
            <a:b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endParaRPr lang="ru-RU" altLang="ru-RU" sz="1400" b="1" i="1" dirty="0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12642" name="Скругленный прямоугольник 34"/>
          <p:cNvSpPr>
            <a:spLocks noChangeArrowheads="1"/>
          </p:cNvSpPr>
          <p:nvPr/>
        </p:nvSpPr>
        <p:spPr bwMode="auto">
          <a:xfrm>
            <a:off x="287338" y="908049"/>
            <a:ext cx="8569325" cy="1420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spcAft>
                <a:spcPts val="100"/>
              </a:spcAft>
              <a:buFont typeface="StarSymbol"/>
              <a:buNone/>
            </a:pPr>
            <a:r>
              <a:rPr lang="ru-RU" altLang="ru-RU" b="1" dirty="0">
                <a:solidFill>
                  <a:srgbClr val="00602B"/>
                </a:solidFill>
                <a:latin typeface="Times New Roman" pitchFamily="18" charset="0"/>
              </a:rPr>
              <a:t>Подпрограмма 3. </a:t>
            </a:r>
            <a:r>
              <a:rPr lang="ru-RU" altLang="ru-RU" sz="2000" b="1" dirty="0">
                <a:solidFill>
                  <a:srgbClr val="00602B"/>
                </a:solidFill>
                <a:latin typeface="Times New Roman" pitchFamily="18" charset="0"/>
              </a:rPr>
              <a:t>«Повышение эффективности производства агропромышленного комплекса </a:t>
            </a:r>
            <a:r>
              <a:rPr lang="ru-RU" altLang="ru-RU" sz="2000" b="1" dirty="0" err="1">
                <a:solidFill>
                  <a:srgbClr val="00602B"/>
                </a:solidFill>
                <a:latin typeface="Times New Roman" pitchFamily="18" charset="0"/>
              </a:rPr>
              <a:t>Ирбитского</a:t>
            </a:r>
            <a:r>
              <a:rPr lang="ru-RU" altLang="ru-RU" sz="2000" b="1" dirty="0">
                <a:solidFill>
                  <a:srgbClr val="00602B"/>
                </a:solidFill>
                <a:latin typeface="Times New Roman" pitchFamily="18" charset="0"/>
              </a:rPr>
              <a:t> района»</a:t>
            </a:r>
          </a:p>
          <a:p>
            <a:pPr>
              <a:spcBef>
                <a:spcPct val="20000"/>
              </a:spcBef>
              <a:spcAft>
                <a:spcPts val="100"/>
              </a:spcAft>
              <a:buFont typeface="StarSymbol"/>
              <a:buNone/>
            </a:pP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</a:rPr>
              <a:t>Задача: Пропаганда и распространение опыта работы лучших предприятий агропромышленного комплекса </a:t>
            </a:r>
            <a:r>
              <a:rPr lang="ru-RU" altLang="ru-RU" b="1" dirty="0" err="1">
                <a:solidFill>
                  <a:srgbClr val="002060"/>
                </a:solidFill>
                <a:latin typeface="Times New Roman" pitchFamily="18" charset="0"/>
              </a:rPr>
              <a:t>Ирбитского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</a:rPr>
              <a:t> муниципального образования</a:t>
            </a:r>
            <a:endParaRPr lang="ru-RU" altLang="ru-RU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12643" name="Oval 4"/>
          <p:cNvSpPr>
            <a:spLocks noChangeArrowheads="1"/>
          </p:cNvSpPr>
          <p:nvPr/>
        </p:nvSpPr>
        <p:spPr bwMode="auto">
          <a:xfrm>
            <a:off x="3509962" y="2328863"/>
            <a:ext cx="2124075" cy="1044575"/>
          </a:xfrm>
          <a:prstGeom prst="ellipse">
            <a:avLst/>
          </a:prstGeom>
          <a:gradFill rotWithShape="1">
            <a:gsLst>
              <a:gs pos="0">
                <a:srgbClr val="33CCCC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lIns="91424" tIns="45712" rIns="91424" bIns="45712" anchor="ctr"/>
          <a:lstStyle/>
          <a:p>
            <a:pPr algn="ctr"/>
            <a:r>
              <a:rPr lang="ru-RU" altLang="ru-RU" b="1">
                <a:solidFill>
                  <a:srgbClr val="333333"/>
                </a:solidFill>
                <a:latin typeface="Georgia" pitchFamily="18" charset="0"/>
              </a:rPr>
              <a:t>Мероприятия</a:t>
            </a:r>
          </a:p>
        </p:txBody>
      </p:sp>
      <p:sp>
        <p:nvSpPr>
          <p:cNvPr id="112644" name="Скругленный прямоугольник 34"/>
          <p:cNvSpPr>
            <a:spLocks noChangeArrowheads="1"/>
          </p:cNvSpPr>
          <p:nvPr/>
        </p:nvSpPr>
        <p:spPr bwMode="auto">
          <a:xfrm>
            <a:off x="287338" y="3249613"/>
            <a:ext cx="4284662" cy="33115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8080"/>
              </a:gs>
              <a:gs pos="100000">
                <a:srgbClr val="43A1A1"/>
              </a:gs>
            </a:gsLst>
            <a:path path="rect">
              <a:fillToRect r="100000" b="100000"/>
            </a:path>
          </a:gra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b="1" dirty="0">
                <a:solidFill>
                  <a:schemeClr val="bg1"/>
                </a:solidFill>
                <a:latin typeface="Georgia" pitchFamily="18" charset="0"/>
              </a:rPr>
              <a:t>Организация и проведение соревнований между предприятиями, отделениями, бригадами и работниками агропромышленного комплекса</a:t>
            </a:r>
          </a:p>
          <a:p>
            <a:pPr algn="ctr"/>
            <a:endParaRPr lang="ru-RU" altLang="ru-RU" b="1" dirty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r>
              <a:rPr lang="ru-RU" altLang="ru-RU" b="1" dirty="0" smtClean="0">
                <a:solidFill>
                  <a:schemeClr val="bg1"/>
                </a:solidFill>
                <a:latin typeface="Georgia" pitchFamily="18" charset="0"/>
              </a:rPr>
              <a:t>2021г</a:t>
            </a:r>
            <a:r>
              <a:rPr lang="ru-RU" altLang="ru-RU" b="1" dirty="0">
                <a:solidFill>
                  <a:schemeClr val="bg1"/>
                </a:solidFill>
                <a:latin typeface="Georgia" pitchFamily="18" charset="0"/>
              </a:rPr>
              <a:t>.  – </a:t>
            </a:r>
            <a:r>
              <a:rPr lang="ru-RU" altLang="ru-RU" b="1" dirty="0" smtClean="0">
                <a:solidFill>
                  <a:schemeClr val="bg1"/>
                </a:solidFill>
                <a:latin typeface="Georgia" pitchFamily="18" charset="0"/>
              </a:rPr>
              <a:t>1 010,0 </a:t>
            </a:r>
            <a:r>
              <a:rPr lang="ru-RU" altLang="ru-RU" b="1" dirty="0">
                <a:solidFill>
                  <a:schemeClr val="bg1"/>
                </a:solidFill>
                <a:latin typeface="Georgia" pitchFamily="18" charset="0"/>
              </a:rPr>
              <a:t>тыс. руб.</a:t>
            </a:r>
          </a:p>
          <a:p>
            <a:pPr algn="ctr"/>
            <a:r>
              <a:rPr lang="ru-RU" altLang="ru-RU" b="1" dirty="0" smtClean="0">
                <a:solidFill>
                  <a:schemeClr val="bg1"/>
                </a:solidFill>
                <a:latin typeface="Georgia" pitchFamily="18" charset="0"/>
              </a:rPr>
              <a:t>2022г</a:t>
            </a:r>
            <a:r>
              <a:rPr lang="ru-RU" altLang="ru-RU" b="1" dirty="0">
                <a:solidFill>
                  <a:schemeClr val="bg1"/>
                </a:solidFill>
                <a:latin typeface="Georgia" pitchFamily="18" charset="0"/>
              </a:rPr>
              <a:t>.  – </a:t>
            </a:r>
            <a:r>
              <a:rPr lang="ru-RU" altLang="ru-RU" b="1" dirty="0" smtClean="0">
                <a:solidFill>
                  <a:schemeClr val="bg1"/>
                </a:solidFill>
                <a:latin typeface="Georgia" pitchFamily="18" charset="0"/>
              </a:rPr>
              <a:t>1 010,0 </a:t>
            </a:r>
            <a:r>
              <a:rPr lang="ru-RU" altLang="ru-RU" b="1" dirty="0">
                <a:solidFill>
                  <a:schemeClr val="bg1"/>
                </a:solidFill>
                <a:latin typeface="Georgia" pitchFamily="18" charset="0"/>
              </a:rPr>
              <a:t>тыс. руб.</a:t>
            </a:r>
          </a:p>
          <a:p>
            <a:pPr algn="ctr"/>
            <a:r>
              <a:rPr lang="ru-RU" altLang="ru-RU" b="1" dirty="0" smtClean="0">
                <a:solidFill>
                  <a:schemeClr val="bg1"/>
                </a:solidFill>
                <a:latin typeface="Georgia" pitchFamily="18" charset="0"/>
              </a:rPr>
              <a:t>2023г</a:t>
            </a:r>
            <a:r>
              <a:rPr lang="ru-RU" altLang="ru-RU" b="1" dirty="0">
                <a:solidFill>
                  <a:schemeClr val="bg1"/>
                </a:solidFill>
                <a:latin typeface="Georgia" pitchFamily="18" charset="0"/>
              </a:rPr>
              <a:t>.  – </a:t>
            </a:r>
            <a:r>
              <a:rPr lang="ru-RU" altLang="ru-RU" b="1" dirty="0" smtClean="0">
                <a:solidFill>
                  <a:schemeClr val="bg1"/>
                </a:solidFill>
                <a:latin typeface="Georgia" pitchFamily="18" charset="0"/>
              </a:rPr>
              <a:t>1 010,0 </a:t>
            </a:r>
            <a:r>
              <a:rPr lang="ru-RU" altLang="ru-RU" b="1" dirty="0">
                <a:solidFill>
                  <a:schemeClr val="bg1"/>
                </a:solidFill>
                <a:latin typeface="Georgia" pitchFamily="18" charset="0"/>
              </a:rPr>
              <a:t>тыс. руб.</a:t>
            </a:r>
          </a:p>
          <a:p>
            <a:pPr algn="ctr"/>
            <a:endParaRPr lang="ru-RU" altLang="ru-RU" sz="1600" b="1" dirty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endParaRPr lang="ru-RU" altLang="ru-RU" sz="1600" b="1" dirty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r>
              <a:rPr lang="ru-RU" altLang="ru-RU" sz="1600" b="1" dirty="0">
                <a:solidFill>
                  <a:schemeClr val="bg1"/>
                </a:solidFill>
                <a:latin typeface="Georgia" pitchFamily="18" charset="0"/>
              </a:rPr>
              <a:t> </a:t>
            </a:r>
          </a:p>
        </p:txBody>
      </p:sp>
      <p:sp>
        <p:nvSpPr>
          <p:cNvPr id="112645" name="Скругленный прямоугольник 34"/>
          <p:cNvSpPr>
            <a:spLocks noChangeArrowheads="1"/>
          </p:cNvSpPr>
          <p:nvPr/>
        </p:nvSpPr>
        <p:spPr bwMode="auto">
          <a:xfrm>
            <a:off x="4643438" y="3249613"/>
            <a:ext cx="4213225" cy="33115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8080"/>
              </a:gs>
              <a:gs pos="100000">
                <a:srgbClr val="43A1A1"/>
              </a:gs>
            </a:gsLst>
            <a:path path="rect">
              <a:fillToRect r="100000" b="100000"/>
            </a:path>
          </a:gra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b="1" dirty="0">
                <a:solidFill>
                  <a:schemeClr val="bg1"/>
                </a:solidFill>
                <a:latin typeface="Georgia" pitchFamily="18" charset="0"/>
              </a:rPr>
              <a:t>Организация и проведение праздника, посвященного Дню работника сельского хозяйства</a:t>
            </a:r>
          </a:p>
          <a:p>
            <a:pPr algn="ctr"/>
            <a:endParaRPr lang="ru-RU" altLang="ru-RU" b="1" dirty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endParaRPr lang="ru-RU" altLang="ru-RU" b="1" dirty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endParaRPr lang="ru-RU" altLang="ru-RU" b="1" dirty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r>
              <a:rPr lang="ru-RU" altLang="ru-RU" b="1" dirty="0" smtClean="0">
                <a:solidFill>
                  <a:schemeClr val="bg1"/>
                </a:solidFill>
                <a:latin typeface="Georgia" pitchFamily="18" charset="0"/>
              </a:rPr>
              <a:t>2021г</a:t>
            </a:r>
            <a:r>
              <a:rPr lang="ru-RU" altLang="ru-RU" b="1" dirty="0">
                <a:solidFill>
                  <a:schemeClr val="bg1"/>
                </a:solidFill>
                <a:latin typeface="Georgia" pitchFamily="18" charset="0"/>
              </a:rPr>
              <a:t>. - </a:t>
            </a:r>
            <a:r>
              <a:rPr lang="ru-RU" altLang="ru-RU" b="1" dirty="0" smtClean="0">
                <a:solidFill>
                  <a:schemeClr val="bg1"/>
                </a:solidFill>
                <a:latin typeface="Georgia" pitchFamily="18" charset="0"/>
              </a:rPr>
              <a:t>440,0  </a:t>
            </a:r>
            <a:r>
              <a:rPr lang="ru-RU" altLang="ru-RU" b="1" dirty="0">
                <a:solidFill>
                  <a:schemeClr val="bg1"/>
                </a:solidFill>
                <a:latin typeface="Georgia" pitchFamily="18" charset="0"/>
              </a:rPr>
              <a:t>тыс. руб.</a:t>
            </a:r>
          </a:p>
          <a:p>
            <a:pPr algn="ctr"/>
            <a:r>
              <a:rPr lang="ru-RU" altLang="ru-RU" b="1" dirty="0" smtClean="0">
                <a:solidFill>
                  <a:schemeClr val="bg1"/>
                </a:solidFill>
                <a:latin typeface="Georgia" pitchFamily="18" charset="0"/>
              </a:rPr>
              <a:t>2022г</a:t>
            </a:r>
            <a:r>
              <a:rPr lang="ru-RU" altLang="ru-RU" b="1" dirty="0">
                <a:solidFill>
                  <a:schemeClr val="bg1"/>
                </a:solidFill>
                <a:latin typeface="Georgia" pitchFamily="18" charset="0"/>
              </a:rPr>
              <a:t>. - </a:t>
            </a:r>
            <a:r>
              <a:rPr lang="ru-RU" altLang="ru-RU" b="1" dirty="0" smtClean="0">
                <a:solidFill>
                  <a:schemeClr val="bg1"/>
                </a:solidFill>
                <a:latin typeface="Georgia" pitchFamily="18" charset="0"/>
              </a:rPr>
              <a:t>440,0  </a:t>
            </a:r>
            <a:r>
              <a:rPr lang="ru-RU" altLang="ru-RU" b="1" dirty="0">
                <a:solidFill>
                  <a:schemeClr val="bg1"/>
                </a:solidFill>
                <a:latin typeface="Georgia" pitchFamily="18" charset="0"/>
              </a:rPr>
              <a:t>тыс. руб.</a:t>
            </a:r>
          </a:p>
          <a:p>
            <a:pPr algn="ctr"/>
            <a:r>
              <a:rPr lang="ru-RU" altLang="ru-RU" b="1" dirty="0" smtClean="0">
                <a:solidFill>
                  <a:schemeClr val="bg1"/>
                </a:solidFill>
                <a:latin typeface="Georgia" pitchFamily="18" charset="0"/>
              </a:rPr>
              <a:t>2023г</a:t>
            </a:r>
            <a:r>
              <a:rPr lang="ru-RU" altLang="ru-RU" b="1" dirty="0">
                <a:solidFill>
                  <a:schemeClr val="bg1"/>
                </a:solidFill>
                <a:latin typeface="Georgia" pitchFamily="18" charset="0"/>
              </a:rPr>
              <a:t>. - </a:t>
            </a:r>
            <a:r>
              <a:rPr lang="ru-RU" altLang="ru-RU" b="1" dirty="0" smtClean="0">
                <a:solidFill>
                  <a:schemeClr val="bg1"/>
                </a:solidFill>
                <a:latin typeface="Georgia" pitchFamily="18" charset="0"/>
              </a:rPr>
              <a:t>440,0  </a:t>
            </a:r>
            <a:r>
              <a:rPr lang="ru-RU" altLang="ru-RU" b="1" dirty="0">
                <a:solidFill>
                  <a:schemeClr val="bg1"/>
                </a:solidFill>
                <a:latin typeface="Georgia" pitchFamily="18" charset="0"/>
              </a:rPr>
              <a:t>тыс. руб.</a:t>
            </a:r>
          </a:p>
          <a:p>
            <a:pPr algn="ctr"/>
            <a:endParaRPr lang="ru-RU" altLang="ru-RU" sz="16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cxnSp>
        <p:nvCxnSpPr>
          <p:cNvPr id="112646" name="Прямая со стрелкой 2"/>
          <p:cNvCxnSpPr>
            <a:cxnSpLocks noChangeShapeType="1"/>
            <a:stCxn id="112643" idx="2"/>
            <a:endCxn id="112644" idx="0"/>
          </p:cNvCxnSpPr>
          <p:nvPr/>
        </p:nvCxnSpPr>
        <p:spPr bwMode="auto">
          <a:xfrm flipH="1">
            <a:off x="2429669" y="2851151"/>
            <a:ext cx="1080293" cy="3984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112647" name="Picture 43" descr="irbr-zjs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87313"/>
            <a:ext cx="61118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2648" name="Прямая со стрелкой 13"/>
          <p:cNvCxnSpPr>
            <a:cxnSpLocks noChangeShapeType="1"/>
            <a:endCxn id="112645" idx="0"/>
          </p:cNvCxnSpPr>
          <p:nvPr/>
        </p:nvCxnSpPr>
        <p:spPr bwMode="auto">
          <a:xfrm>
            <a:off x="5618163" y="2713038"/>
            <a:ext cx="1131887" cy="5365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317500"/>
            <a:ext cx="8229600" cy="466725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Бюджет Ирбитского МО на 2021 год </a:t>
            </a:r>
            <a:b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и плановый период 2022-2023 </a:t>
            </a:r>
            <a:r>
              <a:rPr lang="ru-RU" altLang="ru-RU" sz="2000" b="1" dirty="0" err="1" smtClean="0">
                <a:solidFill>
                  <a:srgbClr val="000099"/>
                </a:solidFill>
                <a:latin typeface="Times New Roman" pitchFamily="18" charset="0"/>
              </a:rPr>
              <a:t>гг</a:t>
            </a: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/>
            </a:r>
            <a:b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/>
            </a:r>
            <a:b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endParaRPr lang="ru-RU" altLang="ru-RU" sz="1400" b="1" i="1" dirty="0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11619" name="Скругленный прямоугольник 34"/>
          <p:cNvSpPr>
            <a:spLocks noChangeArrowheads="1"/>
          </p:cNvSpPr>
          <p:nvPr/>
        </p:nvSpPr>
        <p:spPr bwMode="auto">
          <a:xfrm>
            <a:off x="250825" y="620713"/>
            <a:ext cx="8785225" cy="160335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spcAft>
                <a:spcPts val="100"/>
              </a:spcAft>
              <a:buFont typeface="StarSymbol"/>
              <a:buNone/>
            </a:pPr>
            <a:r>
              <a:rPr lang="ru-RU" altLang="ru-RU" b="1" dirty="0">
                <a:solidFill>
                  <a:srgbClr val="00602B"/>
                </a:solidFill>
                <a:latin typeface="Times New Roman" pitchFamily="18" charset="0"/>
              </a:rPr>
              <a:t>Подпрограмма </a:t>
            </a:r>
            <a:r>
              <a:rPr lang="ru-RU" altLang="ru-RU" b="1" dirty="0" smtClean="0">
                <a:solidFill>
                  <a:srgbClr val="00602B"/>
                </a:solidFill>
                <a:latin typeface="Times New Roman" pitchFamily="18" charset="0"/>
              </a:rPr>
              <a:t>4. </a:t>
            </a:r>
            <a:r>
              <a:rPr lang="ru-RU" altLang="ru-RU" sz="2000" b="1" dirty="0">
                <a:solidFill>
                  <a:srgbClr val="00602B"/>
                </a:solidFill>
                <a:latin typeface="Times New Roman" pitchFamily="18" charset="0"/>
              </a:rPr>
              <a:t>«Комплексное развитие сельских территорий Ирбитского муниципального образования»</a:t>
            </a:r>
          </a:p>
          <a:p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</a:rPr>
              <a:t>Задача: 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</a:rPr>
              <a:t>Удовлетворение потребностей сельского населения, в том числе молодых семей и молодых специалистов, в благоустроенном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</a:rPr>
              <a:t>жилье.</a:t>
            </a:r>
          </a:p>
          <a:p>
            <a:endParaRPr lang="ru-RU" altLang="ru-RU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11620" name="Скругленный прямоугольник 34"/>
          <p:cNvSpPr>
            <a:spLocks noChangeArrowheads="1"/>
          </p:cNvSpPr>
          <p:nvPr/>
        </p:nvSpPr>
        <p:spPr bwMode="auto">
          <a:xfrm>
            <a:off x="691617" y="2456892"/>
            <a:ext cx="7920880" cy="422134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8080"/>
              </a:gs>
              <a:gs pos="100000">
                <a:srgbClr val="43A1A1"/>
              </a:gs>
            </a:gsLst>
            <a:path path="rect">
              <a:fillToRect r="100000" b="100000"/>
            </a:path>
          </a:gra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1600" b="1" dirty="0">
                <a:solidFill>
                  <a:schemeClr val="bg1"/>
                </a:solidFill>
                <a:latin typeface="Georgia" pitchFamily="18" charset="0"/>
              </a:rPr>
              <a:t>Улучшение жилищных условий граждан, проживающих в сельской местности, в том числе молодых семей и молодых специалистов </a:t>
            </a:r>
            <a:endParaRPr lang="ru-RU" altLang="ru-RU" sz="1600" b="1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r>
              <a:rPr lang="ru-RU" altLang="ru-RU" b="1" dirty="0" smtClean="0">
                <a:solidFill>
                  <a:schemeClr val="bg1"/>
                </a:solidFill>
                <a:latin typeface="Georgia" pitchFamily="18" charset="0"/>
              </a:rPr>
              <a:t>2021 – 16 семей</a:t>
            </a:r>
          </a:p>
          <a:p>
            <a:pPr algn="ctr"/>
            <a:r>
              <a:rPr lang="ru-RU" altLang="ru-RU" b="1" dirty="0" smtClean="0">
                <a:solidFill>
                  <a:schemeClr val="bg1"/>
                </a:solidFill>
                <a:latin typeface="Georgia" pitchFamily="18" charset="0"/>
              </a:rPr>
              <a:t>2022 – 16 семей</a:t>
            </a:r>
          </a:p>
          <a:p>
            <a:pPr algn="ctr"/>
            <a:r>
              <a:rPr lang="ru-RU" altLang="ru-RU" b="1" dirty="0" smtClean="0">
                <a:solidFill>
                  <a:schemeClr val="bg1"/>
                </a:solidFill>
                <a:latin typeface="Georgia" pitchFamily="18" charset="0"/>
              </a:rPr>
              <a:t>2023 – 18 семей</a:t>
            </a:r>
          </a:p>
          <a:p>
            <a:pPr algn="ctr"/>
            <a:endParaRPr lang="ru-RU" altLang="ru-RU" sz="1600" b="1" dirty="0">
              <a:solidFill>
                <a:schemeClr val="bg1"/>
              </a:solidFill>
              <a:latin typeface="Georgia" pitchFamily="18" charset="0"/>
            </a:endParaRPr>
          </a:p>
          <a:p>
            <a:endParaRPr lang="ru-RU" altLang="ru-RU" sz="1200" b="1" i="1" dirty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endParaRPr lang="ru-RU" altLang="ru-RU" sz="1200" b="1" i="1" dirty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endParaRPr lang="ru-RU" altLang="ru-RU" sz="1200" b="1" i="1" dirty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endParaRPr lang="ru-RU" altLang="ru-RU" sz="1200" b="1" i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11624" name="Picture 43" descr="irbr-zjs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87313"/>
            <a:ext cx="57626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831754"/>
              </p:ext>
            </p:extLst>
          </p:nvPr>
        </p:nvGraphicFramePr>
        <p:xfrm>
          <a:off x="1691680" y="4401107"/>
          <a:ext cx="5568280" cy="2374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2070"/>
                <a:gridCol w="1392070"/>
                <a:gridCol w="1392070"/>
                <a:gridCol w="1392070"/>
              </a:tblGrid>
              <a:tr h="293752">
                <a:tc>
                  <a:txBody>
                    <a:bodyPr/>
                    <a:lstStyle/>
                    <a:p>
                      <a:endParaRPr lang="ru-RU" b="1" i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2021</a:t>
                      </a:r>
                      <a:endParaRPr lang="ru-RU" b="1" i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2022</a:t>
                      </a:r>
                      <a:endParaRPr lang="ru-RU" b="1" i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2023</a:t>
                      </a:r>
                      <a:endParaRPr lang="ru-RU" b="1" i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01764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ФБ</a:t>
                      </a:r>
                      <a:endParaRPr lang="ru-RU" b="1" i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2 010,0</a:t>
                      </a:r>
                      <a:endParaRPr lang="ru-RU" b="1" i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7 789,2</a:t>
                      </a:r>
                      <a:endParaRPr lang="ru-RU" b="1" i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0,0</a:t>
                      </a:r>
                      <a:endParaRPr lang="ru-RU" b="1" i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01764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ОБ</a:t>
                      </a:r>
                      <a:endParaRPr lang="ru-RU" b="1" i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8 491,2</a:t>
                      </a:r>
                      <a:endParaRPr lang="ru-RU" b="1" i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5 076,8</a:t>
                      </a:r>
                      <a:endParaRPr lang="ru-RU" b="1" i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39 000,0</a:t>
                      </a:r>
                      <a:endParaRPr lang="ru-RU" b="1" i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01764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МБ</a:t>
                      </a:r>
                      <a:endParaRPr lang="ru-RU" b="1" i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3</a:t>
                      </a:r>
                      <a:r>
                        <a:rPr lang="ru-RU" b="1" i="1" baseline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 900,0</a:t>
                      </a:r>
                      <a:endParaRPr lang="ru-RU" b="1" i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3 900,0</a:t>
                      </a:r>
                      <a:endParaRPr lang="ru-RU" b="1" i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3</a:t>
                      </a:r>
                      <a:r>
                        <a:rPr lang="ru-RU" b="1" i="1" baseline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 900,0</a:t>
                      </a:r>
                      <a:endParaRPr lang="ru-RU" b="1" i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01764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ВИ</a:t>
                      </a:r>
                      <a:endParaRPr lang="ru-RU" b="1" i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5 357,7</a:t>
                      </a:r>
                      <a:endParaRPr lang="ru-RU" b="1" i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6 585,4</a:t>
                      </a:r>
                      <a:endParaRPr lang="ru-RU" b="1" i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18 385,7</a:t>
                      </a:r>
                      <a:endParaRPr lang="ru-RU" b="1" i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01764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Всего</a:t>
                      </a:r>
                      <a:endParaRPr lang="ru-RU" b="1" i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19 758,9</a:t>
                      </a:r>
                      <a:endParaRPr lang="ru-RU" b="1" i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23 361,4</a:t>
                      </a:r>
                      <a:endParaRPr lang="ru-RU" b="1" i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61 285,7</a:t>
                      </a:r>
                      <a:endParaRPr lang="ru-RU" b="1" i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1617" name="Oval 4"/>
          <p:cNvSpPr>
            <a:spLocks noChangeArrowheads="1"/>
          </p:cNvSpPr>
          <p:nvPr/>
        </p:nvSpPr>
        <p:spPr bwMode="auto">
          <a:xfrm>
            <a:off x="3521075" y="1970882"/>
            <a:ext cx="2124075" cy="684212"/>
          </a:xfrm>
          <a:prstGeom prst="ellipse">
            <a:avLst/>
          </a:prstGeom>
          <a:gradFill rotWithShape="1">
            <a:gsLst>
              <a:gs pos="0">
                <a:srgbClr val="33CCCC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lIns="91424" tIns="45712" rIns="91424" bIns="45712" anchor="ctr"/>
          <a:lstStyle/>
          <a:p>
            <a:pPr algn="ctr"/>
            <a:r>
              <a:rPr lang="ru-RU" altLang="ru-RU" sz="1400" b="1" dirty="0">
                <a:solidFill>
                  <a:srgbClr val="333333"/>
                </a:solidFill>
                <a:latin typeface="Georgia" pitchFamily="18" charset="0"/>
              </a:rPr>
              <a:t>Мероприятия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</a:t>
            </a:r>
            <a:r>
              <a:rPr lang="ru-RU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Ирбитского</a:t>
            </a:r>
            <a:r>
              <a:rPr lang="ru-RU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образования</a:t>
            </a:r>
            <a:endParaRPr lang="ru-RU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9800573"/>
              </p:ext>
            </p:extLst>
          </p:nvPr>
        </p:nvGraphicFramePr>
        <p:xfrm>
          <a:off x="539552" y="1628800"/>
          <a:ext cx="8604448" cy="2700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260140"/>
                <a:gridCol w="1512168"/>
                <a:gridCol w="1368152"/>
                <a:gridCol w="1440160"/>
                <a:gridCol w="1439652"/>
              </a:tblGrid>
              <a:tr h="93815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Показатели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тыс. рублей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2019 год 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факт</a:t>
                      </a:r>
                      <a:endParaRPr lang="ru-RU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2020год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первоначальный план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2021год</a:t>
                      </a:r>
                      <a:endParaRPr lang="ru-RU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2022год</a:t>
                      </a:r>
                      <a:endParaRPr lang="ru-RU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2023год</a:t>
                      </a:r>
                      <a:endParaRPr lang="ru-RU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6600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Liberation Serif" panose="02020603050405020304" pitchFamily="18" charset="0"/>
                        </a:rPr>
                        <a:t>Доходы</a:t>
                      </a:r>
                      <a:endParaRPr lang="ru-RU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Liberation Serif" panose="02020603050405020304" pitchFamily="18" charset="0"/>
                        </a:rPr>
                        <a:t>1 460 535,2</a:t>
                      </a:r>
                      <a:endParaRPr lang="ru-RU" sz="160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Liberation Serif" panose="02020603050405020304" pitchFamily="18" charset="0"/>
                        </a:rPr>
                        <a:t>1 549 822,0</a:t>
                      </a:r>
                      <a:endParaRPr lang="ru-RU" sz="160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Liberation Serif" panose="02020603050405020304" pitchFamily="18" charset="0"/>
                        </a:rPr>
                        <a:t>1 626 722,8</a:t>
                      </a:r>
                      <a:endParaRPr lang="ru-RU" sz="160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Liberation Serif" panose="02020603050405020304" pitchFamily="18" charset="0"/>
                        </a:rPr>
                        <a:t>1 541 420,1</a:t>
                      </a:r>
                      <a:endParaRPr lang="ru-RU" sz="160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Liberation Serif" panose="02020603050405020304" pitchFamily="18" charset="0"/>
                        </a:rPr>
                        <a:t>1 576 405,0</a:t>
                      </a:r>
                      <a:endParaRPr lang="ru-RU" sz="160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</a:tr>
              <a:tr h="15909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Liberation Serif" panose="02020603050405020304" pitchFamily="18" charset="0"/>
                        </a:rPr>
                        <a:t>Расходы</a:t>
                      </a:r>
                      <a:endParaRPr lang="ru-RU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Liberation Serif" panose="02020603050405020304" pitchFamily="18" charset="0"/>
                        </a:rPr>
                        <a:t>1 472 757,6</a:t>
                      </a:r>
                      <a:endParaRPr lang="ru-RU" sz="16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Liberation Serif" panose="02020603050405020304" pitchFamily="18" charset="0"/>
                        </a:rPr>
                        <a:t>1 560 437,0</a:t>
                      </a:r>
                      <a:endParaRPr lang="ru-RU" sz="16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Liberation Serif" panose="02020603050405020304" pitchFamily="18" charset="0"/>
                        </a:rPr>
                        <a:t>1 637 722,8</a:t>
                      </a:r>
                      <a:endParaRPr lang="ru-RU" sz="16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Liberation Serif" panose="02020603050405020304" pitchFamily="18" charset="0"/>
                        </a:rPr>
                        <a:t>1 553 420,1</a:t>
                      </a:r>
                      <a:endParaRPr lang="ru-RU" sz="16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Liberation Serif" panose="02020603050405020304" pitchFamily="18" charset="0"/>
                        </a:rPr>
                        <a:t>1 589 405,0</a:t>
                      </a:r>
                      <a:endParaRPr lang="ru-RU" sz="16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  <a:tr h="93038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Liberation Serif" panose="02020603050405020304" pitchFamily="18" charset="0"/>
                        </a:rPr>
                        <a:t>Дефицит(-) Профицит(+)</a:t>
                      </a:r>
                      <a:endParaRPr lang="ru-RU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Liberation Serif" panose="02020603050405020304" pitchFamily="18" charset="0"/>
                        </a:rPr>
                        <a:t>-12 222,4 </a:t>
                      </a:r>
                    </a:p>
                    <a:p>
                      <a:pPr algn="ctr"/>
                      <a:endParaRPr lang="ru-RU" sz="160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Liberation Serif" panose="02020603050405020304" pitchFamily="18" charset="0"/>
                        </a:rPr>
                        <a:t>-10 615,0</a:t>
                      </a:r>
                      <a:endParaRPr lang="ru-RU" sz="160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Liberation Serif" panose="02020603050405020304" pitchFamily="18" charset="0"/>
                        </a:rPr>
                        <a:t>-11</a:t>
                      </a:r>
                      <a:r>
                        <a:rPr lang="ru-RU" sz="1600" baseline="0" dirty="0" smtClean="0">
                          <a:latin typeface="Liberation Serif" panose="02020603050405020304" pitchFamily="18" charset="0"/>
                        </a:rPr>
                        <a:t> 000,0</a:t>
                      </a:r>
                      <a:endParaRPr lang="ru-RU" sz="160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Liberation Serif" panose="02020603050405020304" pitchFamily="18" charset="0"/>
                        </a:rPr>
                        <a:t>-12 000,0</a:t>
                      </a:r>
                      <a:endParaRPr lang="ru-RU" sz="160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Liberation Serif" panose="02020603050405020304" pitchFamily="18" charset="0"/>
                        </a:rPr>
                        <a:t>- 13 000,0</a:t>
                      </a:r>
                      <a:endParaRPr lang="ru-RU" sz="160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0EFCD-7B7B-4157-80AA-53A1FCC8C875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52387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266162349"/>
              </p:ext>
            </p:extLst>
          </p:nvPr>
        </p:nvGraphicFramePr>
        <p:xfrm>
          <a:off x="1475656" y="4473116"/>
          <a:ext cx="7668344" cy="1939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024" y="4617132"/>
            <a:ext cx="3140075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30519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317500"/>
            <a:ext cx="8229600" cy="466725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Бюджет Ирбитского МО на 2021 год </a:t>
            </a:r>
            <a:b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и плановый период 2022-2023 </a:t>
            </a:r>
            <a:r>
              <a:rPr lang="ru-RU" altLang="ru-RU" sz="2000" b="1" dirty="0" err="1" smtClean="0">
                <a:solidFill>
                  <a:srgbClr val="000099"/>
                </a:solidFill>
                <a:latin typeface="Times New Roman" pitchFamily="18" charset="0"/>
              </a:rPr>
              <a:t>гг</a:t>
            </a: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/>
            </a:r>
            <a:b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/>
            </a:r>
            <a:b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endParaRPr lang="ru-RU" altLang="ru-RU" sz="1400" b="1" i="1" dirty="0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11619" name="Скругленный прямоугольник 34"/>
          <p:cNvSpPr>
            <a:spLocks noChangeArrowheads="1"/>
          </p:cNvSpPr>
          <p:nvPr/>
        </p:nvSpPr>
        <p:spPr bwMode="auto">
          <a:xfrm>
            <a:off x="250825" y="620713"/>
            <a:ext cx="8785225" cy="160335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spcAft>
                <a:spcPts val="100"/>
              </a:spcAft>
              <a:buFont typeface="StarSymbol"/>
              <a:buNone/>
            </a:pPr>
            <a:r>
              <a:rPr lang="ru-RU" altLang="ru-RU" b="1" dirty="0">
                <a:solidFill>
                  <a:srgbClr val="00602B"/>
                </a:solidFill>
                <a:latin typeface="Times New Roman" pitchFamily="18" charset="0"/>
              </a:rPr>
              <a:t>Подпрограмма </a:t>
            </a:r>
            <a:r>
              <a:rPr lang="ru-RU" altLang="ru-RU" b="1" dirty="0" smtClean="0">
                <a:solidFill>
                  <a:srgbClr val="00602B"/>
                </a:solidFill>
                <a:latin typeface="Times New Roman" pitchFamily="18" charset="0"/>
              </a:rPr>
              <a:t>4. </a:t>
            </a:r>
            <a:r>
              <a:rPr lang="ru-RU" altLang="ru-RU" sz="2000" b="1" dirty="0">
                <a:solidFill>
                  <a:srgbClr val="00602B"/>
                </a:solidFill>
                <a:latin typeface="Times New Roman" pitchFamily="18" charset="0"/>
              </a:rPr>
              <a:t>«Комплексное развитие сельских территорий Ирбитского муниципального образования»</a:t>
            </a:r>
          </a:p>
          <a:p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</a:rPr>
              <a:t>Задача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</a:rPr>
              <a:t>: Реализация проектов по созданию совместного облика сельских территорий (сельских агломераций).</a:t>
            </a:r>
            <a:endParaRPr lang="ru-RU" altLang="ru-RU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11620" name="Скругленный прямоугольник 34"/>
          <p:cNvSpPr>
            <a:spLocks noChangeArrowheads="1"/>
          </p:cNvSpPr>
          <p:nvPr/>
        </p:nvSpPr>
        <p:spPr bwMode="auto">
          <a:xfrm>
            <a:off x="105461" y="2655094"/>
            <a:ext cx="5150615" cy="420290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8080"/>
              </a:gs>
              <a:gs pos="100000">
                <a:srgbClr val="43A1A1"/>
              </a:gs>
            </a:gsLst>
            <a:path path="rect">
              <a:fillToRect r="100000" b="100000"/>
            </a:path>
          </a:gra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chemeClr val="bg1"/>
                </a:solidFill>
                <a:latin typeface="Georgia" pitchFamily="18" charset="0"/>
              </a:rPr>
              <a:t>Строительство физкультурно-оздоровительного комплекса в </a:t>
            </a:r>
            <a:r>
              <a:rPr lang="ru-RU" altLang="ru-RU" sz="2000" b="1" dirty="0" err="1">
                <a:solidFill>
                  <a:schemeClr val="bg1"/>
                </a:solidFill>
                <a:latin typeface="Georgia" pitchFamily="18" charset="0"/>
              </a:rPr>
              <a:t>пгт</a:t>
            </a:r>
            <a:r>
              <a:rPr lang="ru-RU" altLang="ru-RU" sz="2000" b="1" dirty="0">
                <a:solidFill>
                  <a:schemeClr val="bg1"/>
                </a:solidFill>
                <a:latin typeface="Georgia" pitchFamily="18" charset="0"/>
              </a:rPr>
              <a:t>. Пионерский</a:t>
            </a:r>
            <a:endParaRPr lang="ru-RU" altLang="ru-RU" sz="2000" b="1" i="1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endParaRPr lang="ru-RU" altLang="ru-RU" sz="1200" b="1" i="1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endParaRPr lang="ru-RU" altLang="ru-RU" sz="1200" b="1" i="1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endParaRPr lang="ru-RU" altLang="ru-RU" sz="1200" b="1" i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11624" name="Picture 43" descr="irbr-zjs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87313"/>
            <a:ext cx="57626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541469"/>
              </p:ext>
            </p:extLst>
          </p:nvPr>
        </p:nvGraphicFramePr>
        <p:xfrm>
          <a:off x="250825" y="3880677"/>
          <a:ext cx="4825231" cy="2319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1614"/>
                <a:gridCol w="2263331"/>
                <a:gridCol w="1640286"/>
              </a:tblGrid>
              <a:tr h="349383">
                <a:tc>
                  <a:txBody>
                    <a:bodyPr/>
                    <a:lstStyle/>
                    <a:p>
                      <a:endParaRPr lang="ru-RU" b="1" i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2021</a:t>
                      </a:r>
                      <a:endParaRPr lang="ru-RU" b="1" i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2022</a:t>
                      </a:r>
                      <a:endParaRPr lang="ru-RU" b="1" i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83774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ФБ</a:t>
                      </a:r>
                      <a:endParaRPr lang="ru-RU" b="1" i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111 666,6</a:t>
                      </a:r>
                      <a:endParaRPr lang="ru-RU" b="1" i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79 578,1</a:t>
                      </a:r>
                      <a:endParaRPr lang="ru-RU" b="1" i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18969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ОБ</a:t>
                      </a:r>
                      <a:endParaRPr lang="ru-RU" b="1" i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8 405,0</a:t>
                      </a:r>
                      <a:endParaRPr lang="ru-RU" b="1" i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5 989,8</a:t>
                      </a:r>
                      <a:endParaRPr lang="ru-RU" b="1" i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83774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МБ</a:t>
                      </a:r>
                      <a:endParaRPr lang="ru-RU" b="1" i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2 257,9</a:t>
                      </a:r>
                      <a:endParaRPr lang="ru-RU" b="1" i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1 068,7</a:t>
                      </a:r>
                      <a:endParaRPr lang="ru-RU" b="1" i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83774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ВИ</a:t>
                      </a:r>
                      <a:endParaRPr lang="ru-RU" b="1" i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5 613,9</a:t>
                      </a:r>
                      <a:endParaRPr lang="ru-RU" b="1" i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2 597,1</a:t>
                      </a:r>
                      <a:endParaRPr lang="ru-RU" b="1" i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83774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Всего</a:t>
                      </a:r>
                      <a:endParaRPr lang="ru-RU" b="1" i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127 943,4</a:t>
                      </a:r>
                      <a:endParaRPr lang="ru-RU" b="1" i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79 578,1</a:t>
                      </a:r>
                      <a:endParaRPr lang="ru-RU" b="1" i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1617" name="Oval 4"/>
          <p:cNvSpPr>
            <a:spLocks noChangeArrowheads="1"/>
          </p:cNvSpPr>
          <p:nvPr/>
        </p:nvSpPr>
        <p:spPr bwMode="auto">
          <a:xfrm>
            <a:off x="3521075" y="1970882"/>
            <a:ext cx="2124075" cy="684212"/>
          </a:xfrm>
          <a:prstGeom prst="ellipse">
            <a:avLst/>
          </a:prstGeom>
          <a:gradFill rotWithShape="1">
            <a:gsLst>
              <a:gs pos="0">
                <a:srgbClr val="33CCCC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lIns="91424" tIns="45712" rIns="91424" bIns="45712" anchor="ctr"/>
          <a:lstStyle/>
          <a:p>
            <a:pPr algn="ctr"/>
            <a:r>
              <a:rPr lang="ru-RU" altLang="ru-RU" sz="1400" b="1" dirty="0">
                <a:solidFill>
                  <a:srgbClr val="333333"/>
                </a:solidFill>
                <a:latin typeface="Georgia" pitchFamily="18" charset="0"/>
              </a:rPr>
              <a:t>Мероприятия</a:t>
            </a:r>
          </a:p>
        </p:txBody>
      </p:sp>
      <p:sp>
        <p:nvSpPr>
          <p:cNvPr id="8" name="Скругленный прямоугольник 34"/>
          <p:cNvSpPr>
            <a:spLocks noChangeArrowheads="1"/>
          </p:cNvSpPr>
          <p:nvPr/>
        </p:nvSpPr>
        <p:spPr bwMode="auto">
          <a:xfrm>
            <a:off x="5400093" y="2655094"/>
            <a:ext cx="3635957" cy="420290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8080"/>
              </a:gs>
              <a:gs pos="100000">
                <a:srgbClr val="43A1A1"/>
              </a:gs>
            </a:gsLst>
            <a:path path="rect">
              <a:fillToRect r="100000" b="100000"/>
            </a:path>
          </a:gra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chemeClr val="bg1"/>
                </a:solidFill>
                <a:latin typeface="Georgia" pitchFamily="18" charset="0"/>
              </a:rPr>
              <a:t>Внеплощадочные сети канализации </a:t>
            </a:r>
            <a:r>
              <a:rPr lang="ru-RU" altLang="ru-RU" sz="2000" b="1" dirty="0" err="1" smtClean="0">
                <a:solidFill>
                  <a:schemeClr val="bg1"/>
                </a:solidFill>
                <a:latin typeface="Georgia" pitchFamily="18" charset="0"/>
              </a:rPr>
              <a:t>ФОКа</a:t>
            </a:r>
            <a:endParaRPr lang="ru-RU" altLang="ru-RU" sz="1200" b="1" i="1" dirty="0">
              <a:solidFill>
                <a:schemeClr val="bg1"/>
              </a:solidFill>
              <a:latin typeface="Georgia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49368"/>
              </p:ext>
            </p:extLst>
          </p:nvPr>
        </p:nvGraphicFramePr>
        <p:xfrm>
          <a:off x="250825" y="3897052"/>
          <a:ext cx="4825231" cy="2664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1614"/>
                <a:gridCol w="2263331"/>
                <a:gridCol w="1640286"/>
              </a:tblGrid>
              <a:tr h="420072">
                <a:tc>
                  <a:txBody>
                    <a:bodyPr/>
                    <a:lstStyle/>
                    <a:p>
                      <a:endParaRPr lang="ru-RU" b="1" i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2021</a:t>
                      </a:r>
                      <a:endParaRPr lang="ru-RU" b="1" i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2022</a:t>
                      </a:r>
                      <a:endParaRPr lang="ru-RU" b="1" i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40761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ФБ</a:t>
                      </a:r>
                      <a:endParaRPr lang="ru-RU" b="1" i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111 666,6</a:t>
                      </a:r>
                      <a:endParaRPr lang="ru-RU" b="1" i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79 578,1</a:t>
                      </a:r>
                      <a:endParaRPr lang="ru-RU" b="1" i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81182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ОБ</a:t>
                      </a:r>
                      <a:endParaRPr lang="ru-RU" b="1" i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8 405,0</a:t>
                      </a:r>
                      <a:endParaRPr lang="ru-RU" b="1" i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5 989,8</a:t>
                      </a:r>
                      <a:endParaRPr lang="ru-RU" b="1" i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40761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МБ</a:t>
                      </a:r>
                      <a:endParaRPr lang="ru-RU" b="1" i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2 257,9</a:t>
                      </a:r>
                      <a:endParaRPr lang="ru-RU" b="1" i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1 068,7</a:t>
                      </a:r>
                      <a:endParaRPr lang="ru-RU" b="1" i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40761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ВИ</a:t>
                      </a:r>
                      <a:endParaRPr lang="ru-RU" b="1" i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5 613,9</a:t>
                      </a:r>
                      <a:endParaRPr lang="ru-RU" b="1" i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2 597,1</a:t>
                      </a:r>
                      <a:endParaRPr lang="ru-RU" b="1" i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40761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Всего</a:t>
                      </a:r>
                      <a:endParaRPr lang="ru-RU" b="1" i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127 943,4</a:t>
                      </a:r>
                      <a:endParaRPr lang="ru-RU" b="1" i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79 578,1</a:t>
                      </a:r>
                      <a:endParaRPr lang="ru-RU" b="1" i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717401"/>
              </p:ext>
            </p:extLst>
          </p:nvPr>
        </p:nvGraphicFramePr>
        <p:xfrm>
          <a:off x="5936537" y="3897052"/>
          <a:ext cx="2563068" cy="2340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140"/>
                <a:gridCol w="1302928"/>
              </a:tblGrid>
              <a:tr h="468052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2021</a:t>
                      </a:r>
                      <a:endParaRPr lang="ru-RU" b="1" i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ФБ</a:t>
                      </a:r>
                      <a:endParaRPr lang="ru-RU" b="1" i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9 745,9</a:t>
                      </a:r>
                      <a:endParaRPr lang="ru-RU" b="1" i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ОБ</a:t>
                      </a:r>
                      <a:endParaRPr lang="ru-RU" b="1" i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733,6</a:t>
                      </a:r>
                      <a:endParaRPr lang="ru-RU" b="1" i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МБ</a:t>
                      </a:r>
                      <a:endParaRPr lang="ru-RU" b="1" i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327,0</a:t>
                      </a:r>
                      <a:endParaRPr lang="ru-RU" b="1" i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Всего</a:t>
                      </a:r>
                      <a:endParaRPr lang="ru-RU" b="1" i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10 806,5</a:t>
                      </a:r>
                      <a:endParaRPr lang="ru-RU" b="1" i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482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317500"/>
            <a:ext cx="8229600" cy="466725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Бюджет Ирбитского МО на 2021 год </a:t>
            </a:r>
            <a:b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и плановый период 2022-2023 </a:t>
            </a:r>
            <a:r>
              <a:rPr lang="ru-RU" altLang="ru-RU" sz="2000" b="1" dirty="0" err="1" smtClean="0">
                <a:solidFill>
                  <a:srgbClr val="000099"/>
                </a:solidFill>
                <a:latin typeface="Times New Roman" pitchFamily="18" charset="0"/>
              </a:rPr>
              <a:t>гг</a:t>
            </a: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/>
            </a:r>
            <a:b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/>
            </a:r>
            <a:b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endParaRPr lang="ru-RU" altLang="ru-RU" sz="1400" b="1" i="1" dirty="0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11619" name="Скругленный прямоугольник 34"/>
          <p:cNvSpPr>
            <a:spLocks noChangeArrowheads="1"/>
          </p:cNvSpPr>
          <p:nvPr/>
        </p:nvSpPr>
        <p:spPr bwMode="auto">
          <a:xfrm>
            <a:off x="250825" y="620713"/>
            <a:ext cx="8785225" cy="160335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spcAft>
                <a:spcPts val="100"/>
              </a:spcAft>
              <a:buFont typeface="StarSymbol"/>
              <a:buNone/>
            </a:pPr>
            <a:r>
              <a:rPr lang="ru-RU" altLang="ru-RU" b="1" dirty="0">
                <a:solidFill>
                  <a:srgbClr val="00602B"/>
                </a:solidFill>
                <a:latin typeface="Times New Roman" pitchFamily="18" charset="0"/>
              </a:rPr>
              <a:t>Подпрограмма </a:t>
            </a:r>
            <a:r>
              <a:rPr lang="ru-RU" altLang="ru-RU" b="1" dirty="0" smtClean="0">
                <a:solidFill>
                  <a:srgbClr val="00602B"/>
                </a:solidFill>
                <a:latin typeface="Times New Roman" pitchFamily="18" charset="0"/>
              </a:rPr>
              <a:t>4. </a:t>
            </a:r>
            <a:r>
              <a:rPr lang="ru-RU" altLang="ru-RU" sz="2000" b="1" dirty="0">
                <a:solidFill>
                  <a:srgbClr val="00602B"/>
                </a:solidFill>
                <a:latin typeface="Times New Roman" pitchFamily="18" charset="0"/>
              </a:rPr>
              <a:t>«Комплексное развитие сельских территорий Ирбитского муниципального образования»</a:t>
            </a:r>
          </a:p>
          <a:p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</a:rPr>
              <a:t>Задача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</a:rPr>
              <a:t>: Реализация проектов по созданию совместного облика сельских территорий (сельских агломераций).</a:t>
            </a:r>
            <a:endParaRPr lang="ru-RU" altLang="ru-RU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11620" name="Скругленный прямоугольник 34"/>
          <p:cNvSpPr>
            <a:spLocks noChangeArrowheads="1"/>
          </p:cNvSpPr>
          <p:nvPr/>
        </p:nvSpPr>
        <p:spPr bwMode="auto">
          <a:xfrm>
            <a:off x="105461" y="2655094"/>
            <a:ext cx="4322523" cy="401426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8080"/>
              </a:gs>
              <a:gs pos="100000">
                <a:srgbClr val="43A1A1"/>
              </a:gs>
            </a:gsLst>
            <a:path path="rect">
              <a:fillToRect r="100000" b="100000"/>
            </a:path>
          </a:gra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chemeClr val="bg1"/>
                </a:solidFill>
                <a:latin typeface="Georgia" pitchFamily="18" charset="0"/>
              </a:rPr>
              <a:t>Реконструкция здания МОУ «</a:t>
            </a:r>
            <a:r>
              <a:rPr lang="ru-RU" altLang="ru-RU" sz="2000" b="1" dirty="0" err="1">
                <a:solidFill>
                  <a:schemeClr val="bg1"/>
                </a:solidFill>
                <a:latin typeface="Georgia" pitchFamily="18" charset="0"/>
              </a:rPr>
              <a:t>Килачевская</a:t>
            </a:r>
            <a:r>
              <a:rPr lang="ru-RU" altLang="ru-RU" sz="2000" b="1" dirty="0">
                <a:solidFill>
                  <a:schemeClr val="bg1"/>
                </a:solidFill>
                <a:latin typeface="Georgia" pitchFamily="18" charset="0"/>
              </a:rPr>
              <a:t> средняя общеобразовательная школа»</a:t>
            </a:r>
            <a:endParaRPr lang="ru-RU" altLang="ru-RU" sz="1200" b="1" i="1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endParaRPr lang="ru-RU" altLang="ru-RU" sz="1200" b="1" i="1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endParaRPr lang="ru-RU" altLang="ru-RU" sz="1200" b="1" i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11624" name="Picture 43" descr="irbr-zjs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87313"/>
            <a:ext cx="57626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17" name="Oval 4"/>
          <p:cNvSpPr>
            <a:spLocks noChangeArrowheads="1"/>
          </p:cNvSpPr>
          <p:nvPr/>
        </p:nvSpPr>
        <p:spPr bwMode="auto">
          <a:xfrm>
            <a:off x="3521075" y="1970882"/>
            <a:ext cx="2124075" cy="684212"/>
          </a:xfrm>
          <a:prstGeom prst="ellipse">
            <a:avLst/>
          </a:prstGeom>
          <a:gradFill rotWithShape="1">
            <a:gsLst>
              <a:gs pos="0">
                <a:srgbClr val="33CCCC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lIns="91424" tIns="45712" rIns="91424" bIns="45712" anchor="ctr"/>
          <a:lstStyle/>
          <a:p>
            <a:pPr algn="ctr"/>
            <a:r>
              <a:rPr lang="ru-RU" altLang="ru-RU" sz="1400" b="1" dirty="0">
                <a:solidFill>
                  <a:srgbClr val="333333"/>
                </a:solidFill>
                <a:latin typeface="Georgia" pitchFamily="18" charset="0"/>
              </a:rPr>
              <a:t>Мероприятия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41796"/>
              </p:ext>
            </p:extLst>
          </p:nvPr>
        </p:nvGraphicFramePr>
        <p:xfrm>
          <a:off x="402357" y="4437112"/>
          <a:ext cx="3745111" cy="1782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3707"/>
                <a:gridCol w="2661404"/>
              </a:tblGrid>
              <a:tr h="420072">
                <a:tc>
                  <a:txBody>
                    <a:bodyPr/>
                    <a:lstStyle/>
                    <a:p>
                      <a:endParaRPr lang="ru-RU" b="1" i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Местный бюджет</a:t>
                      </a:r>
                      <a:endParaRPr lang="ru-RU" b="1" i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40761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2021</a:t>
                      </a:r>
                      <a:endParaRPr lang="ru-RU" b="1" i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13 000,0</a:t>
                      </a:r>
                      <a:endParaRPr lang="ru-RU" b="1" i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81182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2022</a:t>
                      </a:r>
                      <a:endParaRPr lang="ru-RU" b="1" i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2 500,0</a:t>
                      </a:r>
                      <a:endParaRPr lang="ru-RU" b="1" i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40761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2023</a:t>
                      </a:r>
                      <a:endParaRPr lang="ru-RU" b="1" i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2 500,0</a:t>
                      </a:r>
                      <a:endParaRPr lang="ru-RU" b="1" i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Скругленный прямоугольник 34"/>
          <p:cNvSpPr>
            <a:spLocks noChangeArrowheads="1"/>
          </p:cNvSpPr>
          <p:nvPr/>
        </p:nvSpPr>
        <p:spPr bwMode="auto">
          <a:xfrm>
            <a:off x="4747975" y="2655094"/>
            <a:ext cx="4322523" cy="401426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8080"/>
              </a:gs>
              <a:gs pos="100000">
                <a:srgbClr val="43A1A1"/>
              </a:gs>
            </a:gsLst>
            <a:path path="rect">
              <a:fillToRect r="100000" b="100000"/>
            </a:path>
          </a:gra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chemeClr val="bg1"/>
                </a:solidFill>
                <a:latin typeface="Georgia" pitchFamily="18" charset="0"/>
              </a:rPr>
              <a:t>Спортивная площадка с модульной лыжной </a:t>
            </a:r>
            <a:r>
              <a:rPr lang="ru-RU" altLang="ru-RU" sz="2000" b="1" dirty="0" smtClean="0">
                <a:solidFill>
                  <a:schemeClr val="bg1"/>
                </a:solidFill>
                <a:latin typeface="Georgia" pitchFamily="18" charset="0"/>
              </a:rPr>
              <a:t>базой с. </a:t>
            </a:r>
            <a:r>
              <a:rPr lang="ru-RU" altLang="ru-RU" sz="2000" b="1" dirty="0" err="1" smtClean="0">
                <a:solidFill>
                  <a:schemeClr val="bg1"/>
                </a:solidFill>
                <a:latin typeface="Georgia" pitchFamily="18" charset="0"/>
              </a:rPr>
              <a:t>Килачевское</a:t>
            </a:r>
            <a:endParaRPr lang="ru-RU" altLang="ru-RU" sz="1200" b="1" i="1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endParaRPr lang="ru-RU" altLang="ru-RU" sz="1200" b="1" i="1" dirty="0">
              <a:solidFill>
                <a:schemeClr val="bg1"/>
              </a:solidFill>
              <a:latin typeface="Georgia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37934"/>
              </p:ext>
            </p:extLst>
          </p:nvPr>
        </p:nvGraphicFramePr>
        <p:xfrm>
          <a:off x="5148064" y="4437113"/>
          <a:ext cx="3745111" cy="1764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3707"/>
                <a:gridCol w="2661404"/>
              </a:tblGrid>
              <a:tr h="552221">
                <a:tc>
                  <a:txBody>
                    <a:bodyPr/>
                    <a:lstStyle/>
                    <a:p>
                      <a:endParaRPr lang="ru-RU" b="1" i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Местный бюджет</a:t>
                      </a:r>
                      <a:endParaRPr lang="ru-RU" b="1" i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79418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2021</a:t>
                      </a:r>
                      <a:endParaRPr lang="ru-RU" b="1" i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1 425,0</a:t>
                      </a:r>
                      <a:endParaRPr lang="ru-RU" b="1" i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32556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2022</a:t>
                      </a:r>
                      <a:endParaRPr lang="ru-RU" b="1" i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260,0</a:t>
                      </a:r>
                      <a:endParaRPr lang="ru-RU" b="1" i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970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317500"/>
            <a:ext cx="8229600" cy="466725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Бюджет Ирбитского МО на 2021 год </a:t>
            </a:r>
            <a:b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и плановый период 2022-2023 </a:t>
            </a:r>
            <a:r>
              <a:rPr lang="ru-RU" altLang="ru-RU" sz="2000" b="1" dirty="0" err="1" smtClean="0">
                <a:solidFill>
                  <a:srgbClr val="000099"/>
                </a:solidFill>
                <a:latin typeface="Times New Roman" pitchFamily="18" charset="0"/>
              </a:rPr>
              <a:t>гг</a:t>
            </a: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/>
            </a:r>
            <a:b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endParaRPr lang="ru-RU" altLang="ru-RU" sz="1400" b="1" i="1" dirty="0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13666" name="Скругленный прямоугольник 34"/>
          <p:cNvSpPr>
            <a:spLocks noChangeArrowheads="1"/>
          </p:cNvSpPr>
          <p:nvPr/>
        </p:nvSpPr>
        <p:spPr bwMode="auto">
          <a:xfrm>
            <a:off x="827088" y="939800"/>
            <a:ext cx="7524750" cy="6889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spcAft>
                <a:spcPts val="100"/>
              </a:spcAft>
              <a:buFont typeface="StarSymbol"/>
              <a:buNone/>
            </a:pPr>
            <a:r>
              <a:rPr lang="ru-RU" altLang="ru-RU" b="1" dirty="0">
                <a:solidFill>
                  <a:srgbClr val="00602B"/>
                </a:solidFill>
                <a:latin typeface="Times New Roman" pitchFamily="18" charset="0"/>
              </a:rPr>
              <a:t>Программа </a:t>
            </a:r>
            <a:r>
              <a:rPr lang="ru-RU" altLang="ru-RU" sz="2000" b="1" dirty="0">
                <a:solidFill>
                  <a:srgbClr val="00602B"/>
                </a:solidFill>
                <a:latin typeface="Times New Roman" pitchFamily="18" charset="0"/>
              </a:rPr>
              <a:t>«Социальная поддержка населения  </a:t>
            </a:r>
            <a:r>
              <a:rPr lang="ru-RU" altLang="ru-RU" sz="2000" b="1" dirty="0" err="1">
                <a:solidFill>
                  <a:srgbClr val="00602B"/>
                </a:solidFill>
                <a:latin typeface="Times New Roman" pitchFamily="18" charset="0"/>
              </a:rPr>
              <a:t>Ирбитского</a:t>
            </a:r>
            <a:r>
              <a:rPr lang="ru-RU" altLang="ru-RU" sz="2000" b="1" dirty="0">
                <a:solidFill>
                  <a:srgbClr val="00602B"/>
                </a:solidFill>
                <a:latin typeface="Times New Roman" pitchFamily="18" charset="0"/>
              </a:rPr>
              <a:t> муниципального образования до </a:t>
            </a:r>
            <a:r>
              <a:rPr lang="ru-RU" altLang="ru-RU" sz="2000" b="1" dirty="0" smtClean="0">
                <a:solidFill>
                  <a:srgbClr val="00602B"/>
                </a:solidFill>
                <a:latin typeface="Times New Roman" pitchFamily="18" charset="0"/>
              </a:rPr>
              <a:t>2024 </a:t>
            </a:r>
            <a:r>
              <a:rPr lang="ru-RU" altLang="ru-RU" sz="2000" b="1" dirty="0">
                <a:solidFill>
                  <a:srgbClr val="00602B"/>
                </a:solidFill>
                <a:latin typeface="Times New Roman" pitchFamily="18" charset="0"/>
              </a:rPr>
              <a:t>года»</a:t>
            </a:r>
          </a:p>
        </p:txBody>
      </p:sp>
      <p:sp>
        <p:nvSpPr>
          <p:cNvPr id="113667" name="Скругленный прямоугольник 34"/>
          <p:cNvSpPr>
            <a:spLocks noChangeArrowheads="1"/>
          </p:cNvSpPr>
          <p:nvPr/>
        </p:nvSpPr>
        <p:spPr bwMode="auto">
          <a:xfrm>
            <a:off x="1" y="2132857"/>
            <a:ext cx="3132138" cy="460851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spcAft>
                <a:spcPts val="100"/>
              </a:spcAft>
              <a:buFont typeface="StarSymbol"/>
              <a:buNone/>
            </a:pPr>
            <a:r>
              <a:rPr lang="ru-RU" altLang="ru-RU" sz="1600" b="1" dirty="0">
                <a:solidFill>
                  <a:srgbClr val="00602B"/>
                </a:solidFill>
                <a:latin typeface="Times New Roman" pitchFamily="18" charset="0"/>
              </a:rPr>
              <a:t>Подпрограмма 1: </a:t>
            </a:r>
            <a:r>
              <a:rPr lang="ru-RU" altLang="ru-RU" b="1" dirty="0">
                <a:solidFill>
                  <a:srgbClr val="00602B"/>
                </a:solidFill>
                <a:latin typeface="Times New Roman" pitchFamily="18" charset="0"/>
              </a:rPr>
              <a:t>«Обеспечение граждан жилыми помещениями по договорам социального найма и работников социальной сферы по  договорам найма служебного жилого помещения муниципального жилищного </a:t>
            </a:r>
            <a:r>
              <a:rPr lang="ru-RU" altLang="ru-RU" b="1" dirty="0" smtClean="0">
                <a:solidFill>
                  <a:srgbClr val="00602B"/>
                </a:solidFill>
                <a:latin typeface="Times New Roman" pitchFamily="18" charset="0"/>
              </a:rPr>
              <a:t>фонда»</a:t>
            </a:r>
          </a:p>
          <a:p>
            <a:pPr algn="ctr">
              <a:spcBef>
                <a:spcPct val="20000"/>
              </a:spcBef>
              <a:spcAft>
                <a:spcPts val="100"/>
              </a:spcAft>
              <a:buFont typeface="StarSymbol"/>
              <a:buNone/>
            </a:pP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</a:rPr>
              <a:t>Местный бюджет</a:t>
            </a:r>
            <a:endParaRPr lang="ru-RU" altLang="ru-RU" b="1" dirty="0">
              <a:solidFill>
                <a:srgbClr val="002060"/>
              </a:solidFill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spcAft>
                <a:spcPts val="100"/>
              </a:spcAft>
              <a:buFont typeface="StarSymbol"/>
              <a:buNone/>
            </a:pPr>
            <a:r>
              <a:rPr lang="ru-RU" altLang="ru-RU" b="1" dirty="0" smtClean="0">
                <a:solidFill>
                  <a:srgbClr val="680000"/>
                </a:solidFill>
                <a:latin typeface="Times New Roman" pitchFamily="18" charset="0"/>
              </a:rPr>
              <a:t>2021г</a:t>
            </a:r>
            <a:r>
              <a:rPr lang="ru-RU" altLang="ru-RU" b="1" dirty="0">
                <a:solidFill>
                  <a:srgbClr val="680000"/>
                </a:solidFill>
                <a:latin typeface="Times New Roman" pitchFamily="18" charset="0"/>
              </a:rPr>
              <a:t>. – </a:t>
            </a:r>
            <a:r>
              <a:rPr lang="ru-RU" altLang="ru-RU" b="1" dirty="0" smtClean="0">
                <a:solidFill>
                  <a:srgbClr val="680000"/>
                </a:solidFill>
                <a:latin typeface="Times New Roman" pitchFamily="18" charset="0"/>
              </a:rPr>
              <a:t>1 800,0 тыс</a:t>
            </a:r>
            <a:r>
              <a:rPr lang="ru-RU" altLang="ru-RU" b="1" dirty="0">
                <a:solidFill>
                  <a:srgbClr val="680000"/>
                </a:solidFill>
                <a:latin typeface="Times New Roman" pitchFamily="18" charset="0"/>
              </a:rPr>
              <a:t>. руб.</a:t>
            </a:r>
          </a:p>
          <a:p>
            <a:pPr algn="ctr">
              <a:spcBef>
                <a:spcPct val="20000"/>
              </a:spcBef>
              <a:spcAft>
                <a:spcPts val="100"/>
              </a:spcAft>
            </a:pPr>
            <a:r>
              <a:rPr lang="ru-RU" altLang="ru-RU" b="1" dirty="0" smtClean="0">
                <a:solidFill>
                  <a:srgbClr val="680000"/>
                </a:solidFill>
                <a:latin typeface="Times New Roman" pitchFamily="18" charset="0"/>
              </a:rPr>
              <a:t>2022г</a:t>
            </a:r>
            <a:r>
              <a:rPr lang="ru-RU" altLang="ru-RU" b="1" dirty="0">
                <a:solidFill>
                  <a:srgbClr val="680000"/>
                </a:solidFill>
                <a:latin typeface="Times New Roman" pitchFamily="18" charset="0"/>
              </a:rPr>
              <a:t>. – </a:t>
            </a:r>
            <a:r>
              <a:rPr lang="ru-RU" altLang="ru-RU" b="1" dirty="0" smtClean="0">
                <a:solidFill>
                  <a:srgbClr val="680000"/>
                </a:solidFill>
                <a:latin typeface="Times New Roman" pitchFamily="18" charset="0"/>
              </a:rPr>
              <a:t>1 800,0 тыс</a:t>
            </a:r>
            <a:r>
              <a:rPr lang="ru-RU" altLang="ru-RU" b="1" dirty="0">
                <a:solidFill>
                  <a:srgbClr val="680000"/>
                </a:solidFill>
                <a:latin typeface="Times New Roman" pitchFamily="18" charset="0"/>
              </a:rPr>
              <a:t>. руб.</a:t>
            </a:r>
          </a:p>
          <a:p>
            <a:pPr algn="ctr">
              <a:spcBef>
                <a:spcPct val="20000"/>
              </a:spcBef>
              <a:spcAft>
                <a:spcPts val="100"/>
              </a:spcAft>
            </a:pPr>
            <a:r>
              <a:rPr lang="ru-RU" altLang="ru-RU" b="1" dirty="0" smtClean="0">
                <a:solidFill>
                  <a:srgbClr val="680000"/>
                </a:solidFill>
                <a:latin typeface="Times New Roman" pitchFamily="18" charset="0"/>
              </a:rPr>
              <a:t>2023г</a:t>
            </a:r>
            <a:r>
              <a:rPr lang="ru-RU" altLang="ru-RU" b="1" dirty="0">
                <a:solidFill>
                  <a:srgbClr val="680000"/>
                </a:solidFill>
                <a:latin typeface="Times New Roman" pitchFamily="18" charset="0"/>
              </a:rPr>
              <a:t>. </a:t>
            </a:r>
            <a:r>
              <a:rPr lang="ru-RU" altLang="ru-RU" b="1" dirty="0" smtClean="0">
                <a:solidFill>
                  <a:srgbClr val="680000"/>
                </a:solidFill>
                <a:latin typeface="Times New Roman" pitchFamily="18" charset="0"/>
              </a:rPr>
              <a:t> - 1 800,0 тыс</a:t>
            </a:r>
            <a:r>
              <a:rPr lang="ru-RU" altLang="ru-RU" b="1" dirty="0">
                <a:solidFill>
                  <a:srgbClr val="680000"/>
                </a:solidFill>
                <a:latin typeface="Times New Roman" pitchFamily="18" charset="0"/>
              </a:rPr>
              <a:t>. руб.</a:t>
            </a:r>
          </a:p>
          <a:p>
            <a:pPr algn="ctr">
              <a:spcBef>
                <a:spcPct val="20000"/>
              </a:spcBef>
              <a:spcAft>
                <a:spcPts val="100"/>
              </a:spcAft>
              <a:buFont typeface="StarSymbol"/>
              <a:buNone/>
            </a:pPr>
            <a:endParaRPr lang="ru-RU" altLang="ru-RU" sz="1600" b="1" dirty="0">
              <a:solidFill>
                <a:srgbClr val="680000"/>
              </a:solidFill>
              <a:latin typeface="Times New Roman" pitchFamily="18" charset="0"/>
            </a:endParaRPr>
          </a:p>
        </p:txBody>
      </p:sp>
      <p:sp>
        <p:nvSpPr>
          <p:cNvPr id="113668" name="Скругленный прямоугольник 34"/>
          <p:cNvSpPr>
            <a:spLocks noChangeArrowheads="1"/>
          </p:cNvSpPr>
          <p:nvPr/>
        </p:nvSpPr>
        <p:spPr bwMode="auto">
          <a:xfrm>
            <a:off x="3074968" y="2132857"/>
            <a:ext cx="3249656" cy="43924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spcAft>
                <a:spcPts val="100"/>
              </a:spcAft>
              <a:buFont typeface="StarSymbol"/>
              <a:buNone/>
            </a:pPr>
            <a:r>
              <a:rPr lang="ru-RU" altLang="ru-RU" b="1" dirty="0">
                <a:solidFill>
                  <a:srgbClr val="00602B"/>
                </a:solidFill>
                <a:latin typeface="Times New Roman" pitchFamily="18" charset="0"/>
              </a:rPr>
              <a:t>Подпрограмма 2: «Улучшение социально-экономического положения наименее защищенных слоев населения по оплате жилого помещения и коммунальных услуг </a:t>
            </a:r>
            <a:r>
              <a:rPr lang="ru-RU" altLang="ru-RU" b="1" dirty="0" smtClean="0">
                <a:solidFill>
                  <a:srgbClr val="00602B"/>
                </a:solidFill>
                <a:latin typeface="Times New Roman" pitchFamily="18" charset="0"/>
              </a:rPr>
              <a:t>населения»</a:t>
            </a:r>
          </a:p>
          <a:p>
            <a:pPr algn="ctr">
              <a:spcBef>
                <a:spcPct val="20000"/>
              </a:spcBef>
              <a:spcAft>
                <a:spcPts val="100"/>
              </a:spcAft>
              <a:buFont typeface="StarSymbol"/>
              <a:buNone/>
            </a:pP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</a:rPr>
              <a:t>Областной и федеральный бюджет</a:t>
            </a:r>
            <a:endParaRPr lang="ru-RU" altLang="ru-RU" b="1" dirty="0">
              <a:solidFill>
                <a:srgbClr val="002060"/>
              </a:solidFill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spcAft>
                <a:spcPts val="100"/>
              </a:spcAft>
              <a:buFont typeface="StarSymbol"/>
              <a:buNone/>
            </a:pPr>
            <a:r>
              <a:rPr lang="ru-RU" altLang="ru-RU" b="1" dirty="0" smtClean="0">
                <a:solidFill>
                  <a:srgbClr val="680000"/>
                </a:solidFill>
                <a:latin typeface="Times New Roman" pitchFamily="18" charset="0"/>
              </a:rPr>
              <a:t>2021г</a:t>
            </a:r>
            <a:r>
              <a:rPr lang="ru-RU" altLang="ru-RU" b="1" dirty="0">
                <a:solidFill>
                  <a:srgbClr val="680000"/>
                </a:solidFill>
                <a:latin typeface="Times New Roman" pitchFamily="18" charset="0"/>
              </a:rPr>
              <a:t>. – </a:t>
            </a:r>
            <a:r>
              <a:rPr lang="ru-RU" altLang="ru-RU" b="1" dirty="0" smtClean="0">
                <a:solidFill>
                  <a:srgbClr val="680000"/>
                </a:solidFill>
                <a:latin typeface="Times New Roman" pitchFamily="18" charset="0"/>
              </a:rPr>
              <a:t>107 444,1 тыс</a:t>
            </a:r>
            <a:r>
              <a:rPr lang="ru-RU" altLang="ru-RU" b="1" dirty="0">
                <a:solidFill>
                  <a:srgbClr val="680000"/>
                </a:solidFill>
                <a:latin typeface="Times New Roman" pitchFamily="18" charset="0"/>
              </a:rPr>
              <a:t>. руб.</a:t>
            </a:r>
          </a:p>
          <a:p>
            <a:pPr algn="ctr">
              <a:spcBef>
                <a:spcPct val="20000"/>
              </a:spcBef>
              <a:spcAft>
                <a:spcPts val="100"/>
              </a:spcAft>
            </a:pPr>
            <a:r>
              <a:rPr lang="ru-RU" altLang="ru-RU" b="1" dirty="0" smtClean="0">
                <a:solidFill>
                  <a:srgbClr val="680000"/>
                </a:solidFill>
                <a:latin typeface="Times New Roman" pitchFamily="18" charset="0"/>
              </a:rPr>
              <a:t>2022г</a:t>
            </a:r>
            <a:r>
              <a:rPr lang="ru-RU" altLang="ru-RU" b="1" dirty="0">
                <a:solidFill>
                  <a:srgbClr val="680000"/>
                </a:solidFill>
                <a:latin typeface="Times New Roman" pitchFamily="18" charset="0"/>
              </a:rPr>
              <a:t>. – </a:t>
            </a:r>
            <a:r>
              <a:rPr lang="ru-RU" altLang="ru-RU" b="1" dirty="0" smtClean="0">
                <a:solidFill>
                  <a:srgbClr val="680000"/>
                </a:solidFill>
                <a:latin typeface="Times New Roman" pitchFamily="18" charset="0"/>
              </a:rPr>
              <a:t>111 624,5 тыс</a:t>
            </a:r>
            <a:r>
              <a:rPr lang="ru-RU" altLang="ru-RU" b="1" dirty="0">
                <a:solidFill>
                  <a:srgbClr val="680000"/>
                </a:solidFill>
                <a:latin typeface="Times New Roman" pitchFamily="18" charset="0"/>
              </a:rPr>
              <a:t>. руб.</a:t>
            </a:r>
          </a:p>
          <a:p>
            <a:pPr algn="ctr">
              <a:spcBef>
                <a:spcPct val="20000"/>
              </a:spcBef>
              <a:spcAft>
                <a:spcPts val="100"/>
              </a:spcAft>
            </a:pPr>
            <a:r>
              <a:rPr lang="ru-RU" altLang="ru-RU" b="1" dirty="0" smtClean="0">
                <a:solidFill>
                  <a:srgbClr val="680000"/>
                </a:solidFill>
                <a:latin typeface="Times New Roman" pitchFamily="18" charset="0"/>
              </a:rPr>
              <a:t>2023г</a:t>
            </a:r>
            <a:r>
              <a:rPr lang="ru-RU" altLang="ru-RU" b="1" dirty="0">
                <a:solidFill>
                  <a:srgbClr val="680000"/>
                </a:solidFill>
                <a:latin typeface="Times New Roman" pitchFamily="18" charset="0"/>
              </a:rPr>
              <a:t>. – </a:t>
            </a:r>
            <a:r>
              <a:rPr lang="ru-RU" altLang="ru-RU" b="1" dirty="0" smtClean="0">
                <a:solidFill>
                  <a:srgbClr val="680000"/>
                </a:solidFill>
                <a:latin typeface="Times New Roman" pitchFamily="18" charset="0"/>
              </a:rPr>
              <a:t>115 682,1 тыс</a:t>
            </a:r>
            <a:r>
              <a:rPr lang="ru-RU" altLang="ru-RU" b="1" dirty="0">
                <a:solidFill>
                  <a:srgbClr val="680000"/>
                </a:solidFill>
                <a:latin typeface="Times New Roman" pitchFamily="18" charset="0"/>
              </a:rPr>
              <a:t>. руб.</a:t>
            </a:r>
            <a:endParaRPr lang="ru-RU" altLang="ru-RU" b="1" dirty="0">
              <a:solidFill>
                <a:srgbClr val="00602B"/>
              </a:solidFill>
              <a:latin typeface="Times New Roman" pitchFamily="18" charset="0"/>
            </a:endParaRPr>
          </a:p>
        </p:txBody>
      </p:sp>
      <p:sp>
        <p:nvSpPr>
          <p:cNvPr id="113669" name="Стрелка вниз 3"/>
          <p:cNvSpPr>
            <a:spLocks noChangeArrowheads="1"/>
          </p:cNvSpPr>
          <p:nvPr/>
        </p:nvSpPr>
        <p:spPr bwMode="auto">
          <a:xfrm>
            <a:off x="7216775" y="1625601"/>
            <a:ext cx="936625" cy="507256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B7E5E5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13670" name="Стрелка вниз 15"/>
          <p:cNvSpPr>
            <a:spLocks noChangeArrowheads="1"/>
          </p:cNvSpPr>
          <p:nvPr/>
        </p:nvSpPr>
        <p:spPr bwMode="auto">
          <a:xfrm>
            <a:off x="1223963" y="1628775"/>
            <a:ext cx="935037" cy="504081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B7E5E5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13671" name="Скругленный прямоугольник 34"/>
          <p:cNvSpPr>
            <a:spLocks noChangeArrowheads="1"/>
          </p:cNvSpPr>
          <p:nvPr/>
        </p:nvSpPr>
        <p:spPr bwMode="auto">
          <a:xfrm>
            <a:off x="6246813" y="2132856"/>
            <a:ext cx="2789237" cy="4608511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spcAft>
                <a:spcPts val="100"/>
              </a:spcAft>
              <a:buFont typeface="StarSymbol"/>
              <a:buNone/>
            </a:pPr>
            <a:r>
              <a:rPr lang="ru-RU" altLang="ru-RU" b="1" dirty="0">
                <a:solidFill>
                  <a:srgbClr val="00602B"/>
                </a:solidFill>
                <a:latin typeface="Times New Roman" pitchFamily="18" charset="0"/>
              </a:rPr>
              <a:t>Подпрограмма 3: «Поддержка общественной организации ветеранов войны, труда, боевых действий, государственной службы, </a:t>
            </a:r>
            <a:r>
              <a:rPr lang="ru-RU" altLang="ru-RU" b="1" dirty="0" smtClean="0">
                <a:solidFill>
                  <a:srgbClr val="00602B"/>
                </a:solidFill>
                <a:latin typeface="Times New Roman" pitchFamily="18" charset="0"/>
              </a:rPr>
              <a:t>пенсионеров»</a:t>
            </a:r>
          </a:p>
          <a:p>
            <a:pPr algn="ctr">
              <a:spcBef>
                <a:spcPct val="20000"/>
              </a:spcBef>
              <a:spcAft>
                <a:spcPts val="100"/>
              </a:spcAft>
            </a:pPr>
            <a:endParaRPr lang="ru-RU" altLang="ru-RU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spcAft>
                <a:spcPts val="100"/>
              </a:spcAft>
            </a:pP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</a:rPr>
              <a:t>Местный бюджет</a:t>
            </a:r>
          </a:p>
          <a:p>
            <a:pPr algn="ctr">
              <a:spcBef>
                <a:spcPct val="20000"/>
              </a:spcBef>
              <a:spcAft>
                <a:spcPts val="100"/>
              </a:spcAft>
              <a:buFont typeface="StarSymbol"/>
              <a:buNone/>
            </a:pPr>
            <a:r>
              <a:rPr lang="ru-RU" altLang="ru-RU" b="1" dirty="0" smtClean="0">
                <a:solidFill>
                  <a:srgbClr val="680000"/>
                </a:solidFill>
                <a:latin typeface="Times New Roman" pitchFamily="18" charset="0"/>
              </a:rPr>
              <a:t>2021г</a:t>
            </a:r>
            <a:r>
              <a:rPr lang="ru-RU" altLang="ru-RU" b="1" dirty="0">
                <a:solidFill>
                  <a:srgbClr val="680000"/>
                </a:solidFill>
                <a:latin typeface="Times New Roman" pitchFamily="18" charset="0"/>
              </a:rPr>
              <a:t>. – 350,0 тыс. руб.</a:t>
            </a:r>
          </a:p>
          <a:p>
            <a:pPr algn="ctr">
              <a:spcBef>
                <a:spcPct val="20000"/>
              </a:spcBef>
              <a:spcAft>
                <a:spcPts val="100"/>
              </a:spcAft>
            </a:pPr>
            <a:r>
              <a:rPr lang="ru-RU" altLang="ru-RU" b="1" dirty="0" smtClean="0">
                <a:solidFill>
                  <a:srgbClr val="680000"/>
                </a:solidFill>
                <a:latin typeface="Times New Roman" pitchFamily="18" charset="0"/>
              </a:rPr>
              <a:t>2022г</a:t>
            </a:r>
            <a:r>
              <a:rPr lang="ru-RU" altLang="ru-RU" b="1" dirty="0">
                <a:solidFill>
                  <a:srgbClr val="680000"/>
                </a:solidFill>
                <a:latin typeface="Times New Roman" pitchFamily="18" charset="0"/>
              </a:rPr>
              <a:t>. – 350,0 тыс. руб.</a:t>
            </a:r>
          </a:p>
          <a:p>
            <a:pPr algn="ctr">
              <a:spcBef>
                <a:spcPct val="20000"/>
              </a:spcBef>
              <a:spcAft>
                <a:spcPts val="100"/>
              </a:spcAft>
            </a:pPr>
            <a:r>
              <a:rPr lang="ru-RU" altLang="ru-RU" b="1" dirty="0" smtClean="0">
                <a:solidFill>
                  <a:srgbClr val="680000"/>
                </a:solidFill>
                <a:latin typeface="Times New Roman" pitchFamily="18" charset="0"/>
              </a:rPr>
              <a:t>2023г</a:t>
            </a:r>
            <a:r>
              <a:rPr lang="ru-RU" altLang="ru-RU" b="1" dirty="0">
                <a:solidFill>
                  <a:srgbClr val="680000"/>
                </a:solidFill>
                <a:latin typeface="Times New Roman" pitchFamily="18" charset="0"/>
              </a:rPr>
              <a:t>. – 350,0 тыс. руб.</a:t>
            </a:r>
          </a:p>
          <a:p>
            <a:pPr algn="ctr">
              <a:spcBef>
                <a:spcPct val="20000"/>
              </a:spcBef>
              <a:spcAft>
                <a:spcPts val="100"/>
              </a:spcAft>
              <a:buFont typeface="StarSymbol"/>
              <a:buNone/>
            </a:pPr>
            <a:endParaRPr lang="ru-RU" altLang="ru-RU" sz="1600" b="1" dirty="0">
              <a:solidFill>
                <a:srgbClr val="680000"/>
              </a:solidFill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spcAft>
                <a:spcPts val="100"/>
              </a:spcAft>
              <a:buFont typeface="StarSymbol"/>
              <a:buNone/>
            </a:pPr>
            <a:endParaRPr lang="ru-RU" altLang="ru-RU" b="1" dirty="0">
              <a:solidFill>
                <a:srgbClr val="00602B"/>
              </a:solidFill>
              <a:latin typeface="Times New Roman" pitchFamily="18" charset="0"/>
            </a:endParaRPr>
          </a:p>
        </p:txBody>
      </p:sp>
      <p:sp>
        <p:nvSpPr>
          <p:cNvPr id="113672" name="Стрелка вниз 8"/>
          <p:cNvSpPr>
            <a:spLocks noChangeArrowheads="1"/>
          </p:cNvSpPr>
          <p:nvPr/>
        </p:nvSpPr>
        <p:spPr bwMode="auto">
          <a:xfrm>
            <a:off x="4121150" y="1628775"/>
            <a:ext cx="936625" cy="504081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B7E5E5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pic>
        <p:nvPicPr>
          <p:cNvPr id="113673" name="Picture 43" descr="irbr-zjs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87313"/>
            <a:ext cx="61118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317500"/>
            <a:ext cx="8229600" cy="466725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Бюджет Ирбитского МО на 2021 год </a:t>
            </a:r>
            <a:b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и плановый период 2022-2023 </a:t>
            </a:r>
            <a:r>
              <a:rPr lang="ru-RU" altLang="ru-RU" sz="2000" b="1" dirty="0" err="1" smtClean="0">
                <a:solidFill>
                  <a:srgbClr val="000099"/>
                </a:solidFill>
                <a:latin typeface="Times New Roman" pitchFamily="18" charset="0"/>
              </a:rPr>
              <a:t>гг</a:t>
            </a: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b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endParaRPr lang="ru-RU" altLang="ru-RU" sz="1400" b="1" i="1" dirty="0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14690" name="Скругленный прямоугольник 34"/>
          <p:cNvSpPr>
            <a:spLocks noChangeArrowheads="1"/>
          </p:cNvSpPr>
          <p:nvPr/>
        </p:nvSpPr>
        <p:spPr bwMode="auto">
          <a:xfrm>
            <a:off x="215900" y="714375"/>
            <a:ext cx="8712200" cy="1801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spcAft>
                <a:spcPts val="100"/>
              </a:spcAft>
              <a:buFont typeface="StarSymbol"/>
              <a:buNone/>
            </a:pPr>
            <a:r>
              <a:rPr lang="ru-RU" altLang="ru-RU" sz="1600" b="1" dirty="0">
                <a:solidFill>
                  <a:srgbClr val="00602B"/>
                </a:solidFill>
                <a:latin typeface="Times New Roman" pitchFamily="18" charset="0"/>
              </a:rPr>
              <a:t>Подпрограмма 1: </a:t>
            </a:r>
            <a:r>
              <a:rPr lang="ru-RU" altLang="ru-RU" b="1" dirty="0">
                <a:solidFill>
                  <a:srgbClr val="00602B"/>
                </a:solidFill>
                <a:latin typeface="Times New Roman" pitchFamily="18" charset="0"/>
              </a:rPr>
              <a:t>«Обеспечение </a:t>
            </a:r>
            <a:r>
              <a:rPr lang="ru-RU" altLang="ru-RU" b="1" dirty="0" smtClean="0">
                <a:solidFill>
                  <a:srgbClr val="00602B"/>
                </a:solidFill>
                <a:latin typeface="Times New Roman" pitchFamily="18" charset="0"/>
              </a:rPr>
              <a:t>граждан </a:t>
            </a:r>
            <a:r>
              <a:rPr lang="ru-RU" altLang="ru-RU" b="1" dirty="0">
                <a:solidFill>
                  <a:srgbClr val="00602B"/>
                </a:solidFill>
                <a:latin typeface="Times New Roman" pitchFamily="18" charset="0"/>
              </a:rPr>
              <a:t>жилыми помещениями по договорам социального найма и работников социальной сферы по договорам найма служебного жилого помещения муниципального жилищного фонда»</a:t>
            </a:r>
          </a:p>
          <a:p>
            <a:pPr>
              <a:spcBef>
                <a:spcPct val="20000"/>
              </a:spcBef>
              <a:spcAft>
                <a:spcPts val="100"/>
              </a:spcAft>
              <a:buFont typeface="StarSymbol"/>
              <a:buNone/>
            </a:pPr>
            <a:r>
              <a:rPr lang="ru-RU" altLang="ru-RU" sz="1600" b="1" dirty="0" smtClean="0">
                <a:latin typeface="Times New Roman" pitchFamily="18" charset="0"/>
              </a:rPr>
              <a:t>Задача</a:t>
            </a:r>
            <a:r>
              <a:rPr lang="ru-RU" altLang="ru-RU" sz="1600" b="1" dirty="0">
                <a:latin typeface="Times New Roman" pitchFamily="18" charset="0"/>
              </a:rPr>
              <a:t>: Обеспечение граждан и работников социальной сферы, проживающих в </a:t>
            </a:r>
            <a:r>
              <a:rPr lang="ru-RU" altLang="ru-RU" sz="1600" b="1" dirty="0" err="1">
                <a:latin typeface="Times New Roman" pitchFamily="18" charset="0"/>
              </a:rPr>
              <a:t>Ирбитском</a:t>
            </a:r>
            <a:r>
              <a:rPr lang="ru-RU" altLang="ru-RU" sz="1600" b="1" dirty="0">
                <a:latin typeface="Times New Roman" pitchFamily="18" charset="0"/>
              </a:rPr>
              <a:t> муниципальном образовании  и нуждающихся в улучшении жилищных условий, жилыми помещениями.</a:t>
            </a:r>
            <a:endParaRPr lang="ru-RU" altLang="ru-RU" sz="1600" dirty="0">
              <a:latin typeface="Times New Roman" pitchFamily="18" charset="0"/>
            </a:endParaRPr>
          </a:p>
        </p:txBody>
      </p:sp>
      <p:sp>
        <p:nvSpPr>
          <p:cNvPr id="114691" name="Скругленный прямоугольник 34"/>
          <p:cNvSpPr>
            <a:spLocks noChangeArrowheads="1"/>
          </p:cNvSpPr>
          <p:nvPr/>
        </p:nvSpPr>
        <p:spPr bwMode="auto">
          <a:xfrm>
            <a:off x="94021" y="2781758"/>
            <a:ext cx="4140200" cy="389689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8080"/>
              </a:gs>
              <a:gs pos="100000">
                <a:srgbClr val="43A1A1"/>
              </a:gs>
            </a:gsLst>
            <a:path path="rect">
              <a:fillToRect r="100000" b="100000"/>
            </a:path>
          </a:gra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1600" b="1" dirty="0">
                <a:solidFill>
                  <a:schemeClr val="bg1"/>
                </a:solidFill>
                <a:latin typeface="Georgia" pitchFamily="18" charset="0"/>
              </a:rPr>
              <a:t>Приобретение (строительство) жилья для граждан, проживающих в </a:t>
            </a:r>
            <a:r>
              <a:rPr lang="ru-RU" altLang="ru-RU" sz="1600" b="1" dirty="0" err="1">
                <a:solidFill>
                  <a:schemeClr val="bg1"/>
                </a:solidFill>
                <a:latin typeface="Georgia" pitchFamily="18" charset="0"/>
              </a:rPr>
              <a:t>Ирбитском</a:t>
            </a:r>
            <a:r>
              <a:rPr lang="ru-RU" altLang="ru-RU" sz="1600" b="1" dirty="0">
                <a:solidFill>
                  <a:schemeClr val="bg1"/>
                </a:solidFill>
                <a:latin typeface="Georgia" pitchFamily="18" charset="0"/>
              </a:rPr>
              <a:t> муниципальном образовании и нуждающихся в улучшении жилищных </a:t>
            </a:r>
            <a:r>
              <a:rPr lang="ru-RU" altLang="ru-RU" sz="1600" b="1" dirty="0" smtClean="0">
                <a:solidFill>
                  <a:schemeClr val="bg1"/>
                </a:solidFill>
                <a:latin typeface="Georgia" pitchFamily="18" charset="0"/>
              </a:rPr>
              <a:t>условий</a:t>
            </a:r>
          </a:p>
          <a:p>
            <a:pPr algn="ctr"/>
            <a:endParaRPr lang="ru-RU" altLang="ru-RU" sz="1600" b="1" dirty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r>
              <a:rPr lang="ru-RU" altLang="ru-RU" b="1" dirty="0" smtClean="0">
                <a:solidFill>
                  <a:schemeClr val="bg1"/>
                </a:solidFill>
                <a:latin typeface="Georgia" pitchFamily="18" charset="0"/>
              </a:rPr>
              <a:t>2021 </a:t>
            </a:r>
            <a:r>
              <a:rPr lang="ru-RU" altLang="ru-RU" b="1" dirty="0">
                <a:solidFill>
                  <a:schemeClr val="bg1"/>
                </a:solidFill>
                <a:latin typeface="Georgia" pitchFamily="18" charset="0"/>
              </a:rPr>
              <a:t>год – </a:t>
            </a:r>
            <a:r>
              <a:rPr lang="ru-RU" altLang="ru-RU" b="1" dirty="0" smtClean="0">
                <a:solidFill>
                  <a:schemeClr val="bg1"/>
                </a:solidFill>
                <a:latin typeface="Georgia" pitchFamily="18" charset="0"/>
              </a:rPr>
              <a:t>1 400,0 тыс</a:t>
            </a:r>
            <a:r>
              <a:rPr lang="ru-RU" altLang="ru-RU" b="1" dirty="0">
                <a:solidFill>
                  <a:schemeClr val="bg1"/>
                </a:solidFill>
                <a:latin typeface="Georgia" pitchFamily="18" charset="0"/>
              </a:rPr>
              <a:t>. руб. </a:t>
            </a:r>
            <a:r>
              <a:rPr lang="ru-RU" altLang="ru-RU" b="1" dirty="0" smtClean="0">
                <a:solidFill>
                  <a:schemeClr val="bg1"/>
                </a:solidFill>
                <a:latin typeface="Georgia" pitchFamily="18" charset="0"/>
              </a:rPr>
              <a:t>(2 семьи)</a:t>
            </a:r>
            <a:endParaRPr lang="ru-RU" altLang="ru-RU" b="1" dirty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r>
              <a:rPr lang="ru-RU" altLang="ru-RU" b="1" dirty="0" smtClean="0">
                <a:solidFill>
                  <a:schemeClr val="bg1"/>
                </a:solidFill>
                <a:latin typeface="Georgia" pitchFamily="18" charset="0"/>
              </a:rPr>
              <a:t>2022 </a:t>
            </a:r>
            <a:r>
              <a:rPr lang="ru-RU" altLang="ru-RU" b="1" dirty="0">
                <a:solidFill>
                  <a:schemeClr val="bg1"/>
                </a:solidFill>
                <a:latin typeface="Georgia" pitchFamily="18" charset="0"/>
              </a:rPr>
              <a:t>год – </a:t>
            </a:r>
            <a:r>
              <a:rPr lang="ru-RU" altLang="ru-RU" b="1" dirty="0" smtClean="0">
                <a:solidFill>
                  <a:schemeClr val="bg1"/>
                </a:solidFill>
                <a:latin typeface="Georgia" pitchFamily="18" charset="0"/>
              </a:rPr>
              <a:t>1 400,0 </a:t>
            </a:r>
            <a:r>
              <a:rPr lang="ru-RU" altLang="ru-RU" b="1" dirty="0">
                <a:solidFill>
                  <a:schemeClr val="bg1"/>
                </a:solidFill>
                <a:latin typeface="Georgia" pitchFamily="18" charset="0"/>
              </a:rPr>
              <a:t>тыс. руб</a:t>
            </a:r>
            <a:r>
              <a:rPr lang="ru-RU" altLang="ru-RU" b="1" dirty="0" smtClean="0">
                <a:solidFill>
                  <a:schemeClr val="bg1"/>
                </a:solidFill>
                <a:latin typeface="Georgia" pitchFamily="18" charset="0"/>
              </a:rPr>
              <a:t>.</a:t>
            </a:r>
          </a:p>
          <a:p>
            <a:pPr algn="ctr"/>
            <a:r>
              <a:rPr lang="ru-RU" altLang="ru-RU" b="1" dirty="0" smtClean="0">
                <a:solidFill>
                  <a:schemeClr val="bg1"/>
                </a:solidFill>
                <a:latin typeface="Georgia" pitchFamily="18" charset="0"/>
              </a:rPr>
              <a:t>(2 семьи)</a:t>
            </a:r>
            <a:endParaRPr lang="ru-RU" altLang="ru-RU" b="1" dirty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r>
              <a:rPr lang="ru-RU" altLang="ru-RU" b="1" dirty="0" smtClean="0">
                <a:solidFill>
                  <a:schemeClr val="bg1"/>
                </a:solidFill>
                <a:latin typeface="Georgia" pitchFamily="18" charset="0"/>
              </a:rPr>
              <a:t>2023 </a:t>
            </a:r>
            <a:r>
              <a:rPr lang="ru-RU" altLang="ru-RU" b="1" dirty="0">
                <a:solidFill>
                  <a:schemeClr val="bg1"/>
                </a:solidFill>
                <a:latin typeface="Georgia" pitchFamily="18" charset="0"/>
              </a:rPr>
              <a:t>год </a:t>
            </a:r>
            <a:r>
              <a:rPr lang="ru-RU" altLang="ru-RU" b="1" dirty="0" smtClean="0">
                <a:solidFill>
                  <a:schemeClr val="bg1"/>
                </a:solidFill>
                <a:latin typeface="Georgia" pitchFamily="18" charset="0"/>
              </a:rPr>
              <a:t>– 1 400,0 </a:t>
            </a:r>
            <a:r>
              <a:rPr lang="ru-RU" altLang="ru-RU" b="1" dirty="0">
                <a:solidFill>
                  <a:schemeClr val="bg1"/>
                </a:solidFill>
                <a:latin typeface="Georgia" pitchFamily="18" charset="0"/>
              </a:rPr>
              <a:t>тыс. руб. </a:t>
            </a:r>
            <a:r>
              <a:rPr lang="ru-RU" altLang="ru-RU" b="1" dirty="0" smtClean="0">
                <a:solidFill>
                  <a:schemeClr val="bg1"/>
                </a:solidFill>
                <a:latin typeface="Georgia" pitchFamily="18" charset="0"/>
              </a:rPr>
              <a:t>(2 семьи)</a:t>
            </a:r>
            <a:endParaRPr lang="ru-RU" altLang="ru-RU" b="1" dirty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endParaRPr lang="ru-RU" altLang="ru-RU" sz="1400" b="1" dirty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endParaRPr lang="ru-RU" altLang="ru-RU" sz="16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14692" name="Скругленный прямоугольник 34"/>
          <p:cNvSpPr>
            <a:spLocks noChangeArrowheads="1"/>
          </p:cNvSpPr>
          <p:nvPr/>
        </p:nvSpPr>
        <p:spPr bwMode="auto">
          <a:xfrm>
            <a:off x="4319972" y="2782604"/>
            <a:ext cx="4500885" cy="382302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8080"/>
              </a:gs>
              <a:gs pos="100000">
                <a:srgbClr val="43A1A1"/>
              </a:gs>
            </a:gsLst>
            <a:path path="rect">
              <a:fillToRect r="100000" b="100000"/>
            </a:path>
          </a:gra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1600" b="1" dirty="0">
                <a:solidFill>
                  <a:schemeClr val="bg1"/>
                </a:solidFill>
                <a:latin typeface="Georgia" pitchFamily="18" charset="0"/>
              </a:rPr>
              <a:t>Ремонт муниципальных жилых помещений, предоставляемых по договорам социального найма и договорам найма служебного жилого </a:t>
            </a:r>
            <a:r>
              <a:rPr lang="ru-RU" altLang="ru-RU" sz="1600" b="1" dirty="0" smtClean="0">
                <a:solidFill>
                  <a:schemeClr val="bg1"/>
                </a:solidFill>
                <a:latin typeface="Georgia" pitchFamily="18" charset="0"/>
              </a:rPr>
              <a:t>помещения</a:t>
            </a:r>
          </a:p>
          <a:p>
            <a:pPr algn="ctr"/>
            <a:endParaRPr lang="ru-RU" altLang="ru-RU" sz="1600" b="1" dirty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endParaRPr lang="ru-RU" altLang="ru-RU" sz="1600" b="1" dirty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r>
              <a:rPr lang="ru-RU" altLang="ru-RU" b="1" dirty="0" smtClean="0">
                <a:solidFill>
                  <a:schemeClr val="bg1"/>
                </a:solidFill>
                <a:latin typeface="Georgia" pitchFamily="18" charset="0"/>
              </a:rPr>
              <a:t>2021 </a:t>
            </a:r>
            <a:r>
              <a:rPr lang="ru-RU" altLang="ru-RU" b="1" dirty="0">
                <a:solidFill>
                  <a:schemeClr val="bg1"/>
                </a:solidFill>
                <a:latin typeface="Georgia" pitchFamily="18" charset="0"/>
              </a:rPr>
              <a:t>год – </a:t>
            </a:r>
            <a:r>
              <a:rPr lang="ru-RU" altLang="ru-RU" b="1" dirty="0" smtClean="0">
                <a:solidFill>
                  <a:schemeClr val="bg1"/>
                </a:solidFill>
                <a:latin typeface="Georgia" pitchFamily="18" charset="0"/>
              </a:rPr>
              <a:t>400 тыс</a:t>
            </a:r>
            <a:r>
              <a:rPr lang="ru-RU" altLang="ru-RU" b="1" dirty="0">
                <a:solidFill>
                  <a:schemeClr val="bg1"/>
                </a:solidFill>
                <a:latin typeface="Georgia" pitchFamily="18" charset="0"/>
              </a:rPr>
              <a:t>. руб</a:t>
            </a:r>
            <a:r>
              <a:rPr lang="ru-RU" altLang="ru-RU" b="1" dirty="0" smtClean="0">
                <a:solidFill>
                  <a:schemeClr val="bg1"/>
                </a:solidFill>
                <a:latin typeface="Georgia" pitchFamily="18" charset="0"/>
              </a:rPr>
              <a:t>.</a:t>
            </a:r>
          </a:p>
          <a:p>
            <a:pPr algn="ctr"/>
            <a:r>
              <a:rPr lang="ru-RU" altLang="ru-RU" b="1" dirty="0" smtClean="0">
                <a:solidFill>
                  <a:schemeClr val="bg1"/>
                </a:solidFill>
                <a:latin typeface="Georgia" pitchFamily="18" charset="0"/>
              </a:rPr>
              <a:t> (1 помещение)</a:t>
            </a:r>
            <a:endParaRPr lang="ru-RU" altLang="ru-RU" b="1" dirty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r>
              <a:rPr lang="ru-RU" altLang="ru-RU" b="1" dirty="0" smtClean="0">
                <a:solidFill>
                  <a:schemeClr val="bg1"/>
                </a:solidFill>
                <a:latin typeface="Georgia" pitchFamily="18" charset="0"/>
              </a:rPr>
              <a:t>2022 </a:t>
            </a:r>
            <a:r>
              <a:rPr lang="ru-RU" altLang="ru-RU" b="1" dirty="0">
                <a:solidFill>
                  <a:schemeClr val="bg1"/>
                </a:solidFill>
                <a:latin typeface="Georgia" pitchFamily="18" charset="0"/>
              </a:rPr>
              <a:t>год – </a:t>
            </a:r>
            <a:r>
              <a:rPr lang="ru-RU" altLang="ru-RU" b="1" dirty="0" smtClean="0">
                <a:solidFill>
                  <a:schemeClr val="bg1"/>
                </a:solidFill>
                <a:latin typeface="Georgia" pitchFamily="18" charset="0"/>
              </a:rPr>
              <a:t>400 тыс</a:t>
            </a:r>
            <a:r>
              <a:rPr lang="ru-RU" altLang="ru-RU" b="1" dirty="0">
                <a:solidFill>
                  <a:schemeClr val="bg1"/>
                </a:solidFill>
                <a:latin typeface="Georgia" pitchFamily="18" charset="0"/>
              </a:rPr>
              <a:t>. руб. </a:t>
            </a:r>
            <a:endParaRPr lang="ru-RU" altLang="ru-RU" b="1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r>
              <a:rPr lang="ru-RU" altLang="ru-RU" b="1" dirty="0" smtClean="0">
                <a:solidFill>
                  <a:schemeClr val="bg1"/>
                </a:solidFill>
                <a:latin typeface="Georgia" pitchFamily="18" charset="0"/>
              </a:rPr>
              <a:t>(1 помещение)</a:t>
            </a:r>
            <a:endParaRPr lang="ru-RU" altLang="ru-RU" b="1" dirty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r>
              <a:rPr lang="ru-RU" altLang="ru-RU" b="1" dirty="0" smtClean="0">
                <a:solidFill>
                  <a:schemeClr val="bg1"/>
                </a:solidFill>
                <a:latin typeface="Georgia" pitchFamily="18" charset="0"/>
              </a:rPr>
              <a:t>2023 </a:t>
            </a:r>
            <a:r>
              <a:rPr lang="ru-RU" altLang="ru-RU" b="1" dirty="0">
                <a:solidFill>
                  <a:schemeClr val="bg1"/>
                </a:solidFill>
                <a:latin typeface="Georgia" pitchFamily="18" charset="0"/>
              </a:rPr>
              <a:t>год – </a:t>
            </a:r>
            <a:r>
              <a:rPr lang="ru-RU" altLang="ru-RU" b="1" dirty="0" smtClean="0">
                <a:solidFill>
                  <a:schemeClr val="bg1"/>
                </a:solidFill>
                <a:latin typeface="Georgia" pitchFamily="18" charset="0"/>
              </a:rPr>
              <a:t>400 тыс</a:t>
            </a:r>
            <a:r>
              <a:rPr lang="ru-RU" altLang="ru-RU" b="1" dirty="0">
                <a:solidFill>
                  <a:schemeClr val="bg1"/>
                </a:solidFill>
                <a:latin typeface="Georgia" pitchFamily="18" charset="0"/>
              </a:rPr>
              <a:t>. руб</a:t>
            </a:r>
            <a:r>
              <a:rPr lang="ru-RU" altLang="ru-RU" b="1" dirty="0" smtClean="0">
                <a:solidFill>
                  <a:schemeClr val="bg1"/>
                </a:solidFill>
                <a:latin typeface="Georgia" pitchFamily="18" charset="0"/>
              </a:rPr>
              <a:t>.</a:t>
            </a:r>
          </a:p>
          <a:p>
            <a:pPr algn="ctr"/>
            <a:r>
              <a:rPr lang="ru-RU" altLang="ru-RU" b="1" dirty="0" smtClean="0">
                <a:solidFill>
                  <a:schemeClr val="bg1"/>
                </a:solidFill>
                <a:latin typeface="Georgia" pitchFamily="18" charset="0"/>
              </a:rPr>
              <a:t> (1 помещение)</a:t>
            </a:r>
            <a:endParaRPr lang="ru-RU" altLang="ru-RU" b="1" dirty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endParaRPr lang="ru-RU" altLang="ru-RU" sz="1400" b="1" dirty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endParaRPr lang="ru-RU" altLang="ru-RU" sz="14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14693" name="Oval 4"/>
          <p:cNvSpPr>
            <a:spLocks noChangeArrowheads="1"/>
          </p:cNvSpPr>
          <p:nvPr/>
        </p:nvSpPr>
        <p:spPr bwMode="auto">
          <a:xfrm>
            <a:off x="3513123" y="2406636"/>
            <a:ext cx="2124075" cy="479805"/>
          </a:xfrm>
          <a:prstGeom prst="ellipse">
            <a:avLst/>
          </a:prstGeom>
          <a:gradFill rotWithShape="1">
            <a:gsLst>
              <a:gs pos="0">
                <a:srgbClr val="33CCCC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lIns="91424" tIns="45712" rIns="91424" bIns="45712" anchor="ctr"/>
          <a:lstStyle/>
          <a:p>
            <a:pPr algn="ctr"/>
            <a:r>
              <a:rPr lang="ru-RU" altLang="ru-RU" sz="1400" b="1" dirty="0">
                <a:solidFill>
                  <a:srgbClr val="333333"/>
                </a:solidFill>
                <a:latin typeface="Georgia" pitchFamily="18" charset="0"/>
              </a:rPr>
              <a:t>Мероприятия</a:t>
            </a:r>
          </a:p>
        </p:txBody>
      </p:sp>
      <p:cxnSp>
        <p:nvCxnSpPr>
          <p:cNvPr id="114694" name="Прямая со стрелкой 2"/>
          <p:cNvCxnSpPr>
            <a:cxnSpLocks noChangeShapeType="1"/>
            <a:stCxn id="114693" idx="2"/>
            <a:endCxn id="114691" idx="0"/>
          </p:cNvCxnSpPr>
          <p:nvPr/>
        </p:nvCxnSpPr>
        <p:spPr bwMode="auto">
          <a:xfrm rot="10800000" flipV="1">
            <a:off x="2164121" y="2646538"/>
            <a:ext cx="1349002" cy="135219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14695" name="Прямая со стрелкой 6"/>
          <p:cNvCxnSpPr>
            <a:cxnSpLocks noChangeShapeType="1"/>
            <a:stCxn id="114693" idx="6"/>
            <a:endCxn id="114692" idx="0"/>
          </p:cNvCxnSpPr>
          <p:nvPr/>
        </p:nvCxnSpPr>
        <p:spPr bwMode="auto">
          <a:xfrm>
            <a:off x="5637198" y="2646539"/>
            <a:ext cx="933217" cy="13606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114696" name="Picture 43" descr="irbr-zjs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87313"/>
            <a:ext cx="61118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317500"/>
            <a:ext cx="8229600" cy="466725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Бюджет Ирбитского МО на 2021 год </a:t>
            </a:r>
            <a:b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и плановый период 2022-2023 </a:t>
            </a:r>
            <a:r>
              <a:rPr lang="ru-RU" altLang="ru-RU" sz="2000" b="1" dirty="0" err="1" smtClean="0">
                <a:solidFill>
                  <a:srgbClr val="000099"/>
                </a:solidFill>
                <a:latin typeface="Times New Roman" pitchFamily="18" charset="0"/>
              </a:rPr>
              <a:t>гг</a:t>
            </a: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/>
            </a:r>
            <a:b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endParaRPr lang="ru-RU" altLang="ru-RU" sz="1400" b="1" i="1" dirty="0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15714" name="Скругленный прямоугольник 34"/>
          <p:cNvSpPr>
            <a:spLocks noChangeArrowheads="1"/>
          </p:cNvSpPr>
          <p:nvPr/>
        </p:nvSpPr>
        <p:spPr bwMode="auto">
          <a:xfrm>
            <a:off x="179388" y="728663"/>
            <a:ext cx="8893175" cy="102073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spcAft>
                <a:spcPts val="100"/>
              </a:spcAft>
              <a:buFont typeface="StarSymbol"/>
              <a:buNone/>
            </a:pPr>
            <a:r>
              <a:rPr lang="ru-RU" altLang="ru-RU" b="1" dirty="0">
                <a:solidFill>
                  <a:srgbClr val="00602B"/>
                </a:solidFill>
                <a:latin typeface="Times New Roman" pitchFamily="18" charset="0"/>
              </a:rPr>
              <a:t>Подпрограмма 2: </a:t>
            </a:r>
            <a:r>
              <a:rPr lang="ru-RU" altLang="ru-RU" sz="2000" b="1" dirty="0">
                <a:solidFill>
                  <a:srgbClr val="00602B"/>
                </a:solidFill>
                <a:latin typeface="Times New Roman" pitchFamily="18" charset="0"/>
              </a:rPr>
              <a:t>«Улучшение социально-экономического положения наименее защищенных слоев населения по оплате жилого помещения и коммунальных услуг населения </a:t>
            </a:r>
            <a:r>
              <a:rPr lang="ru-RU" altLang="ru-RU" sz="2000" b="1" dirty="0" err="1">
                <a:solidFill>
                  <a:srgbClr val="00602B"/>
                </a:solidFill>
                <a:latin typeface="Times New Roman" pitchFamily="18" charset="0"/>
              </a:rPr>
              <a:t>Ирбитского</a:t>
            </a:r>
            <a:r>
              <a:rPr lang="ru-RU" altLang="ru-RU" sz="2000" b="1" dirty="0">
                <a:solidFill>
                  <a:srgbClr val="00602B"/>
                </a:solidFill>
                <a:latin typeface="Times New Roman" pitchFamily="18" charset="0"/>
              </a:rPr>
              <a:t> муниципального </a:t>
            </a:r>
            <a:r>
              <a:rPr lang="ru-RU" altLang="ru-RU" sz="2000" b="1" dirty="0" smtClean="0">
                <a:solidFill>
                  <a:srgbClr val="00602B"/>
                </a:solidFill>
                <a:latin typeface="Times New Roman" pitchFamily="18" charset="0"/>
              </a:rPr>
              <a:t>образования»</a:t>
            </a:r>
            <a:endParaRPr lang="ru-RU" altLang="ru-RU" sz="2000" b="1" dirty="0">
              <a:solidFill>
                <a:srgbClr val="00602B"/>
              </a:solidFill>
              <a:latin typeface="Times New Roman" pitchFamily="18" charset="0"/>
            </a:endParaRPr>
          </a:p>
        </p:txBody>
      </p:sp>
      <p:sp>
        <p:nvSpPr>
          <p:cNvPr id="14340" name="Скругленный прямоугольник 34"/>
          <p:cNvSpPr>
            <a:spLocks noChangeArrowheads="1"/>
          </p:cNvSpPr>
          <p:nvPr/>
        </p:nvSpPr>
        <p:spPr bwMode="auto">
          <a:xfrm>
            <a:off x="0" y="1881188"/>
            <a:ext cx="3051175" cy="26908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8080"/>
              </a:gs>
              <a:gs pos="100000">
                <a:srgbClr val="43A1A1"/>
              </a:gs>
            </a:gsLst>
            <a:path path="rect">
              <a:fillToRect r="100000" b="100000"/>
            </a:path>
          </a:gradFill>
          <a:ln w="9525" algn="ctr">
            <a:solidFill>
              <a:schemeClr val="bg2"/>
            </a:solidFill>
            <a:round/>
            <a:headEnd/>
            <a:tailEnd/>
          </a:ln>
          <a:effectLst/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1600" b="1" i="1" u="sng" dirty="0" smtClean="0">
                <a:solidFill>
                  <a:schemeClr val="bg1"/>
                </a:solidFill>
                <a:latin typeface="Georgia" panose="02040502050405020303" pitchFamily="18" charset="0"/>
                <a:cs typeface="+mn-cs"/>
              </a:rPr>
              <a:t>Субсидии</a:t>
            </a: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  <a:cs typeface="+mn-cs"/>
              </a:rPr>
              <a:t> на оплату жилого помещения и коммунальных услуг</a:t>
            </a:r>
          </a:p>
          <a:p>
            <a:pPr algn="ctr" eaLnBrk="1" hangingPunct="1">
              <a:defRPr/>
            </a:pPr>
            <a:endParaRPr lang="ru-RU" sz="1200" b="1" dirty="0" smtClean="0">
              <a:solidFill>
                <a:schemeClr val="bg1"/>
              </a:solidFill>
              <a:latin typeface="Georgia" panose="02040502050405020303" pitchFamily="18" charset="0"/>
              <a:cs typeface="+mn-cs"/>
            </a:endParaRPr>
          </a:p>
          <a:p>
            <a:pPr algn="ctr" eaLnBrk="1" hangingPunct="1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  <a:cs typeface="+mn-cs"/>
              </a:rPr>
              <a:t>ОБ</a:t>
            </a:r>
          </a:p>
          <a:p>
            <a:pPr algn="ctr" eaLnBrk="1" hangingPunct="1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  <a:cs typeface="+mn-cs"/>
              </a:rPr>
              <a:t>2021–18 873,1 тыс. руб.</a:t>
            </a:r>
          </a:p>
          <a:p>
            <a:pPr algn="ctr" eaLnBrk="1" hangingPunct="1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  <a:cs typeface="+mn-cs"/>
              </a:rPr>
              <a:t>2022 – 9 748,3 тыс. руб. 2023– 20 597,1 тыс. руб. </a:t>
            </a:r>
          </a:p>
          <a:p>
            <a:pPr algn="ctr" eaLnBrk="1" hangingPunct="1">
              <a:defRPr/>
            </a:pPr>
            <a:endParaRPr lang="ru-RU" sz="1400" b="1" dirty="0" smtClean="0">
              <a:solidFill>
                <a:schemeClr val="bg1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algn="ctr" eaLnBrk="1" hangingPunct="1">
              <a:buFontTx/>
              <a:buAutoNum type="arabicPlain" startAt="2017"/>
              <a:defRPr/>
            </a:pPr>
            <a:endParaRPr lang="ru-RU" sz="1400" b="1" dirty="0" smtClean="0">
              <a:solidFill>
                <a:schemeClr val="bg1"/>
              </a:solidFill>
              <a:latin typeface="Georgia" panose="02040502050405020303" pitchFamily="18" charset="0"/>
              <a:cs typeface="+mn-cs"/>
            </a:endParaRPr>
          </a:p>
          <a:p>
            <a:pPr algn="ctr" eaLnBrk="1" hangingPunct="1">
              <a:defRPr/>
            </a:pPr>
            <a:endParaRPr lang="ru-RU" sz="1400" b="1" dirty="0" smtClean="0">
              <a:solidFill>
                <a:schemeClr val="bg1"/>
              </a:solidFill>
              <a:latin typeface="Georgia" panose="02040502050405020303" pitchFamily="18" charset="0"/>
              <a:cs typeface="+mn-cs"/>
            </a:endParaRPr>
          </a:p>
          <a:p>
            <a:pPr algn="ctr" eaLnBrk="1" hangingPunct="1">
              <a:defRPr/>
            </a:pPr>
            <a:endParaRPr lang="ru-RU" sz="1200" b="1" dirty="0" smtClean="0">
              <a:solidFill>
                <a:schemeClr val="bg1"/>
              </a:solidFill>
              <a:latin typeface="Georgia" panose="02040502050405020303" pitchFamily="18" charset="0"/>
              <a:cs typeface="+mn-cs"/>
            </a:endParaRPr>
          </a:p>
        </p:txBody>
      </p:sp>
      <p:sp>
        <p:nvSpPr>
          <p:cNvPr id="115716" name="Скругленный прямоугольник 34"/>
          <p:cNvSpPr>
            <a:spLocks noChangeArrowheads="1"/>
          </p:cNvSpPr>
          <p:nvPr/>
        </p:nvSpPr>
        <p:spPr bwMode="auto">
          <a:xfrm>
            <a:off x="3038454" y="1749402"/>
            <a:ext cx="3060700" cy="25098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8080"/>
              </a:gs>
              <a:gs pos="100000">
                <a:srgbClr val="43A1A1"/>
              </a:gs>
            </a:gsLst>
            <a:path path="rect">
              <a:fillToRect r="100000" b="100000"/>
            </a:path>
          </a:gra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1600" b="1" i="1" u="sng" dirty="0" smtClean="0">
                <a:solidFill>
                  <a:schemeClr val="bg1"/>
                </a:solidFill>
                <a:latin typeface="Georgia" pitchFamily="18" charset="0"/>
              </a:rPr>
              <a:t>Компенсации</a:t>
            </a:r>
            <a:r>
              <a:rPr lang="ru-RU" altLang="ru-RU" sz="1600" b="1" i="1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altLang="ru-RU" sz="1600" b="1" dirty="0">
                <a:solidFill>
                  <a:schemeClr val="bg1"/>
                </a:solidFill>
                <a:latin typeface="Georgia" pitchFamily="18" charset="0"/>
              </a:rPr>
              <a:t>расходов на оплату жилого помещения и коммунальных услуг </a:t>
            </a:r>
          </a:p>
          <a:p>
            <a:pPr algn="ctr"/>
            <a:r>
              <a:rPr lang="ru-RU" altLang="ru-RU" sz="1600" b="1" dirty="0">
                <a:solidFill>
                  <a:schemeClr val="bg1"/>
                </a:solidFill>
                <a:latin typeface="Georgia" pitchFamily="18" charset="0"/>
              </a:rPr>
              <a:t>ФБ</a:t>
            </a:r>
          </a:p>
          <a:p>
            <a:pPr algn="ctr"/>
            <a:r>
              <a:rPr lang="ru-RU" altLang="ru-RU" sz="1600" b="1" dirty="0" smtClean="0">
                <a:solidFill>
                  <a:schemeClr val="bg1"/>
                </a:solidFill>
                <a:latin typeface="Georgia" pitchFamily="18" charset="0"/>
              </a:rPr>
              <a:t>2021–10 245,6 тыс</a:t>
            </a:r>
            <a:r>
              <a:rPr lang="ru-RU" altLang="ru-RU" sz="1600" b="1" dirty="0">
                <a:solidFill>
                  <a:schemeClr val="bg1"/>
                </a:solidFill>
                <a:latin typeface="Georgia" pitchFamily="18" charset="0"/>
              </a:rPr>
              <a:t>. руб.</a:t>
            </a:r>
          </a:p>
          <a:p>
            <a:pPr algn="ctr"/>
            <a:r>
              <a:rPr lang="ru-RU" altLang="ru-RU" sz="1600" b="1" dirty="0" smtClean="0">
                <a:solidFill>
                  <a:schemeClr val="bg1"/>
                </a:solidFill>
                <a:latin typeface="Georgia" pitchFamily="18" charset="0"/>
              </a:rPr>
              <a:t>2022–10 242,8 тыс</a:t>
            </a:r>
            <a:r>
              <a:rPr lang="ru-RU" altLang="ru-RU" sz="1600" b="1" dirty="0">
                <a:solidFill>
                  <a:schemeClr val="bg1"/>
                </a:solidFill>
                <a:latin typeface="Georgia" pitchFamily="18" charset="0"/>
              </a:rPr>
              <a:t>. руб.</a:t>
            </a:r>
          </a:p>
          <a:p>
            <a:pPr algn="ctr"/>
            <a:r>
              <a:rPr lang="ru-RU" altLang="ru-RU" sz="1600" b="1" dirty="0" smtClean="0">
                <a:solidFill>
                  <a:schemeClr val="bg1"/>
                </a:solidFill>
                <a:latin typeface="Georgia" pitchFamily="18" charset="0"/>
              </a:rPr>
              <a:t>2023–10 242,8 тыс</a:t>
            </a:r>
            <a:r>
              <a:rPr lang="ru-RU" altLang="ru-RU" sz="1600" b="1" dirty="0">
                <a:solidFill>
                  <a:schemeClr val="bg1"/>
                </a:solidFill>
                <a:latin typeface="Georgia" pitchFamily="18" charset="0"/>
              </a:rPr>
              <a:t>. руб.</a:t>
            </a:r>
          </a:p>
          <a:p>
            <a:pPr algn="ctr"/>
            <a:endParaRPr lang="ru-RU" altLang="ru-RU" sz="1600" b="1" dirty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r>
              <a:rPr lang="ru-RU" altLang="ru-RU" sz="1400" b="1" dirty="0">
                <a:solidFill>
                  <a:schemeClr val="bg1"/>
                </a:solidFill>
                <a:latin typeface="Georgia" pitchFamily="18" charset="0"/>
              </a:rPr>
              <a:t> </a:t>
            </a:r>
          </a:p>
        </p:txBody>
      </p:sp>
      <p:sp>
        <p:nvSpPr>
          <p:cNvPr id="115717" name="Oval 4"/>
          <p:cNvSpPr>
            <a:spLocks noChangeArrowheads="1"/>
          </p:cNvSpPr>
          <p:nvPr/>
        </p:nvSpPr>
        <p:spPr bwMode="auto">
          <a:xfrm>
            <a:off x="3111500" y="4175125"/>
            <a:ext cx="2781300" cy="639763"/>
          </a:xfrm>
          <a:prstGeom prst="ellipse">
            <a:avLst/>
          </a:prstGeom>
          <a:gradFill rotWithShape="1">
            <a:gsLst>
              <a:gs pos="0">
                <a:srgbClr val="33CCCC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lIns="91424" tIns="45712" rIns="91424" bIns="45712" anchor="ctr"/>
          <a:lstStyle/>
          <a:p>
            <a:pPr algn="ctr"/>
            <a:r>
              <a:rPr lang="ru-RU" altLang="ru-RU" sz="1400" b="1">
                <a:solidFill>
                  <a:srgbClr val="333333"/>
                </a:solidFill>
                <a:latin typeface="Georgia" pitchFamily="18" charset="0"/>
              </a:rPr>
              <a:t>Мероприятия</a:t>
            </a:r>
          </a:p>
        </p:txBody>
      </p:sp>
      <p:sp>
        <p:nvSpPr>
          <p:cNvPr id="115718" name="Скругленный прямоугольник 34"/>
          <p:cNvSpPr>
            <a:spLocks noChangeArrowheads="1"/>
          </p:cNvSpPr>
          <p:nvPr/>
        </p:nvSpPr>
        <p:spPr bwMode="auto">
          <a:xfrm>
            <a:off x="5930900" y="1881188"/>
            <a:ext cx="3141663" cy="26908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8080"/>
              </a:gs>
              <a:gs pos="100000">
                <a:srgbClr val="43A1A1"/>
              </a:gs>
            </a:gsLst>
            <a:path path="rect">
              <a:fillToRect r="100000" b="100000"/>
            </a:path>
          </a:gra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1600" b="1" i="1" u="sng" dirty="0" smtClean="0">
                <a:solidFill>
                  <a:schemeClr val="bg1"/>
                </a:solidFill>
                <a:latin typeface="Georgia" pitchFamily="18" charset="0"/>
              </a:rPr>
              <a:t>Компенсации</a:t>
            </a:r>
            <a:r>
              <a:rPr lang="ru-RU" altLang="ru-RU" sz="1600" b="1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altLang="ru-RU" sz="1600" b="1" dirty="0">
                <a:solidFill>
                  <a:schemeClr val="bg1"/>
                </a:solidFill>
                <a:latin typeface="Georgia" pitchFamily="18" charset="0"/>
              </a:rPr>
              <a:t>расходов на оплату жилого помещения и коммунальных услуг</a:t>
            </a:r>
          </a:p>
          <a:p>
            <a:pPr algn="ctr"/>
            <a:r>
              <a:rPr lang="ru-RU" altLang="ru-RU" sz="1600" b="1" dirty="0">
                <a:solidFill>
                  <a:schemeClr val="bg1"/>
                </a:solidFill>
                <a:latin typeface="Georgia" pitchFamily="18" charset="0"/>
              </a:rPr>
              <a:t>ОБ</a:t>
            </a:r>
          </a:p>
          <a:p>
            <a:pPr algn="ctr"/>
            <a:r>
              <a:rPr lang="ru-RU" altLang="ru-RU" sz="1600" b="1" dirty="0" smtClean="0">
                <a:solidFill>
                  <a:schemeClr val="bg1"/>
                </a:solidFill>
                <a:latin typeface="Georgia" pitchFamily="18" charset="0"/>
              </a:rPr>
              <a:t>2021 </a:t>
            </a:r>
            <a:r>
              <a:rPr lang="ru-RU" altLang="ru-RU" sz="1600" b="1" dirty="0">
                <a:solidFill>
                  <a:schemeClr val="bg1"/>
                </a:solidFill>
                <a:latin typeface="Georgia" pitchFamily="18" charset="0"/>
              </a:rPr>
              <a:t>– </a:t>
            </a:r>
            <a:r>
              <a:rPr lang="ru-RU" altLang="ru-RU" sz="1600" b="1" dirty="0" smtClean="0">
                <a:solidFill>
                  <a:schemeClr val="bg1"/>
                </a:solidFill>
                <a:latin typeface="Georgia" pitchFamily="18" charset="0"/>
              </a:rPr>
              <a:t>70 051,9 тыс</a:t>
            </a:r>
            <a:r>
              <a:rPr lang="ru-RU" altLang="ru-RU" sz="1600" b="1" dirty="0">
                <a:solidFill>
                  <a:schemeClr val="bg1"/>
                </a:solidFill>
                <a:latin typeface="Georgia" pitchFamily="18" charset="0"/>
              </a:rPr>
              <a:t>. руб. </a:t>
            </a:r>
          </a:p>
          <a:p>
            <a:pPr algn="ctr"/>
            <a:r>
              <a:rPr lang="ru-RU" altLang="ru-RU" sz="1600" b="1" dirty="0" smtClean="0">
                <a:solidFill>
                  <a:schemeClr val="bg1"/>
                </a:solidFill>
                <a:latin typeface="Georgia" pitchFamily="18" charset="0"/>
              </a:rPr>
              <a:t>2022 </a:t>
            </a:r>
            <a:r>
              <a:rPr lang="ru-RU" altLang="ru-RU" sz="1600" b="1" dirty="0">
                <a:solidFill>
                  <a:schemeClr val="bg1"/>
                </a:solidFill>
                <a:latin typeface="Georgia" pitchFamily="18" charset="0"/>
              </a:rPr>
              <a:t>– </a:t>
            </a:r>
            <a:r>
              <a:rPr lang="ru-RU" altLang="ru-RU" sz="1600" b="1" dirty="0" smtClean="0">
                <a:solidFill>
                  <a:schemeClr val="bg1"/>
                </a:solidFill>
                <a:latin typeface="Georgia" pitchFamily="18" charset="0"/>
              </a:rPr>
              <a:t>73 159,9 тыс</a:t>
            </a:r>
            <a:r>
              <a:rPr lang="ru-RU" altLang="ru-RU" sz="1600" b="1" dirty="0">
                <a:solidFill>
                  <a:schemeClr val="bg1"/>
                </a:solidFill>
                <a:latin typeface="Georgia" pitchFamily="18" charset="0"/>
              </a:rPr>
              <a:t>. руб. </a:t>
            </a:r>
          </a:p>
          <a:p>
            <a:pPr algn="ctr"/>
            <a:r>
              <a:rPr lang="ru-RU" altLang="ru-RU" sz="1600" b="1" dirty="0" smtClean="0">
                <a:solidFill>
                  <a:schemeClr val="bg1"/>
                </a:solidFill>
                <a:latin typeface="Georgia" pitchFamily="18" charset="0"/>
              </a:rPr>
              <a:t>2023– 76 168,7 тыс</a:t>
            </a:r>
            <a:r>
              <a:rPr lang="ru-RU" altLang="ru-RU" sz="1600" b="1" dirty="0">
                <a:solidFill>
                  <a:schemeClr val="bg1"/>
                </a:solidFill>
                <a:latin typeface="Georgia" pitchFamily="18" charset="0"/>
              </a:rPr>
              <a:t>. руб. </a:t>
            </a:r>
          </a:p>
          <a:p>
            <a:pPr algn="ctr"/>
            <a:endParaRPr lang="ru-RU" altLang="ru-RU" sz="16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15719" name="Скругленный прямоугольник 34"/>
          <p:cNvSpPr>
            <a:spLocks noChangeArrowheads="1"/>
          </p:cNvSpPr>
          <p:nvPr/>
        </p:nvSpPr>
        <p:spPr bwMode="auto">
          <a:xfrm>
            <a:off x="431800" y="4652963"/>
            <a:ext cx="3816350" cy="2124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8080"/>
              </a:gs>
              <a:gs pos="100000">
                <a:srgbClr val="43A1A1"/>
              </a:gs>
            </a:gsLst>
            <a:path path="rect">
              <a:fillToRect r="100000" b="100000"/>
            </a:path>
          </a:gra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1600" b="1" dirty="0">
                <a:solidFill>
                  <a:schemeClr val="bg1"/>
                </a:solidFill>
                <a:latin typeface="Georgia" pitchFamily="18" charset="0"/>
              </a:rPr>
              <a:t>Расходы на обеспечение деятельности МКУ «Служба субсидий Ирбитского района» </a:t>
            </a:r>
            <a:r>
              <a:rPr lang="ru-RU" altLang="ru-RU" sz="1600" b="1" dirty="0" smtClean="0">
                <a:solidFill>
                  <a:schemeClr val="bg1"/>
                </a:solidFill>
                <a:latin typeface="Georgia" pitchFamily="18" charset="0"/>
              </a:rPr>
              <a:t>по </a:t>
            </a:r>
            <a:r>
              <a:rPr lang="ru-RU" altLang="ru-RU" sz="1600" b="1" dirty="0">
                <a:solidFill>
                  <a:schemeClr val="bg1"/>
                </a:solidFill>
                <a:latin typeface="Georgia" pitchFamily="18" charset="0"/>
              </a:rPr>
              <a:t>предоставлению </a:t>
            </a:r>
            <a:r>
              <a:rPr lang="ru-RU" altLang="ru-RU" sz="1600" b="1" i="1" u="sng" dirty="0" smtClean="0">
                <a:solidFill>
                  <a:schemeClr val="bg1"/>
                </a:solidFill>
                <a:latin typeface="Georgia" pitchFamily="18" charset="0"/>
              </a:rPr>
              <a:t>субсидий</a:t>
            </a:r>
            <a:r>
              <a:rPr lang="ru-RU" altLang="ru-RU" sz="1600" b="1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</a:p>
          <a:p>
            <a:pPr algn="ctr"/>
            <a:r>
              <a:rPr lang="ru-RU" altLang="ru-RU" sz="1600" b="1" dirty="0" smtClean="0">
                <a:solidFill>
                  <a:schemeClr val="bg1"/>
                </a:solidFill>
                <a:latin typeface="Georgia" pitchFamily="18" charset="0"/>
              </a:rPr>
              <a:t>ОБ</a:t>
            </a:r>
            <a:endParaRPr lang="ru-RU" altLang="ru-RU" sz="1600" b="1" dirty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r>
              <a:rPr lang="ru-RU" altLang="ru-RU" sz="1600" b="1" dirty="0" smtClean="0">
                <a:solidFill>
                  <a:schemeClr val="bg1"/>
                </a:solidFill>
                <a:latin typeface="Georgia" pitchFamily="18" charset="0"/>
              </a:rPr>
              <a:t>2021 </a:t>
            </a:r>
            <a:r>
              <a:rPr lang="ru-RU" altLang="ru-RU" sz="1600" b="1" dirty="0">
                <a:solidFill>
                  <a:schemeClr val="bg1"/>
                </a:solidFill>
                <a:latin typeface="Georgia" pitchFamily="18" charset="0"/>
              </a:rPr>
              <a:t>– </a:t>
            </a:r>
            <a:r>
              <a:rPr lang="ru-RU" altLang="ru-RU" sz="1600" b="1" dirty="0" smtClean="0">
                <a:solidFill>
                  <a:schemeClr val="bg1"/>
                </a:solidFill>
                <a:latin typeface="Georgia" pitchFamily="18" charset="0"/>
              </a:rPr>
              <a:t>1 473,5  тыс</a:t>
            </a:r>
            <a:r>
              <a:rPr lang="ru-RU" altLang="ru-RU" sz="1600" b="1" dirty="0">
                <a:solidFill>
                  <a:schemeClr val="bg1"/>
                </a:solidFill>
                <a:latin typeface="Georgia" pitchFamily="18" charset="0"/>
              </a:rPr>
              <a:t>. руб. </a:t>
            </a:r>
          </a:p>
          <a:p>
            <a:pPr algn="ctr"/>
            <a:r>
              <a:rPr lang="ru-RU" altLang="ru-RU" sz="1600" b="1" dirty="0" smtClean="0">
                <a:solidFill>
                  <a:schemeClr val="bg1"/>
                </a:solidFill>
                <a:latin typeface="Georgia" pitchFamily="18" charset="0"/>
              </a:rPr>
              <a:t>2022 -  1 473,5 тыс</a:t>
            </a:r>
            <a:r>
              <a:rPr lang="ru-RU" altLang="ru-RU" sz="1600" b="1" dirty="0">
                <a:solidFill>
                  <a:schemeClr val="bg1"/>
                </a:solidFill>
                <a:latin typeface="Georgia" pitchFamily="18" charset="0"/>
              </a:rPr>
              <a:t>. руб. </a:t>
            </a:r>
          </a:p>
          <a:p>
            <a:pPr algn="ctr"/>
            <a:r>
              <a:rPr lang="ru-RU" altLang="ru-RU" sz="1600" b="1" dirty="0" smtClean="0">
                <a:solidFill>
                  <a:schemeClr val="bg1"/>
                </a:solidFill>
                <a:latin typeface="Georgia" pitchFamily="18" charset="0"/>
              </a:rPr>
              <a:t>2023  </a:t>
            </a:r>
            <a:r>
              <a:rPr lang="ru-RU" altLang="ru-RU" sz="1600" b="1" dirty="0">
                <a:solidFill>
                  <a:schemeClr val="bg1"/>
                </a:solidFill>
                <a:latin typeface="Georgia" pitchFamily="18" charset="0"/>
              </a:rPr>
              <a:t>– </a:t>
            </a:r>
            <a:r>
              <a:rPr lang="ru-RU" altLang="ru-RU" sz="1600" b="1" dirty="0" smtClean="0">
                <a:solidFill>
                  <a:schemeClr val="bg1"/>
                </a:solidFill>
                <a:latin typeface="Georgia" pitchFamily="18" charset="0"/>
              </a:rPr>
              <a:t>1 473,5  </a:t>
            </a:r>
            <a:r>
              <a:rPr lang="ru-RU" altLang="ru-RU" sz="1600" b="1" dirty="0">
                <a:solidFill>
                  <a:schemeClr val="bg1"/>
                </a:solidFill>
                <a:latin typeface="Georgia" pitchFamily="18" charset="0"/>
              </a:rPr>
              <a:t>тыс. руб. </a:t>
            </a:r>
          </a:p>
          <a:p>
            <a:pPr algn="ctr"/>
            <a:endParaRPr lang="ru-RU" altLang="ru-RU" sz="1400" b="1" dirty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endParaRPr lang="ru-RU" altLang="ru-RU" sz="12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4345" name="Скругленный прямоугольник 34"/>
          <p:cNvSpPr>
            <a:spLocks noChangeArrowheads="1"/>
          </p:cNvSpPr>
          <p:nvPr/>
        </p:nvSpPr>
        <p:spPr bwMode="auto">
          <a:xfrm>
            <a:off x="4502150" y="4652963"/>
            <a:ext cx="4246563" cy="2124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8080"/>
              </a:gs>
              <a:gs pos="100000">
                <a:srgbClr val="43A1A1"/>
              </a:gs>
            </a:gsLst>
            <a:path path="rect">
              <a:fillToRect r="100000" b="100000"/>
            </a:path>
          </a:gradFill>
          <a:ln w="9525" algn="ctr">
            <a:solidFill>
              <a:schemeClr val="bg2"/>
            </a:solidFill>
            <a:round/>
            <a:headEnd/>
            <a:tailEnd/>
          </a:ln>
          <a:effectLst/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  <a:cs typeface="+mn-cs"/>
              </a:rPr>
              <a:t>Расходы на обеспечение деятельности МКУ «Служба субсидий Ирбитского района» по предоставлению </a:t>
            </a:r>
            <a:r>
              <a:rPr lang="ru-RU" sz="1600" b="1" i="1" u="sng" dirty="0" smtClean="0">
                <a:solidFill>
                  <a:schemeClr val="bg1"/>
                </a:solidFill>
                <a:latin typeface="Georgia" panose="02040502050405020303" pitchFamily="18" charset="0"/>
                <a:cs typeface="+mn-cs"/>
              </a:rPr>
              <a:t>компенсаций</a:t>
            </a:r>
          </a:p>
          <a:p>
            <a:pPr algn="ctr" eaLnBrk="1" hangingPunct="1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  <a:cs typeface="+mn-cs"/>
              </a:rPr>
              <a:t>ОБ</a:t>
            </a:r>
            <a:endParaRPr lang="ru-RU" sz="1600" b="1" dirty="0">
              <a:solidFill>
                <a:schemeClr val="bg1"/>
              </a:solidFill>
              <a:latin typeface="Georgia" panose="02040502050405020303" pitchFamily="18" charset="0"/>
              <a:cs typeface="+mn-cs"/>
            </a:endParaRPr>
          </a:p>
          <a:p>
            <a:pPr algn="ctr" eaLnBrk="1" hangingPunct="1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  <a:cs typeface="+mn-cs"/>
              </a:rPr>
              <a:t> 2021– 6 800,0 тыс. руб. </a:t>
            </a:r>
          </a:p>
          <a:p>
            <a:pPr algn="ctr" eaLnBrk="1" hangingPunct="1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  <a:cs typeface="+mn-cs"/>
              </a:rPr>
              <a:t>2022  – 7 000,0 тыс. руб. </a:t>
            </a:r>
          </a:p>
          <a:p>
            <a:pPr algn="ctr" eaLnBrk="1" hangingPunct="1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  <a:cs typeface="+mn-cs"/>
              </a:rPr>
              <a:t>2023 – 7 200,0 тыс. руб. </a:t>
            </a:r>
          </a:p>
          <a:p>
            <a:pPr marL="342900" indent="-342900" algn="ctr" eaLnBrk="1" hangingPunct="1">
              <a:buFontTx/>
              <a:buAutoNum type="arabicPlain" startAt="2017"/>
              <a:defRPr/>
            </a:pPr>
            <a:endParaRPr lang="ru-RU" sz="1400" b="1" dirty="0" smtClean="0">
              <a:solidFill>
                <a:schemeClr val="bg1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algn="ctr" eaLnBrk="1" hangingPunct="1">
              <a:buFontTx/>
              <a:buAutoNum type="arabicPlain" startAt="2017"/>
              <a:defRPr/>
            </a:pPr>
            <a:endParaRPr lang="ru-RU" sz="1400" b="1" dirty="0" smtClean="0">
              <a:solidFill>
                <a:schemeClr val="bg1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algn="ctr" eaLnBrk="1" hangingPunct="1">
              <a:buFontTx/>
              <a:buAutoNum type="arabicPlain" startAt="2017"/>
              <a:defRPr/>
            </a:pPr>
            <a:endParaRPr lang="ru-RU" sz="1400" b="1" dirty="0" smtClean="0">
              <a:solidFill>
                <a:schemeClr val="bg1"/>
              </a:solidFill>
              <a:latin typeface="Georgia" panose="02040502050405020303" pitchFamily="18" charset="0"/>
              <a:cs typeface="+mn-cs"/>
            </a:endParaRPr>
          </a:p>
          <a:p>
            <a:pPr algn="ctr" eaLnBrk="1" hangingPunct="1">
              <a:defRPr/>
            </a:pPr>
            <a:endParaRPr lang="ru-RU" sz="1400" b="1" dirty="0" smtClean="0">
              <a:solidFill>
                <a:schemeClr val="bg1"/>
              </a:solidFill>
              <a:latin typeface="Georgia" panose="02040502050405020303" pitchFamily="18" charset="0"/>
              <a:cs typeface="+mn-cs"/>
            </a:endParaRPr>
          </a:p>
          <a:p>
            <a:pPr algn="ctr" eaLnBrk="1" hangingPunct="1">
              <a:defRPr/>
            </a:pPr>
            <a:endParaRPr lang="ru-RU" sz="1200" b="1" dirty="0" smtClean="0">
              <a:solidFill>
                <a:schemeClr val="bg1"/>
              </a:solidFill>
              <a:latin typeface="Georgia" panose="02040502050405020303" pitchFamily="18" charset="0"/>
              <a:cs typeface="+mn-cs"/>
            </a:endParaRPr>
          </a:p>
        </p:txBody>
      </p:sp>
      <p:pic>
        <p:nvPicPr>
          <p:cNvPr id="115721" name="Picture 43" descr="irbr-zjs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87313"/>
            <a:ext cx="61118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317500"/>
            <a:ext cx="8229600" cy="232209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Бюджет Ирбитского МО на 2021 год </a:t>
            </a:r>
            <a:b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и плановый период 2022-2023 </a:t>
            </a:r>
            <a:r>
              <a:rPr lang="ru-RU" altLang="ru-RU" sz="2000" b="1" dirty="0" err="1" smtClean="0">
                <a:solidFill>
                  <a:srgbClr val="000099"/>
                </a:solidFill>
                <a:latin typeface="Times New Roman" pitchFamily="18" charset="0"/>
              </a:rPr>
              <a:t>гг</a:t>
            </a: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/>
            </a:r>
            <a:b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endParaRPr lang="ru-RU" altLang="ru-RU" sz="1400" b="1" i="1" dirty="0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16738" name="Скругленный прямоугольник 34"/>
          <p:cNvSpPr>
            <a:spLocks noChangeArrowheads="1"/>
          </p:cNvSpPr>
          <p:nvPr/>
        </p:nvSpPr>
        <p:spPr bwMode="auto">
          <a:xfrm>
            <a:off x="203200" y="666968"/>
            <a:ext cx="8667750" cy="142988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spcAft>
                <a:spcPts val="100"/>
              </a:spcAft>
              <a:buFont typeface="StarSymbol"/>
              <a:buNone/>
            </a:pPr>
            <a:r>
              <a:rPr lang="ru-RU" altLang="ru-RU" sz="2000" b="1" dirty="0">
                <a:solidFill>
                  <a:srgbClr val="00602B"/>
                </a:solidFill>
                <a:latin typeface="Times New Roman" pitchFamily="18" charset="0"/>
              </a:rPr>
              <a:t>Подпрограмма 3: «Поддержка общественной организации ветеранов войны, труда, боевых действий, государственной службы, пенсионеров </a:t>
            </a:r>
            <a:r>
              <a:rPr lang="ru-RU" altLang="ru-RU" sz="2000" b="1" dirty="0" err="1">
                <a:solidFill>
                  <a:srgbClr val="00602B"/>
                </a:solidFill>
                <a:latin typeface="Times New Roman" pitchFamily="18" charset="0"/>
              </a:rPr>
              <a:t>Ирбитского</a:t>
            </a:r>
            <a:r>
              <a:rPr lang="ru-RU" altLang="ru-RU" sz="2000" b="1" dirty="0">
                <a:solidFill>
                  <a:srgbClr val="00602B"/>
                </a:solidFill>
                <a:latin typeface="Times New Roman" pitchFamily="18" charset="0"/>
              </a:rPr>
              <a:t> муниципального образования</a:t>
            </a:r>
            <a:r>
              <a:rPr lang="ru-RU" altLang="ru-RU" sz="2000" b="1" dirty="0" smtClean="0">
                <a:solidFill>
                  <a:srgbClr val="00602B"/>
                </a:solidFill>
                <a:latin typeface="Times New Roman" pitchFamily="18" charset="0"/>
              </a:rPr>
              <a:t>»</a:t>
            </a:r>
            <a:endParaRPr lang="ru-RU" altLang="ru-RU" sz="2000" b="1" dirty="0">
              <a:solidFill>
                <a:srgbClr val="00602B"/>
              </a:solidFill>
              <a:latin typeface="Times New Roman" pitchFamily="18" charset="0"/>
            </a:endParaRPr>
          </a:p>
        </p:txBody>
      </p:sp>
      <p:sp>
        <p:nvSpPr>
          <p:cNvPr id="116739" name="Скругленный прямоугольник 34"/>
          <p:cNvSpPr>
            <a:spLocks noChangeArrowheads="1"/>
          </p:cNvSpPr>
          <p:nvPr/>
        </p:nvSpPr>
        <p:spPr bwMode="auto">
          <a:xfrm>
            <a:off x="6300192" y="4797152"/>
            <a:ext cx="2748109" cy="199726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8080"/>
              </a:gs>
              <a:gs pos="100000">
                <a:srgbClr val="43A1A1"/>
              </a:gs>
            </a:gsLst>
            <a:path path="rect">
              <a:fillToRect r="100000" b="100000"/>
            </a:path>
          </a:gra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b="1" dirty="0">
                <a:solidFill>
                  <a:schemeClr val="bg1"/>
                </a:solidFill>
                <a:latin typeface="Georgia" pitchFamily="18" charset="0"/>
              </a:rPr>
              <a:t>Обеспечение функций общественной организации</a:t>
            </a:r>
          </a:p>
          <a:p>
            <a:pPr algn="ctr"/>
            <a:endParaRPr lang="ru-RU" altLang="ru-RU" b="1" dirty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endParaRPr lang="ru-RU" altLang="ru-RU" sz="1600" b="1" dirty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endParaRPr lang="ru-RU" altLang="ru-RU" sz="1000" b="1" i="1" dirty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endParaRPr lang="ru-RU" altLang="ru-RU" sz="1000" b="1" i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16741" name="Скругленный прямоугольник 34"/>
          <p:cNvSpPr>
            <a:spLocks noChangeArrowheads="1"/>
          </p:cNvSpPr>
          <p:nvPr/>
        </p:nvSpPr>
        <p:spPr bwMode="auto">
          <a:xfrm>
            <a:off x="0" y="4797152"/>
            <a:ext cx="2771800" cy="201137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8080"/>
              </a:gs>
              <a:gs pos="100000">
                <a:srgbClr val="43A1A1"/>
              </a:gs>
            </a:gsLst>
            <a:path path="rect">
              <a:fillToRect r="100000" b="100000"/>
            </a:path>
          </a:gra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b="1" dirty="0">
                <a:solidFill>
                  <a:schemeClr val="bg1"/>
                </a:solidFill>
                <a:latin typeface="Georgia" pitchFamily="18" charset="0"/>
              </a:rPr>
              <a:t>Поощрение активистов ветеранского движения, поздравление долгожителей</a:t>
            </a:r>
          </a:p>
          <a:p>
            <a:pPr algn="ctr"/>
            <a:endParaRPr lang="ru-RU" altLang="ru-RU" sz="1400" b="1" dirty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endParaRPr lang="ru-RU" altLang="ru-RU" sz="1000" b="1" i="1" dirty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endParaRPr lang="ru-RU" altLang="ru-RU" sz="1000" b="1" i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16742" name="Скругленный прямоугольник 34"/>
          <p:cNvSpPr>
            <a:spLocks noChangeArrowheads="1"/>
          </p:cNvSpPr>
          <p:nvPr/>
        </p:nvSpPr>
        <p:spPr bwMode="auto">
          <a:xfrm>
            <a:off x="1295636" y="2249980"/>
            <a:ext cx="6480719" cy="236715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8080"/>
              </a:gs>
              <a:gs pos="100000">
                <a:srgbClr val="43A1A1"/>
              </a:gs>
            </a:gsLst>
            <a:path path="rect">
              <a:fillToRect r="100000" b="100000"/>
            </a:path>
          </a:gra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b="1" dirty="0">
                <a:solidFill>
                  <a:schemeClr val="bg1"/>
                </a:solidFill>
                <a:latin typeface="Georgia" pitchFamily="18" charset="0"/>
              </a:rPr>
              <a:t>Обеспечение деятельности общественной организации ветеранов войны, труда, боевых действий, государственной службы, пенсионеров Ирбитского муниципального </a:t>
            </a:r>
            <a:r>
              <a:rPr lang="ru-RU" altLang="ru-RU" b="1" dirty="0" smtClean="0">
                <a:solidFill>
                  <a:schemeClr val="bg1"/>
                </a:solidFill>
                <a:latin typeface="Georgia" pitchFamily="18" charset="0"/>
              </a:rPr>
              <a:t>образования</a:t>
            </a:r>
          </a:p>
          <a:p>
            <a:pPr algn="ctr"/>
            <a:r>
              <a:rPr lang="ru-RU" altLang="ru-RU" sz="2000" b="1" dirty="0" smtClean="0">
                <a:solidFill>
                  <a:schemeClr val="bg1"/>
                </a:solidFill>
                <a:latin typeface="Georgia" pitchFamily="18" charset="0"/>
              </a:rPr>
              <a:t>2021 – 2023 годы</a:t>
            </a:r>
            <a:endParaRPr lang="ru-RU" altLang="ru-RU" sz="2000" b="1" dirty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r>
              <a:rPr lang="ru-RU" altLang="ru-RU" sz="2000" b="1" dirty="0" smtClean="0">
                <a:solidFill>
                  <a:schemeClr val="bg1"/>
                </a:solidFill>
                <a:latin typeface="Georgia" pitchFamily="18" charset="0"/>
              </a:rPr>
              <a:t>350 тыс</a:t>
            </a:r>
            <a:r>
              <a:rPr lang="ru-RU" altLang="ru-RU" sz="2000" b="1" dirty="0">
                <a:solidFill>
                  <a:schemeClr val="bg1"/>
                </a:solidFill>
                <a:latin typeface="Georgia" pitchFamily="18" charset="0"/>
              </a:rPr>
              <a:t>. руб</a:t>
            </a:r>
            <a:r>
              <a:rPr lang="ru-RU" altLang="ru-RU" sz="2000" b="1" dirty="0" smtClean="0">
                <a:solidFill>
                  <a:schemeClr val="bg1"/>
                </a:solidFill>
                <a:latin typeface="Georgia" pitchFamily="18" charset="0"/>
              </a:rPr>
              <a:t>. – местный бюджет</a:t>
            </a:r>
            <a:endParaRPr lang="ru-RU" altLang="ru-RU" sz="2000" b="1" dirty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endParaRPr lang="ru-RU" altLang="ru-RU" b="1" dirty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endParaRPr lang="ru-RU" altLang="ru-RU" b="1" i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16743" name="Picture 43" descr="irbr-zjs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87313"/>
            <a:ext cx="61118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трелка вниз 1"/>
          <p:cNvSpPr/>
          <p:nvPr/>
        </p:nvSpPr>
        <p:spPr bwMode="auto">
          <a:xfrm>
            <a:off x="4067944" y="2096852"/>
            <a:ext cx="936104" cy="324036"/>
          </a:xfrm>
          <a:prstGeom prst="downArrow">
            <a:avLst/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89804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 bwMode="auto">
          <a:xfrm>
            <a:off x="468313" y="2096852"/>
            <a:ext cx="827323" cy="2700300"/>
          </a:xfrm>
          <a:prstGeom prst="downArrow">
            <a:avLst/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89804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 bwMode="auto">
          <a:xfrm>
            <a:off x="7884368" y="2096852"/>
            <a:ext cx="813545" cy="2700300"/>
          </a:xfrm>
          <a:prstGeom prst="downArrow">
            <a:avLst/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89804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Скругленный прямоугольник 34"/>
          <p:cNvSpPr>
            <a:spLocks noChangeArrowheads="1"/>
          </p:cNvSpPr>
          <p:nvPr/>
        </p:nvSpPr>
        <p:spPr bwMode="auto">
          <a:xfrm>
            <a:off x="2771800" y="4617132"/>
            <a:ext cx="3528392" cy="217728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8080"/>
              </a:gs>
              <a:gs pos="100000">
                <a:srgbClr val="43A1A1"/>
              </a:gs>
            </a:gsLst>
            <a:path path="rect">
              <a:fillToRect r="100000" b="100000"/>
            </a:path>
          </a:gra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b="1" dirty="0">
                <a:solidFill>
                  <a:schemeClr val="bg1"/>
                </a:solidFill>
                <a:latin typeface="Georgia" pitchFamily="18" charset="0"/>
              </a:rPr>
              <a:t> Организация и проведение праздничных мероприятий, конкурсов, фестивалей и собраний , конференций (собраний, семинаров)</a:t>
            </a:r>
            <a:endParaRPr lang="ru-RU" altLang="ru-RU" sz="1400" b="1" dirty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endParaRPr lang="ru-RU" altLang="ru-RU" sz="1000" b="1" i="1" dirty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endParaRPr lang="ru-RU" altLang="ru-RU" sz="1000" b="1" i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317500"/>
            <a:ext cx="8229600" cy="466725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Бюджет Ирбитского МО на 2021 год </a:t>
            </a:r>
            <a:b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и плановый период 2022-2023 </a:t>
            </a:r>
            <a:r>
              <a:rPr lang="ru-RU" altLang="ru-RU" sz="2000" b="1" dirty="0" err="1" smtClean="0">
                <a:solidFill>
                  <a:srgbClr val="000099"/>
                </a:solidFill>
                <a:latin typeface="Times New Roman" pitchFamily="18" charset="0"/>
              </a:rPr>
              <a:t>гг</a:t>
            </a: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/>
            </a:r>
            <a:b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b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endParaRPr lang="ru-RU" altLang="ru-RU" sz="1400" b="1" i="1" dirty="0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17762" name="Скругленный прямоугольник 34"/>
          <p:cNvSpPr>
            <a:spLocks noChangeArrowheads="1"/>
          </p:cNvSpPr>
          <p:nvPr/>
        </p:nvSpPr>
        <p:spPr bwMode="auto">
          <a:xfrm>
            <a:off x="179388" y="620688"/>
            <a:ext cx="8677275" cy="13684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spcAft>
                <a:spcPts val="100"/>
              </a:spcAft>
              <a:buFont typeface="StarSymbol"/>
              <a:buNone/>
            </a:pPr>
            <a:r>
              <a:rPr lang="ru-RU" altLang="ru-RU" sz="2400" b="1" dirty="0">
                <a:solidFill>
                  <a:srgbClr val="00602B"/>
                </a:solidFill>
                <a:latin typeface="Times New Roman" pitchFamily="18" charset="0"/>
              </a:rPr>
              <a:t>Программа «Развитие кадровой политики в системе муниципального управления в </a:t>
            </a:r>
            <a:r>
              <a:rPr lang="ru-RU" altLang="ru-RU" sz="2400" b="1" dirty="0" err="1">
                <a:solidFill>
                  <a:srgbClr val="00602B"/>
                </a:solidFill>
                <a:latin typeface="Times New Roman" pitchFamily="18" charset="0"/>
              </a:rPr>
              <a:t>Ирбитском</a:t>
            </a:r>
            <a:r>
              <a:rPr lang="ru-RU" altLang="ru-RU" sz="2400" b="1" dirty="0">
                <a:solidFill>
                  <a:srgbClr val="00602B"/>
                </a:solidFill>
                <a:latin typeface="Times New Roman" pitchFamily="18" charset="0"/>
              </a:rPr>
              <a:t> муниципальном образовании и противодействие коррупции до </a:t>
            </a:r>
            <a:r>
              <a:rPr lang="ru-RU" altLang="ru-RU" sz="2400" b="1" dirty="0" smtClean="0">
                <a:solidFill>
                  <a:srgbClr val="00602B"/>
                </a:solidFill>
                <a:latin typeface="Times New Roman" pitchFamily="18" charset="0"/>
              </a:rPr>
              <a:t>2024 </a:t>
            </a:r>
            <a:r>
              <a:rPr lang="ru-RU" altLang="ru-RU" sz="2400" b="1" dirty="0">
                <a:solidFill>
                  <a:srgbClr val="00602B"/>
                </a:solidFill>
                <a:latin typeface="Times New Roman" pitchFamily="18" charset="0"/>
              </a:rPr>
              <a:t>года»</a:t>
            </a:r>
          </a:p>
        </p:txBody>
      </p:sp>
      <p:sp>
        <p:nvSpPr>
          <p:cNvPr id="117763" name="Скругленный прямоугольник 34"/>
          <p:cNvSpPr>
            <a:spLocks noChangeArrowheads="1"/>
          </p:cNvSpPr>
          <p:nvPr/>
        </p:nvSpPr>
        <p:spPr bwMode="auto">
          <a:xfrm>
            <a:off x="827088" y="2884488"/>
            <a:ext cx="3492500" cy="3676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spcAft>
                <a:spcPts val="100"/>
              </a:spcAft>
              <a:buFont typeface="StarSymbol"/>
              <a:buNone/>
            </a:pPr>
            <a:r>
              <a:rPr lang="ru-RU" altLang="ru-RU" sz="2000" b="1" dirty="0">
                <a:solidFill>
                  <a:srgbClr val="00602B"/>
                </a:solidFill>
                <a:latin typeface="Times New Roman" pitchFamily="18" charset="0"/>
              </a:rPr>
              <a:t>Подпрограмма 1: «Развитие кадровой политики в системе муниципального управления </a:t>
            </a:r>
            <a:r>
              <a:rPr lang="ru-RU" altLang="ru-RU" sz="2000" b="1" dirty="0" err="1">
                <a:solidFill>
                  <a:srgbClr val="00602B"/>
                </a:solidFill>
                <a:latin typeface="Times New Roman" pitchFamily="18" charset="0"/>
              </a:rPr>
              <a:t>Ирбитского</a:t>
            </a:r>
            <a:r>
              <a:rPr lang="ru-RU" altLang="ru-RU" sz="2000" b="1" dirty="0">
                <a:solidFill>
                  <a:srgbClr val="00602B"/>
                </a:solidFill>
                <a:latin typeface="Times New Roman" pitchFamily="18" charset="0"/>
              </a:rPr>
              <a:t> муниципального образования»</a:t>
            </a:r>
          </a:p>
          <a:p>
            <a:pPr algn="ctr">
              <a:spcBef>
                <a:spcPct val="20000"/>
              </a:spcBef>
              <a:spcAft>
                <a:spcPts val="100"/>
              </a:spcAft>
              <a:buFont typeface="StarSymbol"/>
              <a:buNone/>
            </a:pPr>
            <a:r>
              <a:rPr lang="ru-RU" altLang="ru-RU" b="1" dirty="0" smtClean="0">
                <a:solidFill>
                  <a:srgbClr val="00602B"/>
                </a:solidFill>
                <a:latin typeface="Times New Roman" pitchFamily="18" charset="0"/>
              </a:rPr>
              <a:t>2021г</a:t>
            </a:r>
            <a:r>
              <a:rPr lang="ru-RU" altLang="ru-RU" b="1" dirty="0">
                <a:solidFill>
                  <a:srgbClr val="00602B"/>
                </a:solidFill>
                <a:latin typeface="Times New Roman" pitchFamily="18" charset="0"/>
              </a:rPr>
              <a:t>. – </a:t>
            </a:r>
            <a:r>
              <a:rPr lang="ru-RU" altLang="ru-RU" b="1" dirty="0" smtClean="0">
                <a:solidFill>
                  <a:srgbClr val="00602B"/>
                </a:solidFill>
                <a:latin typeface="Times New Roman" pitchFamily="18" charset="0"/>
              </a:rPr>
              <a:t>500,0 тыс</a:t>
            </a:r>
            <a:r>
              <a:rPr lang="ru-RU" altLang="ru-RU" b="1" dirty="0">
                <a:solidFill>
                  <a:srgbClr val="00602B"/>
                </a:solidFill>
                <a:latin typeface="Times New Roman" pitchFamily="18" charset="0"/>
              </a:rPr>
              <a:t>. руб.</a:t>
            </a:r>
          </a:p>
          <a:p>
            <a:pPr algn="ctr">
              <a:spcBef>
                <a:spcPct val="20000"/>
              </a:spcBef>
              <a:spcAft>
                <a:spcPts val="100"/>
              </a:spcAft>
            </a:pPr>
            <a:r>
              <a:rPr lang="ru-RU" altLang="ru-RU" b="1" dirty="0" smtClean="0">
                <a:solidFill>
                  <a:srgbClr val="00602B"/>
                </a:solidFill>
                <a:latin typeface="Times New Roman" pitchFamily="18" charset="0"/>
              </a:rPr>
              <a:t>2022г</a:t>
            </a:r>
            <a:r>
              <a:rPr lang="ru-RU" altLang="ru-RU" b="1" dirty="0">
                <a:solidFill>
                  <a:srgbClr val="00602B"/>
                </a:solidFill>
                <a:latin typeface="Times New Roman" pitchFamily="18" charset="0"/>
              </a:rPr>
              <a:t>. – </a:t>
            </a:r>
            <a:r>
              <a:rPr lang="ru-RU" altLang="ru-RU" b="1" dirty="0" smtClean="0">
                <a:solidFill>
                  <a:srgbClr val="00602B"/>
                </a:solidFill>
                <a:latin typeface="Times New Roman" pitchFamily="18" charset="0"/>
              </a:rPr>
              <a:t>500,0 тыс</a:t>
            </a:r>
            <a:r>
              <a:rPr lang="ru-RU" altLang="ru-RU" b="1" dirty="0">
                <a:solidFill>
                  <a:srgbClr val="00602B"/>
                </a:solidFill>
                <a:latin typeface="Times New Roman" pitchFamily="18" charset="0"/>
              </a:rPr>
              <a:t>. руб.</a:t>
            </a:r>
          </a:p>
          <a:p>
            <a:pPr algn="ctr">
              <a:spcBef>
                <a:spcPct val="20000"/>
              </a:spcBef>
              <a:spcAft>
                <a:spcPts val="100"/>
              </a:spcAft>
            </a:pPr>
            <a:r>
              <a:rPr lang="ru-RU" altLang="ru-RU" b="1" dirty="0" smtClean="0">
                <a:solidFill>
                  <a:srgbClr val="00602B"/>
                </a:solidFill>
                <a:latin typeface="Times New Roman" pitchFamily="18" charset="0"/>
              </a:rPr>
              <a:t>2023г</a:t>
            </a:r>
            <a:r>
              <a:rPr lang="ru-RU" altLang="ru-RU" b="1" dirty="0">
                <a:solidFill>
                  <a:srgbClr val="00602B"/>
                </a:solidFill>
                <a:latin typeface="Times New Roman" pitchFamily="18" charset="0"/>
              </a:rPr>
              <a:t>. – </a:t>
            </a:r>
            <a:r>
              <a:rPr lang="ru-RU" altLang="ru-RU" b="1" dirty="0" smtClean="0">
                <a:solidFill>
                  <a:srgbClr val="00602B"/>
                </a:solidFill>
                <a:latin typeface="Times New Roman" pitchFamily="18" charset="0"/>
              </a:rPr>
              <a:t>500,0 тыс</a:t>
            </a:r>
            <a:r>
              <a:rPr lang="ru-RU" altLang="ru-RU" b="1" dirty="0">
                <a:solidFill>
                  <a:srgbClr val="00602B"/>
                </a:solidFill>
                <a:latin typeface="Times New Roman" pitchFamily="18" charset="0"/>
              </a:rPr>
              <a:t>. руб.</a:t>
            </a:r>
          </a:p>
        </p:txBody>
      </p:sp>
      <p:sp>
        <p:nvSpPr>
          <p:cNvPr id="117764" name="Скругленный прямоугольник 34"/>
          <p:cNvSpPr>
            <a:spLocks noChangeArrowheads="1"/>
          </p:cNvSpPr>
          <p:nvPr/>
        </p:nvSpPr>
        <p:spPr bwMode="auto">
          <a:xfrm>
            <a:off x="4824413" y="2884488"/>
            <a:ext cx="3492500" cy="3676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spcAft>
                <a:spcPts val="100"/>
              </a:spcAft>
            </a:pPr>
            <a:r>
              <a:rPr lang="ru-RU" altLang="ru-RU" sz="2000" b="1" dirty="0">
                <a:solidFill>
                  <a:srgbClr val="00602B"/>
                </a:solidFill>
                <a:latin typeface="Times New Roman" pitchFamily="18" charset="0"/>
              </a:rPr>
              <a:t>Подпрограмма 2: «Противодействие коррупции в </a:t>
            </a:r>
            <a:r>
              <a:rPr lang="ru-RU" altLang="ru-RU" sz="2000" b="1" dirty="0" err="1">
                <a:solidFill>
                  <a:srgbClr val="00602B"/>
                </a:solidFill>
                <a:latin typeface="Times New Roman" pitchFamily="18" charset="0"/>
              </a:rPr>
              <a:t>Ирбитском</a:t>
            </a:r>
            <a:r>
              <a:rPr lang="ru-RU" altLang="ru-RU" sz="2000" b="1" dirty="0">
                <a:solidFill>
                  <a:srgbClr val="00602B"/>
                </a:solidFill>
                <a:latin typeface="Times New Roman" pitchFamily="18" charset="0"/>
              </a:rPr>
              <a:t> муниципальном образовании»</a:t>
            </a:r>
          </a:p>
          <a:p>
            <a:pPr algn="ctr">
              <a:spcBef>
                <a:spcPct val="20000"/>
              </a:spcBef>
              <a:spcAft>
                <a:spcPts val="100"/>
              </a:spcAft>
            </a:pPr>
            <a:endParaRPr lang="ru-RU" altLang="ru-RU" b="1" dirty="0" smtClean="0">
              <a:solidFill>
                <a:srgbClr val="00602B"/>
              </a:solidFill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spcAft>
                <a:spcPts val="100"/>
              </a:spcAft>
            </a:pPr>
            <a:endParaRPr lang="ru-RU" altLang="ru-RU" b="1" dirty="0" smtClean="0">
              <a:solidFill>
                <a:srgbClr val="00602B"/>
              </a:solidFill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spcAft>
                <a:spcPts val="100"/>
              </a:spcAft>
            </a:pPr>
            <a:r>
              <a:rPr lang="ru-RU" altLang="ru-RU" b="1" dirty="0" smtClean="0">
                <a:solidFill>
                  <a:srgbClr val="00602B"/>
                </a:solidFill>
                <a:latin typeface="Times New Roman" pitchFamily="18" charset="0"/>
              </a:rPr>
              <a:t>2021г</a:t>
            </a:r>
            <a:r>
              <a:rPr lang="ru-RU" altLang="ru-RU" b="1" dirty="0">
                <a:solidFill>
                  <a:srgbClr val="00602B"/>
                </a:solidFill>
                <a:latin typeface="Times New Roman" pitchFamily="18" charset="0"/>
              </a:rPr>
              <a:t>. – 0,0 тыс. руб.</a:t>
            </a:r>
          </a:p>
          <a:p>
            <a:pPr algn="ctr">
              <a:spcBef>
                <a:spcPct val="20000"/>
              </a:spcBef>
              <a:spcAft>
                <a:spcPts val="100"/>
              </a:spcAft>
            </a:pPr>
            <a:r>
              <a:rPr lang="ru-RU" altLang="ru-RU" b="1" dirty="0" smtClean="0">
                <a:solidFill>
                  <a:srgbClr val="00602B"/>
                </a:solidFill>
                <a:latin typeface="Times New Roman" pitchFamily="18" charset="0"/>
              </a:rPr>
              <a:t>2022г</a:t>
            </a:r>
            <a:r>
              <a:rPr lang="ru-RU" altLang="ru-RU" b="1" dirty="0">
                <a:solidFill>
                  <a:srgbClr val="00602B"/>
                </a:solidFill>
                <a:latin typeface="Times New Roman" pitchFamily="18" charset="0"/>
              </a:rPr>
              <a:t>. – 0,0 тыс. руб.</a:t>
            </a:r>
          </a:p>
          <a:p>
            <a:pPr algn="ctr">
              <a:spcBef>
                <a:spcPct val="20000"/>
              </a:spcBef>
              <a:spcAft>
                <a:spcPts val="100"/>
              </a:spcAft>
            </a:pPr>
            <a:r>
              <a:rPr lang="ru-RU" altLang="ru-RU" b="1" dirty="0" smtClean="0">
                <a:solidFill>
                  <a:srgbClr val="00602B"/>
                </a:solidFill>
                <a:latin typeface="Times New Roman" pitchFamily="18" charset="0"/>
              </a:rPr>
              <a:t>2023г</a:t>
            </a:r>
            <a:r>
              <a:rPr lang="ru-RU" altLang="ru-RU" b="1" dirty="0">
                <a:solidFill>
                  <a:srgbClr val="00602B"/>
                </a:solidFill>
                <a:latin typeface="Times New Roman" pitchFamily="18" charset="0"/>
              </a:rPr>
              <a:t>. – 0,0 тыс. руб.</a:t>
            </a:r>
          </a:p>
        </p:txBody>
      </p:sp>
      <p:sp>
        <p:nvSpPr>
          <p:cNvPr id="117765" name="Стрелка вниз 3"/>
          <p:cNvSpPr>
            <a:spLocks noChangeArrowheads="1"/>
          </p:cNvSpPr>
          <p:nvPr/>
        </p:nvSpPr>
        <p:spPr bwMode="auto">
          <a:xfrm>
            <a:off x="6137275" y="1997075"/>
            <a:ext cx="936625" cy="893763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B7E5E5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17766" name="Стрелка вниз 15"/>
          <p:cNvSpPr>
            <a:spLocks noChangeArrowheads="1"/>
          </p:cNvSpPr>
          <p:nvPr/>
        </p:nvSpPr>
        <p:spPr bwMode="auto">
          <a:xfrm>
            <a:off x="2105025" y="1990725"/>
            <a:ext cx="936625" cy="893763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B7E5E5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pic>
        <p:nvPicPr>
          <p:cNvPr id="117767" name="Picture 43" descr="irbr-zjs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87313"/>
            <a:ext cx="61118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317500"/>
            <a:ext cx="8229600" cy="466725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Бюджет Ирбитского МО на 2021 год </a:t>
            </a:r>
            <a:b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и плановый период 2022-2023 </a:t>
            </a:r>
            <a:r>
              <a:rPr lang="ru-RU" altLang="ru-RU" sz="2000" b="1" dirty="0" err="1" smtClean="0">
                <a:solidFill>
                  <a:srgbClr val="000099"/>
                </a:solidFill>
                <a:latin typeface="Times New Roman" pitchFamily="18" charset="0"/>
              </a:rPr>
              <a:t>гг</a:t>
            </a: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b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endParaRPr lang="ru-RU" altLang="ru-RU" sz="1400" b="1" i="1" dirty="0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18786" name="Скругленный прямоугольник 34"/>
          <p:cNvSpPr>
            <a:spLocks noChangeArrowheads="1"/>
          </p:cNvSpPr>
          <p:nvPr/>
        </p:nvSpPr>
        <p:spPr bwMode="auto">
          <a:xfrm>
            <a:off x="107950" y="784225"/>
            <a:ext cx="8928100" cy="103820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spcAft>
                <a:spcPts val="100"/>
              </a:spcAft>
              <a:buFont typeface="StarSymbol"/>
              <a:buNone/>
            </a:pPr>
            <a:r>
              <a:rPr lang="ru-RU" altLang="ru-RU" sz="2000" b="1" dirty="0">
                <a:solidFill>
                  <a:srgbClr val="00602B"/>
                </a:solidFill>
                <a:latin typeface="Times New Roman" pitchFamily="18" charset="0"/>
              </a:rPr>
              <a:t>Подпрограмма 1: «Развитие кадровой политики в системе муниципального управления муниципальной службы в </a:t>
            </a:r>
            <a:r>
              <a:rPr lang="ru-RU" altLang="ru-RU" sz="2000" b="1" dirty="0" err="1">
                <a:solidFill>
                  <a:srgbClr val="00602B"/>
                </a:solidFill>
                <a:latin typeface="Times New Roman" pitchFamily="18" charset="0"/>
              </a:rPr>
              <a:t>Ирбитском</a:t>
            </a:r>
            <a:r>
              <a:rPr lang="ru-RU" altLang="ru-RU" sz="2000" b="1" dirty="0">
                <a:solidFill>
                  <a:srgbClr val="00602B"/>
                </a:solidFill>
                <a:latin typeface="Times New Roman" pitchFamily="18" charset="0"/>
              </a:rPr>
              <a:t> муниципальном образовании</a:t>
            </a:r>
            <a:r>
              <a:rPr lang="ru-RU" altLang="ru-RU" sz="2000" b="1" dirty="0" smtClean="0">
                <a:solidFill>
                  <a:srgbClr val="00602B"/>
                </a:solidFill>
                <a:latin typeface="Times New Roman" pitchFamily="18" charset="0"/>
              </a:rPr>
              <a:t>»</a:t>
            </a:r>
            <a:endParaRPr lang="ru-RU" altLang="ru-RU" sz="2000" b="1" dirty="0">
              <a:solidFill>
                <a:srgbClr val="00602B"/>
              </a:solidFill>
              <a:latin typeface="Times New Roman" pitchFamily="18" charset="0"/>
            </a:endParaRPr>
          </a:p>
        </p:txBody>
      </p:sp>
      <p:sp>
        <p:nvSpPr>
          <p:cNvPr id="118787" name="Скругленный прямоугольник 34"/>
          <p:cNvSpPr>
            <a:spLocks noChangeArrowheads="1"/>
          </p:cNvSpPr>
          <p:nvPr/>
        </p:nvSpPr>
        <p:spPr bwMode="auto">
          <a:xfrm>
            <a:off x="3001941" y="2406636"/>
            <a:ext cx="3071813" cy="248186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8080"/>
              </a:gs>
              <a:gs pos="100000">
                <a:srgbClr val="43A1A1"/>
              </a:gs>
            </a:gsLst>
            <a:path path="rect">
              <a:fillToRect r="100000" b="100000"/>
            </a:path>
          </a:gra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b="1" dirty="0">
                <a:solidFill>
                  <a:schemeClr val="bg1"/>
                </a:solidFill>
                <a:latin typeface="Georgia" pitchFamily="18" charset="0"/>
              </a:rPr>
              <a:t>Повышение квалификации муниципальных служащих</a:t>
            </a:r>
          </a:p>
          <a:p>
            <a:pPr algn="ctr"/>
            <a:endParaRPr lang="ru-RU" altLang="ru-RU" sz="1400" b="1" dirty="0">
              <a:solidFill>
                <a:schemeClr val="bg1"/>
              </a:solidFill>
              <a:latin typeface="Georgia" pitchFamily="18" charset="0"/>
            </a:endParaRPr>
          </a:p>
          <a:p>
            <a:pPr lvl="0" algn="ctr"/>
            <a:r>
              <a:rPr lang="ru-RU" altLang="ru-RU" b="1" dirty="0">
                <a:solidFill>
                  <a:srgbClr val="FFFFFF"/>
                </a:solidFill>
                <a:latin typeface="Georgia" pitchFamily="18" charset="0"/>
              </a:rPr>
              <a:t>2021 -2023 года</a:t>
            </a:r>
          </a:p>
          <a:p>
            <a:pPr lvl="0" algn="ctr"/>
            <a:r>
              <a:rPr lang="ru-RU" altLang="ru-RU" b="1" dirty="0">
                <a:solidFill>
                  <a:srgbClr val="FFFFFF"/>
                </a:solidFill>
                <a:latin typeface="Georgia" pitchFamily="18" charset="0"/>
              </a:rPr>
              <a:t>МБ– </a:t>
            </a:r>
            <a:r>
              <a:rPr lang="ru-RU" altLang="ru-RU" b="1" dirty="0" smtClean="0">
                <a:solidFill>
                  <a:srgbClr val="FFFFFF"/>
                </a:solidFill>
                <a:latin typeface="Georgia" pitchFamily="18" charset="0"/>
              </a:rPr>
              <a:t>150 </a:t>
            </a:r>
            <a:r>
              <a:rPr lang="ru-RU" altLang="ru-RU" b="1" dirty="0">
                <a:solidFill>
                  <a:srgbClr val="FFFFFF"/>
                </a:solidFill>
                <a:latin typeface="Georgia" pitchFamily="18" charset="0"/>
              </a:rPr>
              <a:t>тыс. руб.</a:t>
            </a:r>
          </a:p>
          <a:p>
            <a:pPr algn="ctr"/>
            <a:endParaRPr lang="ru-RU" altLang="ru-RU" sz="1400" b="1" dirty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endParaRPr lang="ru-RU" altLang="ru-RU" sz="14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18788" name="Скругленный прямоугольник 34"/>
          <p:cNvSpPr>
            <a:spLocks noChangeArrowheads="1"/>
          </p:cNvSpPr>
          <p:nvPr/>
        </p:nvSpPr>
        <p:spPr bwMode="auto">
          <a:xfrm>
            <a:off x="4551" y="2051367"/>
            <a:ext cx="3071813" cy="288452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8080"/>
              </a:gs>
              <a:gs pos="100000">
                <a:srgbClr val="43A1A1"/>
              </a:gs>
            </a:gsLst>
            <a:path path="rect">
              <a:fillToRect r="100000" b="100000"/>
            </a:path>
          </a:gra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b="1" dirty="0">
                <a:solidFill>
                  <a:schemeClr val="bg1"/>
                </a:solidFill>
                <a:latin typeface="Georgia" pitchFamily="18" charset="0"/>
              </a:rPr>
              <a:t>Участие  муниципальных служащих в консультационных семинарах</a:t>
            </a:r>
          </a:p>
          <a:p>
            <a:pPr algn="ctr"/>
            <a:endParaRPr lang="ru-RU" altLang="ru-RU" sz="1400" b="1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r>
              <a:rPr lang="ru-RU" altLang="ru-RU" b="1" dirty="0" smtClean="0">
                <a:solidFill>
                  <a:schemeClr val="bg1"/>
                </a:solidFill>
                <a:latin typeface="Georgia" pitchFamily="18" charset="0"/>
              </a:rPr>
              <a:t>2021 -2023 года</a:t>
            </a:r>
          </a:p>
          <a:p>
            <a:pPr algn="ctr"/>
            <a:r>
              <a:rPr lang="ru-RU" altLang="ru-RU" b="1" dirty="0" smtClean="0">
                <a:solidFill>
                  <a:schemeClr val="bg1"/>
                </a:solidFill>
                <a:latin typeface="Georgia" pitchFamily="18" charset="0"/>
              </a:rPr>
              <a:t>МБ– 40 </a:t>
            </a:r>
            <a:r>
              <a:rPr lang="ru-RU" altLang="ru-RU" b="1" dirty="0">
                <a:solidFill>
                  <a:schemeClr val="bg1"/>
                </a:solidFill>
                <a:latin typeface="Georgia" pitchFamily="18" charset="0"/>
              </a:rPr>
              <a:t>тыс. руб.</a:t>
            </a:r>
          </a:p>
          <a:p>
            <a:pPr algn="ctr"/>
            <a:endParaRPr lang="ru-RU" altLang="ru-RU" sz="1600" b="1" dirty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endParaRPr lang="ru-RU" altLang="ru-RU" sz="1600" b="1" i="1" dirty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endParaRPr lang="ru-RU" altLang="ru-RU" sz="1200" b="1" i="1" dirty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endParaRPr lang="ru-RU" altLang="ru-RU" sz="1200" b="1" i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18789" name="Скругленный прямоугольник 34"/>
          <p:cNvSpPr>
            <a:spLocks noChangeArrowheads="1"/>
          </p:cNvSpPr>
          <p:nvPr/>
        </p:nvSpPr>
        <p:spPr bwMode="auto">
          <a:xfrm>
            <a:off x="6023634" y="1822428"/>
            <a:ext cx="3120366" cy="306709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8080"/>
              </a:gs>
              <a:gs pos="100000">
                <a:srgbClr val="43A1A1"/>
              </a:gs>
            </a:gsLst>
            <a:path path="rect">
              <a:fillToRect r="100000" b="100000"/>
            </a:path>
          </a:gra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b="1" dirty="0">
                <a:solidFill>
                  <a:schemeClr val="bg1"/>
                </a:solidFill>
                <a:latin typeface="Georgia" pitchFamily="18" charset="0"/>
              </a:rPr>
              <a:t>Обеспечение повышения квалификации и консультационных семинаров муниципальных  служащих</a:t>
            </a:r>
          </a:p>
          <a:p>
            <a:pPr algn="ctr"/>
            <a:endParaRPr lang="ru-RU" altLang="ru-RU" sz="1400" b="1" dirty="0">
              <a:solidFill>
                <a:schemeClr val="bg1"/>
              </a:solidFill>
              <a:latin typeface="Georgia" pitchFamily="18" charset="0"/>
            </a:endParaRPr>
          </a:p>
          <a:p>
            <a:pPr lvl="0" algn="ctr"/>
            <a:r>
              <a:rPr lang="ru-RU" altLang="ru-RU" b="1" dirty="0">
                <a:solidFill>
                  <a:srgbClr val="FFFFFF"/>
                </a:solidFill>
                <a:latin typeface="Georgia" pitchFamily="18" charset="0"/>
              </a:rPr>
              <a:t>2021 -2023 года</a:t>
            </a:r>
          </a:p>
          <a:p>
            <a:pPr lvl="0" algn="ctr"/>
            <a:r>
              <a:rPr lang="ru-RU" altLang="ru-RU" b="1" dirty="0">
                <a:solidFill>
                  <a:srgbClr val="FFFFFF"/>
                </a:solidFill>
                <a:latin typeface="Georgia" pitchFamily="18" charset="0"/>
              </a:rPr>
              <a:t>МБ– </a:t>
            </a:r>
            <a:r>
              <a:rPr lang="ru-RU" altLang="ru-RU" b="1" dirty="0" smtClean="0">
                <a:solidFill>
                  <a:srgbClr val="FFFFFF"/>
                </a:solidFill>
                <a:latin typeface="Georgia" pitchFamily="18" charset="0"/>
              </a:rPr>
              <a:t>160 </a:t>
            </a:r>
            <a:r>
              <a:rPr lang="ru-RU" altLang="ru-RU" b="1" dirty="0">
                <a:solidFill>
                  <a:srgbClr val="FFFFFF"/>
                </a:solidFill>
                <a:latin typeface="Georgia" pitchFamily="18" charset="0"/>
              </a:rPr>
              <a:t>тыс. руб.</a:t>
            </a:r>
          </a:p>
          <a:p>
            <a:pPr algn="ctr"/>
            <a:r>
              <a:rPr lang="ru-RU" altLang="ru-RU" sz="1400" b="1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endParaRPr lang="ru-RU" altLang="ru-RU" sz="14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18790" name="Oval 4"/>
          <p:cNvSpPr>
            <a:spLocks noChangeArrowheads="1"/>
          </p:cNvSpPr>
          <p:nvPr/>
        </p:nvSpPr>
        <p:spPr bwMode="auto">
          <a:xfrm>
            <a:off x="3184506" y="1822428"/>
            <a:ext cx="2592288" cy="693747"/>
          </a:xfrm>
          <a:prstGeom prst="ellipse">
            <a:avLst/>
          </a:prstGeom>
          <a:gradFill rotWithShape="1">
            <a:gsLst>
              <a:gs pos="0">
                <a:srgbClr val="33CCCC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lIns="91424" tIns="45712" rIns="91424" bIns="45712" anchor="ctr"/>
          <a:lstStyle/>
          <a:p>
            <a:pPr algn="ctr"/>
            <a:r>
              <a:rPr lang="ru-RU" altLang="ru-RU" b="1" dirty="0">
                <a:solidFill>
                  <a:srgbClr val="333333"/>
                </a:solidFill>
                <a:latin typeface="Georgia" pitchFamily="18" charset="0"/>
              </a:rPr>
              <a:t>Мероприятия</a:t>
            </a:r>
          </a:p>
        </p:txBody>
      </p:sp>
      <p:pic>
        <p:nvPicPr>
          <p:cNvPr id="118791" name="Picture 43" descr="irbr-zjs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87313"/>
            <a:ext cx="61118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34"/>
          <p:cNvSpPr>
            <a:spLocks noChangeArrowheads="1"/>
          </p:cNvSpPr>
          <p:nvPr/>
        </p:nvSpPr>
        <p:spPr bwMode="auto">
          <a:xfrm>
            <a:off x="774648" y="4999059"/>
            <a:ext cx="7829800" cy="171611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8080"/>
              </a:gs>
              <a:gs pos="100000">
                <a:srgbClr val="43A1A1"/>
              </a:gs>
            </a:gsLst>
            <a:path path="rect">
              <a:fillToRect r="100000" b="100000"/>
            </a:path>
          </a:gra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b="1" dirty="0" smtClean="0">
                <a:solidFill>
                  <a:schemeClr val="bg1"/>
                </a:solidFill>
                <a:latin typeface="Georgia" pitchFamily="18" charset="0"/>
              </a:rPr>
              <a:t>Обучение, необходимое для исполнения иных полномочий, в т.ч. руководителей ОМС, муниципальными служащими (охрана труда, ПТМ, экология и т.д.)</a:t>
            </a:r>
            <a:endParaRPr lang="ru-RU" altLang="ru-RU" b="1" dirty="0">
              <a:solidFill>
                <a:schemeClr val="bg1"/>
              </a:solidFill>
              <a:latin typeface="Georgia" pitchFamily="18" charset="0"/>
            </a:endParaRPr>
          </a:p>
          <a:p>
            <a:pPr lvl="0" algn="ctr"/>
            <a:r>
              <a:rPr lang="ru-RU" altLang="ru-RU" b="1" dirty="0">
                <a:solidFill>
                  <a:srgbClr val="FFFFFF"/>
                </a:solidFill>
                <a:latin typeface="Georgia" pitchFamily="18" charset="0"/>
              </a:rPr>
              <a:t>2021 -2023 года</a:t>
            </a:r>
          </a:p>
          <a:p>
            <a:pPr lvl="0" algn="ctr"/>
            <a:r>
              <a:rPr lang="ru-RU" altLang="ru-RU" b="1" dirty="0">
                <a:solidFill>
                  <a:srgbClr val="FFFFFF"/>
                </a:solidFill>
                <a:latin typeface="Georgia" pitchFamily="18" charset="0"/>
              </a:rPr>
              <a:t>МБ– </a:t>
            </a:r>
            <a:r>
              <a:rPr lang="ru-RU" altLang="ru-RU" b="1" dirty="0" smtClean="0">
                <a:solidFill>
                  <a:srgbClr val="FFFFFF"/>
                </a:solidFill>
                <a:latin typeface="Georgia" pitchFamily="18" charset="0"/>
              </a:rPr>
              <a:t>150 </a:t>
            </a:r>
            <a:r>
              <a:rPr lang="ru-RU" altLang="ru-RU" b="1" dirty="0">
                <a:solidFill>
                  <a:srgbClr val="FFFFFF"/>
                </a:solidFill>
                <a:latin typeface="Georgia" pitchFamily="18" charset="0"/>
              </a:rPr>
              <a:t>тыс. руб.</a:t>
            </a:r>
          </a:p>
          <a:p>
            <a:pPr algn="ctr"/>
            <a:endParaRPr lang="ru-RU" altLang="ru-RU" sz="1600" b="1" i="1" dirty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endParaRPr lang="ru-RU" altLang="ru-RU" sz="1200" b="1" i="1" dirty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endParaRPr lang="ru-RU" altLang="ru-RU" sz="1200" b="1" i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Oval 4"/>
          <p:cNvSpPr>
            <a:spLocks noChangeArrowheads="1"/>
          </p:cNvSpPr>
          <p:nvPr/>
        </p:nvSpPr>
        <p:spPr bwMode="auto">
          <a:xfrm>
            <a:off x="3546475" y="1923783"/>
            <a:ext cx="2124075" cy="673894"/>
          </a:xfrm>
          <a:prstGeom prst="ellipse">
            <a:avLst/>
          </a:prstGeom>
          <a:gradFill rotWithShape="1">
            <a:gsLst>
              <a:gs pos="0">
                <a:srgbClr val="33CCCC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lIns="91424" tIns="45712" rIns="91424" bIns="45712" anchor="ctr"/>
          <a:lstStyle/>
          <a:p>
            <a:pPr algn="ctr"/>
            <a:r>
              <a:rPr lang="ru-RU" altLang="ru-RU" sz="1600" b="1" dirty="0">
                <a:solidFill>
                  <a:srgbClr val="333333"/>
                </a:solidFill>
                <a:latin typeface="Georgia" pitchFamily="18" charset="0"/>
              </a:rPr>
              <a:t>Мероприятия</a:t>
            </a:r>
          </a:p>
        </p:txBody>
      </p:sp>
      <p:pic>
        <p:nvPicPr>
          <p:cNvPr id="119813" name="Picture 43" descr="irbr-zjs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8" y="7144"/>
            <a:ext cx="61118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468312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Бюджет Ирбитского МО на 2021 год </a:t>
            </a:r>
            <a:b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и плановый период 2022-2023 </a:t>
            </a:r>
            <a:r>
              <a:rPr lang="ru-RU" altLang="ru-RU" sz="2000" b="1" dirty="0" err="1" smtClean="0">
                <a:solidFill>
                  <a:srgbClr val="000099"/>
                </a:solidFill>
                <a:latin typeface="Times New Roman" pitchFamily="18" charset="0"/>
              </a:rPr>
              <a:t>гг</a:t>
            </a: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b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endParaRPr lang="ru-RU" altLang="ru-RU" sz="1400" b="1" i="1" dirty="0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19810" name="Скругленный прямоугольник 34"/>
          <p:cNvSpPr>
            <a:spLocks noChangeArrowheads="1"/>
          </p:cNvSpPr>
          <p:nvPr/>
        </p:nvSpPr>
        <p:spPr bwMode="auto">
          <a:xfrm>
            <a:off x="130031" y="596899"/>
            <a:ext cx="8929688" cy="1031901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spcAft>
                <a:spcPts val="100"/>
              </a:spcAft>
              <a:buFont typeface="StarSymbol"/>
              <a:buNone/>
            </a:pPr>
            <a:r>
              <a:rPr lang="ru-RU" altLang="ru-RU" sz="2000" b="1" dirty="0">
                <a:solidFill>
                  <a:srgbClr val="00602B"/>
                </a:solidFill>
                <a:latin typeface="Times New Roman" pitchFamily="18" charset="0"/>
              </a:rPr>
              <a:t>Программа «Управление муниципальным имуществом и  земельными ресурсами на территории </a:t>
            </a:r>
            <a:r>
              <a:rPr lang="ru-RU" altLang="ru-RU" sz="2000" b="1" dirty="0" err="1">
                <a:solidFill>
                  <a:srgbClr val="00602B"/>
                </a:solidFill>
                <a:latin typeface="Times New Roman" pitchFamily="18" charset="0"/>
              </a:rPr>
              <a:t>Ирбитского</a:t>
            </a:r>
            <a:r>
              <a:rPr lang="ru-RU" altLang="ru-RU" sz="2000" b="1" dirty="0">
                <a:solidFill>
                  <a:srgbClr val="00602B"/>
                </a:solidFill>
                <a:latin typeface="Times New Roman" pitchFamily="18" charset="0"/>
              </a:rPr>
              <a:t> муниципального образования до </a:t>
            </a:r>
            <a:r>
              <a:rPr lang="ru-RU" altLang="ru-RU" sz="2000" b="1" dirty="0" smtClean="0">
                <a:solidFill>
                  <a:srgbClr val="00602B"/>
                </a:solidFill>
                <a:latin typeface="Times New Roman" pitchFamily="18" charset="0"/>
              </a:rPr>
              <a:t>2024 </a:t>
            </a:r>
            <a:r>
              <a:rPr lang="ru-RU" altLang="ru-RU" sz="2000" b="1" dirty="0">
                <a:solidFill>
                  <a:srgbClr val="00602B"/>
                </a:solidFill>
                <a:latin typeface="Times New Roman" pitchFamily="18" charset="0"/>
              </a:rPr>
              <a:t>года</a:t>
            </a:r>
            <a:r>
              <a:rPr lang="ru-RU" altLang="ru-RU" sz="2000" b="1" dirty="0" smtClean="0">
                <a:solidFill>
                  <a:srgbClr val="00602B"/>
                </a:solidFill>
                <a:latin typeface="Times New Roman" pitchFamily="18" charset="0"/>
              </a:rPr>
              <a:t>»</a:t>
            </a:r>
            <a:endParaRPr lang="ru-RU" altLang="ru-RU" sz="2000" b="1" dirty="0">
              <a:solidFill>
                <a:srgbClr val="00602B"/>
              </a:solidFill>
              <a:latin typeface="Times New Roman" pitchFamily="18" charset="0"/>
            </a:endParaRPr>
          </a:p>
        </p:txBody>
      </p:sp>
      <p:sp>
        <p:nvSpPr>
          <p:cNvPr id="119811" name="Скругленный прямоугольник 34"/>
          <p:cNvSpPr>
            <a:spLocks noChangeArrowheads="1"/>
          </p:cNvSpPr>
          <p:nvPr/>
        </p:nvSpPr>
        <p:spPr bwMode="auto">
          <a:xfrm>
            <a:off x="2138" y="4074483"/>
            <a:ext cx="4606375" cy="2712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8080"/>
              </a:gs>
              <a:gs pos="100000">
                <a:srgbClr val="43A1A1"/>
              </a:gs>
            </a:gsLst>
            <a:path path="rect">
              <a:fillToRect r="100000" b="100000"/>
            </a:path>
          </a:gra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1600" b="1" dirty="0">
                <a:solidFill>
                  <a:schemeClr val="bg1"/>
                </a:solidFill>
                <a:latin typeface="Georgia" pitchFamily="18" charset="0"/>
              </a:rPr>
              <a:t>Проведение инвентаризации сведений об объемах недвижимости и введение их в автоматизированные базы данных для ведения Единого государственного реестра  недвижимости и земельных участков</a:t>
            </a:r>
          </a:p>
          <a:p>
            <a:pPr algn="ctr"/>
            <a:endParaRPr lang="ru-RU" altLang="ru-RU" sz="1600" b="1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r>
              <a:rPr lang="ru-RU" altLang="ru-RU" sz="1600" b="1" dirty="0" smtClean="0">
                <a:solidFill>
                  <a:schemeClr val="bg1"/>
                </a:solidFill>
                <a:latin typeface="Georgia" pitchFamily="18" charset="0"/>
              </a:rPr>
              <a:t>2021-200,0 </a:t>
            </a:r>
            <a:r>
              <a:rPr lang="ru-RU" altLang="ru-RU" sz="1600" b="1" dirty="0">
                <a:solidFill>
                  <a:schemeClr val="bg1"/>
                </a:solidFill>
                <a:latin typeface="Georgia" pitchFamily="18" charset="0"/>
              </a:rPr>
              <a:t>тыс. руб.</a:t>
            </a:r>
          </a:p>
          <a:p>
            <a:pPr algn="ctr"/>
            <a:r>
              <a:rPr lang="ru-RU" altLang="ru-RU" sz="1600" b="1" dirty="0" smtClean="0">
                <a:solidFill>
                  <a:schemeClr val="bg1"/>
                </a:solidFill>
                <a:latin typeface="Georgia" pitchFamily="18" charset="0"/>
              </a:rPr>
              <a:t>2022-200,0 </a:t>
            </a:r>
            <a:r>
              <a:rPr lang="ru-RU" altLang="ru-RU" sz="1600" b="1" dirty="0">
                <a:solidFill>
                  <a:schemeClr val="bg1"/>
                </a:solidFill>
                <a:latin typeface="Georgia" pitchFamily="18" charset="0"/>
              </a:rPr>
              <a:t>тыс. руб.</a:t>
            </a:r>
          </a:p>
          <a:p>
            <a:pPr algn="ctr"/>
            <a:r>
              <a:rPr lang="ru-RU" altLang="ru-RU" sz="1600" b="1" dirty="0" smtClean="0">
                <a:solidFill>
                  <a:schemeClr val="bg1"/>
                </a:solidFill>
                <a:latin typeface="Georgia" pitchFamily="18" charset="0"/>
              </a:rPr>
              <a:t>2023-200,0 </a:t>
            </a:r>
            <a:r>
              <a:rPr lang="ru-RU" altLang="ru-RU" sz="1600" b="1" dirty="0">
                <a:solidFill>
                  <a:schemeClr val="bg1"/>
                </a:solidFill>
                <a:latin typeface="Georgia" pitchFamily="18" charset="0"/>
              </a:rPr>
              <a:t>тыс. руб.</a:t>
            </a:r>
          </a:p>
          <a:p>
            <a:pPr algn="ctr"/>
            <a:endParaRPr lang="ru-RU" altLang="ru-RU" sz="1600" b="1" dirty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r>
              <a:rPr lang="ru-RU" altLang="ru-RU" sz="1200" b="1" dirty="0">
                <a:solidFill>
                  <a:schemeClr val="bg1"/>
                </a:solidFill>
                <a:latin typeface="Georgia" pitchFamily="18" charset="0"/>
              </a:rPr>
              <a:t>  </a:t>
            </a:r>
          </a:p>
        </p:txBody>
      </p:sp>
      <p:sp>
        <p:nvSpPr>
          <p:cNvPr id="119814" name="Скругленный прямоугольник 34"/>
          <p:cNvSpPr>
            <a:spLocks noChangeArrowheads="1"/>
          </p:cNvSpPr>
          <p:nvPr/>
        </p:nvSpPr>
        <p:spPr bwMode="auto">
          <a:xfrm>
            <a:off x="4608513" y="4074483"/>
            <a:ext cx="4427537" cy="2712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8080"/>
              </a:gs>
              <a:gs pos="100000">
                <a:srgbClr val="43A1A1"/>
              </a:gs>
            </a:gsLst>
            <a:path path="rect">
              <a:fillToRect r="100000" b="100000"/>
            </a:path>
          </a:gra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1400" b="1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altLang="ru-RU" sz="1600" b="1" dirty="0">
                <a:solidFill>
                  <a:schemeClr val="bg1"/>
                </a:solidFill>
                <a:latin typeface="Georgia" pitchFamily="18" charset="0"/>
              </a:rPr>
              <a:t>Осуществление кадастровых работ  в отношении объектов недвижимости  муниципальной собственности и земельных участков муниципальной и государственной собственности, право на которые не разграничены</a:t>
            </a:r>
          </a:p>
          <a:p>
            <a:pPr algn="ctr"/>
            <a:r>
              <a:rPr lang="ru-RU" altLang="ru-RU" sz="1600" b="1" dirty="0" smtClean="0">
                <a:solidFill>
                  <a:schemeClr val="bg1"/>
                </a:solidFill>
                <a:latin typeface="Georgia" pitchFamily="18" charset="0"/>
              </a:rPr>
              <a:t>2021-1 625,0 </a:t>
            </a:r>
            <a:r>
              <a:rPr lang="ru-RU" altLang="ru-RU" sz="1600" b="1" dirty="0">
                <a:solidFill>
                  <a:schemeClr val="bg1"/>
                </a:solidFill>
                <a:latin typeface="Georgia" pitchFamily="18" charset="0"/>
              </a:rPr>
              <a:t>тыс. руб.</a:t>
            </a:r>
          </a:p>
          <a:p>
            <a:pPr algn="ctr"/>
            <a:r>
              <a:rPr lang="ru-RU" altLang="ru-RU" sz="1600" b="1" dirty="0" smtClean="0">
                <a:solidFill>
                  <a:schemeClr val="bg1"/>
                </a:solidFill>
                <a:latin typeface="Georgia" pitchFamily="18" charset="0"/>
              </a:rPr>
              <a:t>2022-1 625,0 </a:t>
            </a:r>
            <a:r>
              <a:rPr lang="ru-RU" altLang="ru-RU" sz="1600" b="1" dirty="0">
                <a:solidFill>
                  <a:schemeClr val="bg1"/>
                </a:solidFill>
                <a:latin typeface="Georgia" pitchFamily="18" charset="0"/>
              </a:rPr>
              <a:t>тыс. руб.</a:t>
            </a:r>
          </a:p>
          <a:p>
            <a:pPr algn="ctr"/>
            <a:r>
              <a:rPr lang="ru-RU" altLang="ru-RU" sz="1600" b="1" dirty="0" smtClean="0">
                <a:solidFill>
                  <a:schemeClr val="bg1"/>
                </a:solidFill>
                <a:latin typeface="Georgia" pitchFamily="18" charset="0"/>
              </a:rPr>
              <a:t>2023-1 625,0 </a:t>
            </a:r>
            <a:r>
              <a:rPr lang="ru-RU" altLang="ru-RU" sz="1600" b="1" dirty="0">
                <a:solidFill>
                  <a:schemeClr val="bg1"/>
                </a:solidFill>
                <a:latin typeface="Georgia" pitchFamily="18" charset="0"/>
              </a:rPr>
              <a:t>тыс. руб.</a:t>
            </a:r>
          </a:p>
          <a:p>
            <a:pPr algn="ctr"/>
            <a:endParaRPr lang="ru-RU" altLang="ru-RU" sz="1400" b="1" dirty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r>
              <a:rPr lang="ru-RU" altLang="ru-RU" sz="1200" b="1" dirty="0">
                <a:solidFill>
                  <a:schemeClr val="bg1"/>
                </a:solidFill>
                <a:latin typeface="Georgia" pitchFamily="18" charset="0"/>
              </a:rPr>
              <a:t>  </a:t>
            </a:r>
          </a:p>
        </p:txBody>
      </p:sp>
      <p:sp>
        <p:nvSpPr>
          <p:cNvPr id="119816" name="Скругленный прямоугольник 34"/>
          <p:cNvSpPr>
            <a:spLocks noChangeArrowheads="1"/>
          </p:cNvSpPr>
          <p:nvPr/>
        </p:nvSpPr>
        <p:spPr bwMode="auto">
          <a:xfrm>
            <a:off x="2139" y="1756758"/>
            <a:ext cx="3544336" cy="219628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8080"/>
              </a:gs>
              <a:gs pos="100000">
                <a:srgbClr val="43A1A1"/>
              </a:gs>
            </a:gsLst>
            <a:path path="rect">
              <a:fillToRect r="100000" b="100000"/>
            </a:path>
          </a:gra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1600" b="1" dirty="0">
                <a:solidFill>
                  <a:schemeClr val="bg1"/>
                </a:solidFill>
                <a:latin typeface="Georgia" pitchFamily="18" charset="0"/>
              </a:rPr>
              <a:t>Определение рыночной стоимости объектов недвижимости, движимого имущества и земельных </a:t>
            </a:r>
            <a:r>
              <a:rPr lang="ru-RU" altLang="ru-RU" sz="1600" b="1" dirty="0" smtClean="0">
                <a:solidFill>
                  <a:schemeClr val="bg1"/>
                </a:solidFill>
                <a:latin typeface="Georgia" pitchFamily="18" charset="0"/>
              </a:rPr>
              <a:t>участков</a:t>
            </a:r>
            <a:endParaRPr lang="ru-RU" altLang="ru-RU" sz="1600" b="1" dirty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r>
              <a:rPr lang="ru-RU" altLang="ru-RU" sz="1600" b="1" dirty="0" smtClean="0">
                <a:solidFill>
                  <a:schemeClr val="bg1"/>
                </a:solidFill>
                <a:latin typeface="Georgia" pitchFamily="18" charset="0"/>
              </a:rPr>
              <a:t>2021-200,0 </a:t>
            </a:r>
            <a:r>
              <a:rPr lang="ru-RU" altLang="ru-RU" sz="1600" b="1" dirty="0">
                <a:solidFill>
                  <a:schemeClr val="bg1"/>
                </a:solidFill>
                <a:latin typeface="Georgia" pitchFamily="18" charset="0"/>
              </a:rPr>
              <a:t>тыс. руб.</a:t>
            </a:r>
          </a:p>
          <a:p>
            <a:pPr algn="ctr"/>
            <a:r>
              <a:rPr lang="ru-RU" altLang="ru-RU" sz="1600" b="1" dirty="0" smtClean="0">
                <a:solidFill>
                  <a:schemeClr val="bg1"/>
                </a:solidFill>
                <a:latin typeface="Georgia" pitchFamily="18" charset="0"/>
              </a:rPr>
              <a:t>2022- 200,0 </a:t>
            </a:r>
            <a:r>
              <a:rPr lang="ru-RU" altLang="ru-RU" sz="1600" b="1" dirty="0">
                <a:solidFill>
                  <a:schemeClr val="bg1"/>
                </a:solidFill>
                <a:latin typeface="Georgia" pitchFamily="18" charset="0"/>
              </a:rPr>
              <a:t>тыс. руб.</a:t>
            </a:r>
          </a:p>
          <a:p>
            <a:pPr algn="ctr"/>
            <a:r>
              <a:rPr lang="ru-RU" altLang="ru-RU" sz="1600" b="1" dirty="0" smtClean="0">
                <a:solidFill>
                  <a:schemeClr val="bg1"/>
                </a:solidFill>
                <a:latin typeface="Georgia" pitchFamily="18" charset="0"/>
              </a:rPr>
              <a:t>2023-200,0 </a:t>
            </a:r>
            <a:r>
              <a:rPr lang="ru-RU" altLang="ru-RU" sz="1600" b="1" dirty="0">
                <a:solidFill>
                  <a:schemeClr val="bg1"/>
                </a:solidFill>
                <a:latin typeface="Georgia" pitchFamily="18" charset="0"/>
              </a:rPr>
              <a:t>тыс. руб.</a:t>
            </a:r>
          </a:p>
          <a:p>
            <a:pPr algn="ctr"/>
            <a:endParaRPr lang="ru-RU" altLang="ru-RU" sz="14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19817" name="Скругленный прямоугольник 34"/>
          <p:cNvSpPr>
            <a:spLocks noChangeArrowheads="1"/>
          </p:cNvSpPr>
          <p:nvPr/>
        </p:nvSpPr>
        <p:spPr bwMode="auto">
          <a:xfrm>
            <a:off x="5670550" y="1756758"/>
            <a:ext cx="3473450" cy="221230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8080"/>
              </a:gs>
              <a:gs pos="100000">
                <a:srgbClr val="43A1A1"/>
              </a:gs>
            </a:gsLst>
            <a:path path="rect">
              <a:fillToRect r="100000" b="100000"/>
            </a:path>
          </a:gra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1400" b="1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altLang="ru-RU" sz="1600" b="1" dirty="0">
                <a:solidFill>
                  <a:schemeClr val="bg1"/>
                </a:solidFill>
                <a:latin typeface="Georgia" pitchFamily="18" charset="0"/>
              </a:rPr>
              <a:t>Подготовка проектов межевания земель сельскохозяйственного назначения</a:t>
            </a:r>
          </a:p>
          <a:p>
            <a:pPr algn="ctr"/>
            <a:r>
              <a:rPr lang="ru-RU" altLang="ru-RU" sz="1600" b="1" dirty="0" smtClean="0">
                <a:solidFill>
                  <a:schemeClr val="bg1"/>
                </a:solidFill>
                <a:latin typeface="Georgia" pitchFamily="18" charset="0"/>
              </a:rPr>
              <a:t>2021-500,0 </a:t>
            </a:r>
            <a:r>
              <a:rPr lang="ru-RU" altLang="ru-RU" sz="1600" b="1" dirty="0">
                <a:solidFill>
                  <a:schemeClr val="bg1"/>
                </a:solidFill>
                <a:latin typeface="Georgia" pitchFamily="18" charset="0"/>
              </a:rPr>
              <a:t>тыс. руб.</a:t>
            </a:r>
          </a:p>
          <a:p>
            <a:pPr algn="ctr"/>
            <a:r>
              <a:rPr lang="ru-RU" altLang="ru-RU" sz="1600" b="1" dirty="0" smtClean="0">
                <a:solidFill>
                  <a:schemeClr val="bg1"/>
                </a:solidFill>
                <a:latin typeface="Georgia" pitchFamily="18" charset="0"/>
              </a:rPr>
              <a:t>2022-500,0 </a:t>
            </a:r>
            <a:r>
              <a:rPr lang="ru-RU" altLang="ru-RU" sz="1600" b="1" dirty="0">
                <a:solidFill>
                  <a:schemeClr val="bg1"/>
                </a:solidFill>
                <a:latin typeface="Georgia" pitchFamily="18" charset="0"/>
              </a:rPr>
              <a:t>тыс. руб.</a:t>
            </a:r>
          </a:p>
          <a:p>
            <a:pPr algn="ctr"/>
            <a:r>
              <a:rPr lang="ru-RU" altLang="ru-RU" sz="1600" b="1" dirty="0" smtClean="0">
                <a:solidFill>
                  <a:schemeClr val="bg1"/>
                </a:solidFill>
                <a:latin typeface="Georgia" pitchFamily="18" charset="0"/>
              </a:rPr>
              <a:t>2023-500,0 </a:t>
            </a:r>
            <a:r>
              <a:rPr lang="ru-RU" altLang="ru-RU" sz="1600" b="1" dirty="0">
                <a:solidFill>
                  <a:schemeClr val="bg1"/>
                </a:solidFill>
                <a:latin typeface="Georgia" pitchFamily="18" charset="0"/>
              </a:rPr>
              <a:t>тыс. </a:t>
            </a:r>
            <a:r>
              <a:rPr lang="ru-RU" altLang="ru-RU" sz="1600" b="1" dirty="0" smtClean="0">
                <a:solidFill>
                  <a:schemeClr val="bg1"/>
                </a:solidFill>
                <a:latin typeface="Georgia" pitchFamily="18" charset="0"/>
              </a:rPr>
              <a:t>руб.</a:t>
            </a:r>
            <a:endParaRPr lang="ru-RU" altLang="ru-RU" sz="1600" b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8" name="Oval 4"/>
          <p:cNvSpPr>
            <a:spLocks noChangeArrowheads="1"/>
          </p:cNvSpPr>
          <p:nvPr/>
        </p:nvSpPr>
        <p:spPr bwMode="auto">
          <a:xfrm>
            <a:off x="3167844" y="1556792"/>
            <a:ext cx="3204355" cy="945121"/>
          </a:xfrm>
          <a:prstGeom prst="ellipse">
            <a:avLst/>
          </a:prstGeom>
          <a:gradFill rotWithShape="1">
            <a:gsLst>
              <a:gs pos="0">
                <a:srgbClr val="33CCCC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lIns="91424" tIns="45712" rIns="91424" bIns="45712" anchor="ctr"/>
          <a:lstStyle/>
          <a:p>
            <a:pPr algn="ctr"/>
            <a:r>
              <a:rPr lang="ru-RU" altLang="ru-RU" sz="1600" b="1" dirty="0">
                <a:solidFill>
                  <a:srgbClr val="333333"/>
                </a:solidFill>
                <a:latin typeface="Georgia" pitchFamily="18" charset="0"/>
              </a:rPr>
              <a:t>Мероприятия</a:t>
            </a:r>
          </a:p>
        </p:txBody>
      </p:sp>
      <p:sp>
        <p:nvSpPr>
          <p:cNvPr id="1208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317500"/>
            <a:ext cx="8229600" cy="466725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Бюджет Ирбитского МО на 2021 год </a:t>
            </a:r>
            <a:b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и плановый период 2022-2023 </a:t>
            </a:r>
            <a:r>
              <a:rPr lang="ru-RU" altLang="ru-RU" sz="2000" b="1" dirty="0" err="1" smtClean="0">
                <a:solidFill>
                  <a:srgbClr val="000099"/>
                </a:solidFill>
                <a:latin typeface="Times New Roman" pitchFamily="18" charset="0"/>
              </a:rPr>
              <a:t>гг</a:t>
            </a: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b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b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endParaRPr lang="ru-RU" altLang="ru-RU" sz="1400" b="1" i="1" dirty="0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20835" name="Скругленный прямоугольник 34"/>
          <p:cNvSpPr>
            <a:spLocks noChangeArrowheads="1"/>
          </p:cNvSpPr>
          <p:nvPr/>
        </p:nvSpPr>
        <p:spPr bwMode="auto">
          <a:xfrm>
            <a:off x="39471" y="2184400"/>
            <a:ext cx="4715094" cy="102857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8080"/>
              </a:gs>
              <a:gs pos="100000">
                <a:srgbClr val="43A1A1"/>
              </a:gs>
            </a:gsLst>
            <a:path path="rect">
              <a:fillToRect r="100000" b="100000"/>
            </a:path>
          </a:gra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chemeClr val="bg1"/>
                </a:solidFill>
                <a:latin typeface="Georgia" pitchFamily="18" charset="0"/>
              </a:rPr>
              <a:t>Формирование земельных участков</a:t>
            </a:r>
          </a:p>
          <a:p>
            <a:pPr algn="ctr"/>
            <a:r>
              <a:rPr lang="ru-RU" altLang="ru-RU" sz="2000" b="1" dirty="0" smtClean="0">
                <a:solidFill>
                  <a:schemeClr val="bg1"/>
                </a:solidFill>
                <a:latin typeface="Georgia" pitchFamily="18" charset="0"/>
              </a:rPr>
              <a:t>2021 г. - 100,0 </a:t>
            </a:r>
            <a:r>
              <a:rPr lang="ru-RU" altLang="ru-RU" sz="2000" b="1" dirty="0">
                <a:solidFill>
                  <a:schemeClr val="bg1"/>
                </a:solidFill>
                <a:latin typeface="Georgia" pitchFamily="18" charset="0"/>
              </a:rPr>
              <a:t>тыс. руб. </a:t>
            </a:r>
          </a:p>
        </p:txBody>
      </p:sp>
      <p:sp>
        <p:nvSpPr>
          <p:cNvPr id="120836" name="Скругленный прямоугольник 34"/>
          <p:cNvSpPr>
            <a:spLocks noChangeArrowheads="1"/>
          </p:cNvSpPr>
          <p:nvPr/>
        </p:nvSpPr>
        <p:spPr bwMode="auto">
          <a:xfrm>
            <a:off x="684213" y="657225"/>
            <a:ext cx="7848600" cy="11874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spcAft>
                <a:spcPts val="100"/>
              </a:spcAft>
              <a:buFont typeface="StarSymbol"/>
              <a:buNone/>
            </a:pPr>
            <a:r>
              <a:rPr lang="ru-RU" altLang="ru-RU" b="1" dirty="0">
                <a:solidFill>
                  <a:srgbClr val="00602B"/>
                </a:solidFill>
                <a:latin typeface="Times New Roman" pitchFamily="18" charset="0"/>
              </a:rPr>
              <a:t>Программа «Подготовка документов территориального планирования в  </a:t>
            </a:r>
            <a:r>
              <a:rPr lang="ru-RU" altLang="ru-RU" b="1" dirty="0" err="1">
                <a:solidFill>
                  <a:srgbClr val="00602B"/>
                </a:solidFill>
                <a:latin typeface="Times New Roman" pitchFamily="18" charset="0"/>
              </a:rPr>
              <a:t>Ирбитском</a:t>
            </a:r>
            <a:r>
              <a:rPr lang="ru-RU" altLang="ru-RU" b="1" dirty="0">
                <a:solidFill>
                  <a:srgbClr val="00602B"/>
                </a:solidFill>
                <a:latin typeface="Times New Roman" pitchFamily="18" charset="0"/>
              </a:rPr>
              <a:t> муниципальном образовании до </a:t>
            </a:r>
            <a:r>
              <a:rPr lang="ru-RU" altLang="ru-RU" b="1" dirty="0" smtClean="0">
                <a:solidFill>
                  <a:srgbClr val="00602B"/>
                </a:solidFill>
                <a:latin typeface="Times New Roman" pitchFamily="18" charset="0"/>
              </a:rPr>
              <a:t>2024 </a:t>
            </a:r>
            <a:r>
              <a:rPr lang="ru-RU" altLang="ru-RU" b="1" dirty="0">
                <a:solidFill>
                  <a:srgbClr val="00602B"/>
                </a:solidFill>
                <a:latin typeface="Times New Roman" pitchFamily="18" charset="0"/>
              </a:rPr>
              <a:t>года»</a:t>
            </a:r>
          </a:p>
          <a:p>
            <a:pPr>
              <a:spcBef>
                <a:spcPct val="20000"/>
              </a:spcBef>
              <a:spcAft>
                <a:spcPts val="100"/>
              </a:spcAft>
              <a:buFont typeface="StarSymbol"/>
              <a:buNone/>
            </a:pPr>
            <a:r>
              <a:rPr lang="ru-RU" altLang="ru-RU" sz="1400" b="1" dirty="0">
                <a:latin typeface="Times New Roman" pitchFamily="18" charset="0"/>
              </a:rPr>
              <a:t>Цель: формирование документов территориального планирования </a:t>
            </a:r>
            <a:r>
              <a:rPr lang="ru-RU" altLang="ru-RU" sz="1400" b="1" dirty="0" err="1">
                <a:latin typeface="Times New Roman" pitchFamily="18" charset="0"/>
              </a:rPr>
              <a:t>Ирбитского</a:t>
            </a:r>
            <a:r>
              <a:rPr lang="ru-RU" altLang="ru-RU" sz="1400" b="1" dirty="0">
                <a:latin typeface="Times New Roman" pitchFamily="18" charset="0"/>
              </a:rPr>
              <a:t> муниципального образования, в целях развития малоэтажного жилищного строительства.</a:t>
            </a:r>
          </a:p>
        </p:txBody>
      </p:sp>
      <p:sp>
        <p:nvSpPr>
          <p:cNvPr id="120837" name="Скругленный прямоугольник 34"/>
          <p:cNvSpPr>
            <a:spLocks noChangeArrowheads="1"/>
          </p:cNvSpPr>
          <p:nvPr/>
        </p:nvSpPr>
        <p:spPr bwMode="auto">
          <a:xfrm>
            <a:off x="0" y="4725144"/>
            <a:ext cx="5156208" cy="202490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8080"/>
              </a:gs>
              <a:gs pos="100000">
                <a:srgbClr val="43A1A1"/>
              </a:gs>
            </a:gsLst>
            <a:path path="rect">
              <a:fillToRect r="100000" b="100000"/>
            </a:path>
          </a:gra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chemeClr val="bg1"/>
                </a:solidFill>
                <a:latin typeface="Georgia" pitchFamily="18" charset="0"/>
              </a:rPr>
              <a:t>Подготовка документов с целью внесения в Единый государственный реестр </a:t>
            </a:r>
            <a:r>
              <a:rPr lang="ru-RU" altLang="ru-RU" sz="2000" b="1" dirty="0" smtClean="0">
                <a:solidFill>
                  <a:schemeClr val="bg1"/>
                </a:solidFill>
                <a:latin typeface="Georgia" pitchFamily="18" charset="0"/>
              </a:rPr>
              <a:t>недвижимости</a:t>
            </a:r>
          </a:p>
          <a:p>
            <a:pPr algn="ctr"/>
            <a:r>
              <a:rPr lang="ru-RU" altLang="ru-RU" sz="2000" b="1" dirty="0" smtClean="0">
                <a:solidFill>
                  <a:schemeClr val="bg1"/>
                </a:solidFill>
                <a:latin typeface="Georgia" pitchFamily="18" charset="0"/>
              </a:rPr>
              <a:t>2021 г. -782,6 тыс</a:t>
            </a:r>
            <a:r>
              <a:rPr lang="ru-RU" altLang="ru-RU" sz="2000" b="1" dirty="0">
                <a:solidFill>
                  <a:schemeClr val="bg1"/>
                </a:solidFill>
                <a:latin typeface="Georgia" pitchFamily="18" charset="0"/>
              </a:rPr>
              <a:t>. руб.</a:t>
            </a:r>
          </a:p>
          <a:p>
            <a:pPr algn="ctr"/>
            <a:r>
              <a:rPr lang="ru-RU" altLang="ru-RU" sz="2000" b="1" dirty="0" smtClean="0">
                <a:solidFill>
                  <a:schemeClr val="bg1"/>
                </a:solidFill>
                <a:latin typeface="Georgia" pitchFamily="18" charset="0"/>
              </a:rPr>
              <a:t>2022 г.  - 300,0 тыс. </a:t>
            </a:r>
            <a:r>
              <a:rPr lang="ru-RU" altLang="ru-RU" sz="2000" b="1" dirty="0">
                <a:solidFill>
                  <a:schemeClr val="bg1"/>
                </a:solidFill>
                <a:latin typeface="Georgia" pitchFamily="18" charset="0"/>
              </a:rPr>
              <a:t>руб</a:t>
            </a:r>
            <a:r>
              <a:rPr lang="ru-RU" altLang="ru-RU" sz="2000" b="1" dirty="0" smtClean="0">
                <a:solidFill>
                  <a:schemeClr val="bg1"/>
                </a:solidFill>
                <a:latin typeface="Georgia" pitchFamily="18" charset="0"/>
              </a:rPr>
              <a:t>.</a:t>
            </a:r>
          </a:p>
        </p:txBody>
      </p:sp>
      <p:sp>
        <p:nvSpPr>
          <p:cNvPr id="120839" name="Скругленный прямоугольник 34"/>
          <p:cNvSpPr>
            <a:spLocks noChangeArrowheads="1"/>
          </p:cNvSpPr>
          <p:nvPr/>
        </p:nvSpPr>
        <p:spPr bwMode="auto">
          <a:xfrm>
            <a:off x="5156208" y="4113076"/>
            <a:ext cx="3879842" cy="263697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8080"/>
              </a:gs>
              <a:gs pos="100000">
                <a:srgbClr val="43A1A1"/>
              </a:gs>
            </a:gsLst>
            <a:path path="rect">
              <a:fillToRect r="100000" b="100000"/>
            </a:path>
          </a:gra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chemeClr val="bg1"/>
                </a:solidFill>
                <a:latin typeface="Georgia" pitchFamily="18" charset="0"/>
              </a:rPr>
              <a:t>Внесение изменений в правила землепользования и застройки Ирбитского муниципального </a:t>
            </a:r>
            <a:r>
              <a:rPr lang="ru-RU" altLang="ru-RU" sz="2000" b="1" dirty="0" smtClean="0">
                <a:solidFill>
                  <a:schemeClr val="bg1"/>
                </a:solidFill>
                <a:latin typeface="Georgia" pitchFamily="18" charset="0"/>
              </a:rPr>
              <a:t>образования</a:t>
            </a:r>
            <a:endParaRPr lang="ru-RU" altLang="ru-RU" sz="2000" b="1" dirty="0" smtClean="0">
              <a:solidFill>
                <a:srgbClr val="FFFFFF"/>
              </a:solidFill>
              <a:latin typeface="Georgia" pitchFamily="18" charset="0"/>
            </a:endParaRPr>
          </a:p>
          <a:p>
            <a:pPr algn="ctr"/>
            <a:r>
              <a:rPr lang="ru-RU" altLang="ru-RU" sz="2000" b="1" dirty="0" smtClean="0">
                <a:solidFill>
                  <a:schemeClr val="bg1"/>
                </a:solidFill>
                <a:latin typeface="Georgia" pitchFamily="18" charset="0"/>
              </a:rPr>
              <a:t>2023 г. - 300,0 тыс. руб.</a:t>
            </a:r>
          </a:p>
          <a:p>
            <a:pPr algn="ctr"/>
            <a:endParaRPr lang="ru-RU" altLang="ru-RU" b="1" dirty="0" smtClean="0">
              <a:solidFill>
                <a:srgbClr val="FFFFFF"/>
              </a:solidFill>
              <a:latin typeface="Georgia" pitchFamily="18" charset="0"/>
            </a:endParaRPr>
          </a:p>
          <a:p>
            <a:pPr algn="ctr"/>
            <a:endParaRPr lang="ru-RU" altLang="ru-RU" sz="1400" b="1" dirty="0">
              <a:solidFill>
                <a:srgbClr val="FFFFFF"/>
              </a:solidFill>
              <a:latin typeface="Georgia" pitchFamily="18" charset="0"/>
            </a:endParaRPr>
          </a:p>
          <a:p>
            <a:pPr algn="ctr"/>
            <a:endParaRPr lang="ru-RU" altLang="ru-RU" sz="800" b="1" dirty="0">
              <a:solidFill>
                <a:srgbClr val="FFFFFF"/>
              </a:solidFill>
              <a:latin typeface="Georgia" pitchFamily="18" charset="0"/>
            </a:endParaRPr>
          </a:p>
          <a:p>
            <a:pPr algn="ctr"/>
            <a:r>
              <a:rPr lang="ru-RU" altLang="ru-RU" sz="1400" b="1" dirty="0">
                <a:solidFill>
                  <a:srgbClr val="FFFFFF"/>
                </a:solidFill>
                <a:latin typeface="Georgia" pitchFamily="18" charset="0"/>
              </a:rPr>
              <a:t> </a:t>
            </a:r>
            <a:endParaRPr lang="ru-RU" altLang="ru-RU" sz="1600" b="1" i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20840" name="Picture 43" descr="irbr-zjs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87313"/>
            <a:ext cx="61118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41" name="Скругленный прямоугольник 34"/>
          <p:cNvSpPr>
            <a:spLocks noChangeArrowheads="1"/>
          </p:cNvSpPr>
          <p:nvPr/>
        </p:nvSpPr>
        <p:spPr bwMode="auto">
          <a:xfrm>
            <a:off x="5156208" y="2184399"/>
            <a:ext cx="3879841" cy="178466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8080"/>
              </a:gs>
              <a:gs pos="100000">
                <a:srgbClr val="43A1A1"/>
              </a:gs>
            </a:gsLst>
            <a:path path="rect">
              <a:fillToRect r="100000" b="100000"/>
            </a:path>
          </a:gra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chemeClr val="bg1"/>
                </a:solidFill>
                <a:latin typeface="Georgia" pitchFamily="18" charset="0"/>
              </a:rPr>
              <a:t>Подготовка единой редакции генерального плана городского округа </a:t>
            </a:r>
            <a:r>
              <a:rPr lang="ru-RU" altLang="ru-RU" sz="2000" b="1" dirty="0" err="1">
                <a:solidFill>
                  <a:schemeClr val="bg1"/>
                </a:solidFill>
                <a:latin typeface="Georgia" pitchFamily="18" charset="0"/>
              </a:rPr>
              <a:t>Ирбитское</a:t>
            </a:r>
            <a:r>
              <a:rPr lang="ru-RU" altLang="ru-RU" sz="2000" b="1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altLang="ru-RU" sz="2000" b="1" dirty="0" smtClean="0">
                <a:solidFill>
                  <a:schemeClr val="bg1"/>
                </a:solidFill>
                <a:latin typeface="Georgia" pitchFamily="18" charset="0"/>
              </a:rPr>
              <a:t>МО</a:t>
            </a:r>
          </a:p>
          <a:p>
            <a:pPr marL="342900" indent="-342900" algn="ctr"/>
            <a:r>
              <a:rPr lang="ru-RU" altLang="ru-RU" sz="2000" b="1" dirty="0" smtClean="0">
                <a:solidFill>
                  <a:srgbClr val="FFFFFF"/>
                </a:solidFill>
                <a:latin typeface="Georgia" pitchFamily="18" charset="0"/>
              </a:rPr>
              <a:t>2023г.  </a:t>
            </a:r>
            <a:r>
              <a:rPr lang="ru-RU" altLang="ru-RU" sz="2000" b="1" dirty="0">
                <a:solidFill>
                  <a:srgbClr val="FFFFFF"/>
                </a:solidFill>
                <a:latin typeface="Georgia" pitchFamily="18" charset="0"/>
              </a:rPr>
              <a:t>-  </a:t>
            </a:r>
            <a:r>
              <a:rPr lang="ru-RU" altLang="ru-RU" sz="2000" b="1" dirty="0" smtClean="0">
                <a:solidFill>
                  <a:srgbClr val="FFFFFF"/>
                </a:solidFill>
                <a:latin typeface="Georgia" pitchFamily="18" charset="0"/>
              </a:rPr>
              <a:t>600,0 </a:t>
            </a:r>
            <a:r>
              <a:rPr lang="ru-RU" altLang="ru-RU" sz="2000" b="1" dirty="0">
                <a:solidFill>
                  <a:srgbClr val="FFFFFF"/>
                </a:solidFill>
                <a:latin typeface="Georgia" pitchFamily="18" charset="0"/>
              </a:rPr>
              <a:t>тыс. руб. </a:t>
            </a:r>
            <a:endParaRPr lang="ru-RU" altLang="ru-RU" sz="2000" b="1" i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0" name="Скругленный прямоугольник 34"/>
          <p:cNvSpPr>
            <a:spLocks noChangeArrowheads="1"/>
          </p:cNvSpPr>
          <p:nvPr/>
        </p:nvSpPr>
        <p:spPr bwMode="auto">
          <a:xfrm>
            <a:off x="426820" y="3305980"/>
            <a:ext cx="4715094" cy="132616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8080"/>
              </a:gs>
              <a:gs pos="100000">
                <a:srgbClr val="43A1A1"/>
              </a:gs>
            </a:gsLst>
            <a:path path="rect">
              <a:fillToRect r="100000" b="100000"/>
            </a:path>
          </a:gra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2000" b="1" dirty="0" smtClean="0">
                <a:solidFill>
                  <a:schemeClr val="bg1"/>
                </a:solidFill>
                <a:latin typeface="Georgia" pitchFamily="18" charset="0"/>
              </a:rPr>
              <a:t>Разработка проекта планировки и проекта межевания</a:t>
            </a:r>
            <a:endParaRPr lang="ru-RU" altLang="ru-RU" sz="2000" b="1" dirty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r>
              <a:rPr lang="ru-RU" altLang="ru-RU" sz="2000" b="1" dirty="0" smtClean="0">
                <a:solidFill>
                  <a:schemeClr val="bg1"/>
                </a:solidFill>
                <a:latin typeface="Georgia" pitchFamily="18" charset="0"/>
              </a:rPr>
              <a:t>2022 г.  </a:t>
            </a:r>
            <a:r>
              <a:rPr lang="ru-RU" altLang="ru-RU" sz="2000" b="1" dirty="0">
                <a:solidFill>
                  <a:schemeClr val="bg1"/>
                </a:solidFill>
                <a:latin typeface="Georgia" pitchFamily="18" charset="0"/>
              </a:rPr>
              <a:t>-  </a:t>
            </a:r>
            <a:r>
              <a:rPr lang="ru-RU" altLang="ru-RU" sz="2000" b="1" dirty="0" smtClean="0">
                <a:solidFill>
                  <a:schemeClr val="bg1"/>
                </a:solidFill>
                <a:latin typeface="Georgia" pitchFamily="18" charset="0"/>
              </a:rPr>
              <a:t>600,0 </a:t>
            </a:r>
            <a:r>
              <a:rPr lang="ru-RU" altLang="ru-RU" sz="2000" b="1" dirty="0">
                <a:solidFill>
                  <a:schemeClr val="bg1"/>
                </a:solidFill>
                <a:latin typeface="Georgia" pitchFamily="18" charset="0"/>
              </a:rPr>
              <a:t>тыс. руб.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alt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ru-RU" alt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0EFCD-7B7B-4157-80AA-53A1FCC8C875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8660"/>
            <a:ext cx="89693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47" y="1412776"/>
            <a:ext cx="2438611" cy="993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884" y="1521185"/>
            <a:ext cx="2438400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21185"/>
            <a:ext cx="2462213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85" y="2420888"/>
            <a:ext cx="2573337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632985"/>
            <a:ext cx="2573337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796" y="2632985"/>
            <a:ext cx="2822575" cy="327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373216"/>
            <a:ext cx="2524125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921" y="5588878"/>
            <a:ext cx="25177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796" y="5565818"/>
            <a:ext cx="2097087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65000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640"/>
            <a:ext cx="8229600" cy="432073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Бюджет Ирбитского МО на 2021 год </a:t>
            </a:r>
            <a:b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и плановый период 2022-2023 </a:t>
            </a:r>
            <a:r>
              <a:rPr lang="ru-RU" altLang="ru-RU" sz="2000" b="1" dirty="0" err="1" smtClean="0">
                <a:solidFill>
                  <a:srgbClr val="000099"/>
                </a:solidFill>
                <a:latin typeface="Times New Roman" pitchFamily="18" charset="0"/>
              </a:rPr>
              <a:t>гг</a:t>
            </a: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  </a:t>
            </a:r>
            <a:b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endParaRPr lang="ru-RU" altLang="ru-RU" sz="1400" b="1" i="1" dirty="0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21858" name="Скругленный прямоугольник 34"/>
          <p:cNvSpPr>
            <a:spLocks noChangeArrowheads="1"/>
          </p:cNvSpPr>
          <p:nvPr/>
        </p:nvSpPr>
        <p:spPr bwMode="auto">
          <a:xfrm>
            <a:off x="207169" y="620712"/>
            <a:ext cx="8712200" cy="216534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Программа «Развитие культуры </a:t>
            </a:r>
            <a:r>
              <a:rPr lang="ru-RU" altLang="ru-RU" sz="2000" b="1" dirty="0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и искусства</a:t>
            </a:r>
            <a:endParaRPr lang="ru-RU" altLang="ru-RU" sz="2000" b="1" dirty="0">
              <a:solidFill>
                <a:srgbClr val="00602B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000" b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2000" b="1" dirty="0" err="1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Ирбитском</a:t>
            </a:r>
            <a:r>
              <a:rPr lang="ru-RU" altLang="ru-RU" sz="2000" b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 муниципальном образовании до </a:t>
            </a:r>
            <a:r>
              <a:rPr lang="ru-RU" altLang="ru-RU" sz="2000" b="1" dirty="0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2000" b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года»</a:t>
            </a:r>
          </a:p>
          <a:p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Цели: </a:t>
            </a:r>
          </a:p>
          <a:p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Создание благоприятных условий для устойчивого развития сферы культуры в </a:t>
            </a:r>
            <a:r>
              <a:rPr lang="ru-RU" altLang="ru-RU" sz="1600" b="1" dirty="0" err="1">
                <a:latin typeface="Times New Roman" pitchFamily="18" charset="0"/>
                <a:cs typeface="Times New Roman" pitchFamily="18" charset="0"/>
              </a:rPr>
              <a:t>Ирбитском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 муниципальном образовании;</a:t>
            </a:r>
          </a:p>
          <a:p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2. Создание условий для развития творческих способностей детей</a:t>
            </a:r>
          </a:p>
          <a:p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3. Повышение качества и расширения спектра муниципальных услуг, оказываемых в сфере культуры </a:t>
            </a:r>
            <a:r>
              <a:rPr lang="ru-RU" altLang="ru-RU" sz="1600" b="1" dirty="0" err="1">
                <a:latin typeface="Times New Roman" pitchFamily="18" charset="0"/>
                <a:cs typeface="Times New Roman" pitchFamily="18" charset="0"/>
              </a:rPr>
              <a:t>Ирбитского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 муниципального образования</a:t>
            </a:r>
          </a:p>
        </p:txBody>
      </p:sp>
      <p:sp>
        <p:nvSpPr>
          <p:cNvPr id="121859" name="Скругленный прямоугольник 34"/>
          <p:cNvSpPr>
            <a:spLocks noChangeArrowheads="1"/>
          </p:cNvSpPr>
          <p:nvPr/>
        </p:nvSpPr>
        <p:spPr bwMode="auto">
          <a:xfrm>
            <a:off x="142875" y="2874169"/>
            <a:ext cx="4183062" cy="22637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b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Подпрограмма 1    «Развитие культуры и </a:t>
            </a:r>
            <a:r>
              <a:rPr lang="ru-RU" altLang="ru-RU" b="1" dirty="0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искусства»</a:t>
            </a:r>
            <a:endParaRPr lang="ru-RU" altLang="ru-RU" b="1" dirty="0">
              <a:solidFill>
                <a:srgbClr val="00602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860" name="Скругленный прямоугольник 34"/>
          <p:cNvSpPr>
            <a:spLocks noChangeArrowheads="1"/>
          </p:cNvSpPr>
          <p:nvPr/>
        </p:nvSpPr>
        <p:spPr bwMode="auto">
          <a:xfrm>
            <a:off x="4832350" y="2805906"/>
            <a:ext cx="4203700" cy="233203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b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Подпрограмма 2    «Развитие образования в сфере культуры и искусства»</a:t>
            </a:r>
            <a:endParaRPr lang="ru-RU" altLang="ru-RU" sz="1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861" name="Стрелка вниз 2"/>
          <p:cNvSpPr>
            <a:spLocks noChangeArrowheads="1"/>
          </p:cNvSpPr>
          <p:nvPr/>
        </p:nvSpPr>
        <p:spPr bwMode="auto">
          <a:xfrm>
            <a:off x="1845186" y="2801466"/>
            <a:ext cx="795338" cy="169862"/>
          </a:xfrm>
          <a:prstGeom prst="downArrow">
            <a:avLst>
              <a:gd name="adj1" fmla="val 50000"/>
              <a:gd name="adj2" fmla="val 49880"/>
            </a:avLst>
          </a:prstGeom>
          <a:solidFill>
            <a:schemeClr val="accent1">
              <a:lumMod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21862" name="Стрелка вниз 18"/>
          <p:cNvSpPr>
            <a:spLocks noChangeArrowheads="1"/>
          </p:cNvSpPr>
          <p:nvPr/>
        </p:nvSpPr>
        <p:spPr bwMode="auto">
          <a:xfrm>
            <a:off x="4351699" y="2785556"/>
            <a:ext cx="485775" cy="2055813"/>
          </a:xfrm>
          <a:prstGeom prst="downArrow">
            <a:avLst>
              <a:gd name="adj1" fmla="val 50000"/>
              <a:gd name="adj2" fmla="val 49961"/>
            </a:avLst>
          </a:prstGeom>
          <a:solidFill>
            <a:schemeClr val="accent1">
              <a:lumMod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21863" name="Скругленный прямоугольник 34"/>
          <p:cNvSpPr>
            <a:spLocks noChangeArrowheads="1"/>
          </p:cNvSpPr>
          <p:nvPr/>
        </p:nvSpPr>
        <p:spPr bwMode="auto">
          <a:xfrm>
            <a:off x="1915037" y="5193196"/>
            <a:ext cx="5414962" cy="154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b="1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Подпрограмма  3 «Обеспечение реализации муниципальной программы»</a:t>
            </a:r>
            <a:endParaRPr lang="ru-RU" altLang="ru-RU" sz="12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864" name="Стрелка вниз 1"/>
          <p:cNvSpPr>
            <a:spLocks noChangeArrowheads="1"/>
          </p:cNvSpPr>
          <p:nvPr/>
        </p:nvSpPr>
        <p:spPr bwMode="auto">
          <a:xfrm>
            <a:off x="6514024" y="2785556"/>
            <a:ext cx="815975" cy="16986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pic>
        <p:nvPicPr>
          <p:cNvPr id="121865" name="Picture 43" descr="irbr-zjs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87313"/>
            <a:ext cx="576263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648" name="Group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588716"/>
              </p:ext>
            </p:extLst>
          </p:nvPr>
        </p:nvGraphicFramePr>
        <p:xfrm>
          <a:off x="250825" y="3681413"/>
          <a:ext cx="4068763" cy="1036636"/>
        </p:xfrm>
        <a:graphic>
          <a:graphicData uri="http://schemas.openxmlformats.org/drawingml/2006/table">
            <a:tbl>
              <a:tblPr/>
              <a:tblGrid>
                <a:gridCol w="703263"/>
                <a:gridCol w="1209675"/>
                <a:gridCol w="1138237"/>
                <a:gridCol w="1017588"/>
              </a:tblGrid>
              <a:tr h="3658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8" marR="91458" marT="45744" marB="457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1458" marR="91458" marT="45744" marB="457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91458" marR="91458" marT="45744" marB="457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91458" marR="91458" marT="45744" marB="457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353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</a:t>
                      </a:r>
                    </a:p>
                  </a:txBody>
                  <a:tcPr marL="91458" marR="91458" marT="45744" marB="457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160 747,2</a:t>
                      </a:r>
                    </a:p>
                  </a:txBody>
                  <a:tcPr marL="91458" marR="91458" marT="45744" marB="457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149 816,7</a:t>
                      </a:r>
                    </a:p>
                  </a:txBody>
                  <a:tcPr marL="91458" marR="91458" marT="45744" marB="457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157 026,0</a:t>
                      </a:r>
                    </a:p>
                  </a:txBody>
                  <a:tcPr marL="91458" marR="91458" marT="45744" marB="457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3353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ВБ</a:t>
                      </a:r>
                    </a:p>
                  </a:txBody>
                  <a:tcPr marL="91458" marR="91458" marT="45744" marB="457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2 900,0</a:t>
                      </a:r>
                    </a:p>
                  </a:txBody>
                  <a:tcPr marL="91458" marR="91458" marT="45744" marB="457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3 000,0</a:t>
                      </a:r>
                    </a:p>
                  </a:txBody>
                  <a:tcPr marL="91458" marR="91458" marT="45744" marB="457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3 100,0</a:t>
                      </a:r>
                    </a:p>
                  </a:txBody>
                  <a:tcPr marL="91458" marR="91458" marT="45744" marB="457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650" name="Group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175801"/>
              </p:ext>
            </p:extLst>
          </p:nvPr>
        </p:nvGraphicFramePr>
        <p:xfrm>
          <a:off x="4932363" y="3849688"/>
          <a:ext cx="3995737" cy="1036636"/>
        </p:xfrm>
        <a:graphic>
          <a:graphicData uri="http://schemas.openxmlformats.org/drawingml/2006/table">
            <a:tbl>
              <a:tblPr/>
              <a:tblGrid>
                <a:gridCol w="998537"/>
                <a:gridCol w="998538"/>
                <a:gridCol w="1000125"/>
                <a:gridCol w="998537"/>
              </a:tblGrid>
              <a:tr h="3658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44" marB="457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1433" marR="91433" marT="45744" marB="457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91433" marR="91433" marT="45744" marB="457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91433" marR="91433" marT="45744" marB="457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353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</a:t>
                      </a:r>
                    </a:p>
                  </a:txBody>
                  <a:tcPr marL="91433" marR="91433" marT="45744" marB="457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21 000,0</a:t>
                      </a:r>
                    </a:p>
                  </a:txBody>
                  <a:tcPr marL="91433" marR="91433" marT="45744" marB="457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21 000,0</a:t>
                      </a:r>
                    </a:p>
                  </a:txBody>
                  <a:tcPr marL="91433" marR="91433" marT="45744" marB="457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21 000,0</a:t>
                      </a:r>
                    </a:p>
                  </a:txBody>
                  <a:tcPr marL="91433" marR="91433" marT="45744" marB="457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3353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ВБ</a:t>
                      </a:r>
                    </a:p>
                  </a:txBody>
                  <a:tcPr marL="91433" marR="91433" marT="45744" marB="457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2 000,0</a:t>
                      </a:r>
                    </a:p>
                  </a:txBody>
                  <a:tcPr marL="91433" marR="91433" marT="45744" marB="457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2 000,0</a:t>
                      </a:r>
                    </a:p>
                  </a:txBody>
                  <a:tcPr marL="91433" marR="91433" marT="45744" marB="457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2,000 0</a:t>
                      </a:r>
                    </a:p>
                  </a:txBody>
                  <a:tcPr marL="91433" marR="91433" marT="45744" marB="457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826652"/>
              </p:ext>
            </p:extLst>
          </p:nvPr>
        </p:nvGraphicFramePr>
        <p:xfrm>
          <a:off x="2449604" y="5964569"/>
          <a:ext cx="4464050" cy="742950"/>
        </p:xfrm>
        <a:graphic>
          <a:graphicData uri="http://schemas.openxmlformats.org/drawingml/2006/table">
            <a:tbl>
              <a:tblPr/>
              <a:tblGrid>
                <a:gridCol w="1116013"/>
                <a:gridCol w="1116012"/>
                <a:gridCol w="1116013"/>
                <a:gridCol w="1116012"/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</a:t>
                      </a: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34 094,6</a:t>
                      </a: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37 116,8</a:t>
                      </a: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38 695,4</a:t>
                      </a: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Скругленный прямоугольник 34"/>
          <p:cNvSpPr>
            <a:spLocks noChangeArrowheads="1"/>
          </p:cNvSpPr>
          <p:nvPr/>
        </p:nvSpPr>
        <p:spPr bwMode="auto">
          <a:xfrm>
            <a:off x="2411760" y="1881221"/>
            <a:ext cx="4392488" cy="93531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1400" b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Подпрограмма 1</a:t>
            </a:r>
          </a:p>
          <a:p>
            <a:pPr algn="ctr"/>
            <a:r>
              <a:rPr lang="ru-RU" altLang="ru-RU" sz="2000" b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«Развитие культуры и искусства»</a:t>
            </a:r>
          </a:p>
          <a:p>
            <a:endParaRPr lang="ru-RU" altLang="ru-RU" sz="1200" b="1" dirty="0">
              <a:solidFill>
                <a:srgbClr val="00602B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ctr">
              <a:spcBef>
                <a:spcPct val="20000"/>
              </a:spcBef>
              <a:spcAft>
                <a:spcPts val="100"/>
              </a:spcAft>
              <a:buFont typeface="StarSymbol"/>
              <a:buNone/>
            </a:pPr>
            <a:endParaRPr lang="ru-RU" altLang="ru-RU" sz="1000" dirty="0">
              <a:latin typeface="Times New Roman" pitchFamily="18" charset="0"/>
            </a:endParaRPr>
          </a:p>
        </p:txBody>
      </p:sp>
      <p:sp>
        <p:nvSpPr>
          <p:cNvPr id="12288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39700"/>
            <a:ext cx="8229600" cy="4889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Бюджет Ирбитского МО на 2021 год </a:t>
            </a:r>
            <a:b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и плановый период 2022-2023 </a:t>
            </a:r>
            <a:r>
              <a:rPr lang="ru-RU" altLang="ru-RU" sz="2000" b="1" dirty="0" err="1" smtClean="0">
                <a:solidFill>
                  <a:srgbClr val="000099"/>
                </a:solidFill>
                <a:latin typeface="Times New Roman" pitchFamily="18" charset="0"/>
              </a:rPr>
              <a:t>гг</a:t>
            </a: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b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endParaRPr lang="ru-RU" altLang="ru-RU" sz="1400" b="1" i="1" dirty="0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22885" name="Скругленный прямоугольник 34"/>
          <p:cNvSpPr>
            <a:spLocks noChangeArrowheads="1"/>
          </p:cNvSpPr>
          <p:nvPr/>
        </p:nvSpPr>
        <p:spPr bwMode="auto">
          <a:xfrm>
            <a:off x="190440" y="617512"/>
            <a:ext cx="8820150" cy="1083296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algn="ctr"/>
            <a:r>
              <a:rPr lang="ru-RU" altLang="ru-RU" sz="2000" b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«Развитие культуры и искусства</a:t>
            </a:r>
          </a:p>
          <a:p>
            <a:pPr algn="ctr"/>
            <a:r>
              <a:rPr lang="ru-RU" altLang="ru-RU" sz="2000" b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в Ирбитском муниципальном образовании до 2024 года»</a:t>
            </a:r>
          </a:p>
          <a:p>
            <a:endParaRPr lang="ru-RU" altLang="ru-RU" sz="900" b="1" dirty="0">
              <a:cs typeface="Times New Roman" pitchFamily="18" charset="0"/>
            </a:endParaRPr>
          </a:p>
        </p:txBody>
      </p:sp>
      <p:pic>
        <p:nvPicPr>
          <p:cNvPr id="122887" name="Picture 43" descr="irbr-zjs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87313"/>
            <a:ext cx="576263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Овал 14"/>
          <p:cNvSpPr/>
          <p:nvPr/>
        </p:nvSpPr>
        <p:spPr>
          <a:xfrm>
            <a:off x="2376466" y="2924944"/>
            <a:ext cx="4643806" cy="57606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1A210D"/>
                </a:solidFill>
                <a:latin typeface="Liberation Serif" panose="02020603050405020304" pitchFamily="18" charset="0"/>
              </a:rPr>
              <a:t>Мероприятия 2021 год</a:t>
            </a:r>
            <a:endParaRPr lang="ru-RU" b="1" dirty="0">
              <a:solidFill>
                <a:srgbClr val="1A210D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7950" y="3645024"/>
            <a:ext cx="3904775" cy="237626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000" b="1" dirty="0" smtClean="0">
                <a:solidFill>
                  <a:srgbClr val="1A210D"/>
                </a:solidFill>
                <a:latin typeface="Liberation Serif" panose="02020603050405020304" pitchFamily="18" charset="0"/>
              </a:rPr>
              <a:t>Ремонт </a:t>
            </a:r>
            <a:r>
              <a:rPr lang="ru-RU" sz="2000" b="1" dirty="0" err="1" smtClean="0">
                <a:solidFill>
                  <a:srgbClr val="1A210D"/>
                </a:solidFill>
                <a:latin typeface="Liberation Serif" panose="02020603050405020304" pitchFamily="18" charset="0"/>
              </a:rPr>
              <a:t>Бердюгинского</a:t>
            </a:r>
            <a:r>
              <a:rPr lang="ru-RU" sz="2000" b="1" dirty="0" smtClean="0">
                <a:solidFill>
                  <a:srgbClr val="1A210D"/>
                </a:solidFill>
                <a:latin typeface="Liberation Serif" panose="02020603050405020304" pitchFamily="18" charset="0"/>
              </a:rPr>
              <a:t> дома культуры </a:t>
            </a:r>
            <a:r>
              <a:rPr lang="en-US" sz="2000" b="1" dirty="0" smtClean="0">
                <a:solidFill>
                  <a:srgbClr val="1A210D"/>
                </a:solidFill>
                <a:latin typeface="Liberation Serif" panose="02020603050405020304" pitchFamily="18" charset="0"/>
              </a:rPr>
              <a:t>II</a:t>
            </a:r>
            <a:r>
              <a:rPr lang="ru-RU" sz="2000" b="1" dirty="0" smtClean="0">
                <a:solidFill>
                  <a:srgbClr val="1A210D"/>
                </a:solidFill>
                <a:latin typeface="Liberation Serif" panose="02020603050405020304" pitchFamily="18" charset="0"/>
              </a:rPr>
              <a:t> этап</a:t>
            </a:r>
          </a:p>
          <a:p>
            <a:pPr algn="ctr"/>
            <a:endParaRPr lang="ru-RU" sz="2000" b="1" dirty="0" smtClean="0">
              <a:solidFill>
                <a:schemeClr val="tx2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2000" b="1" dirty="0" smtClean="0">
              <a:solidFill>
                <a:schemeClr val="tx2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МБ – 11 252,0 тыс. руб. </a:t>
            </a:r>
          </a:p>
          <a:p>
            <a:pPr algn="ctr"/>
            <a:endParaRPr lang="ru-RU" sz="1600" b="1" dirty="0" smtClean="0">
              <a:solidFill>
                <a:srgbClr val="1A210D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067884" y="3645024"/>
            <a:ext cx="3904775" cy="237626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000" b="1" dirty="0" smtClean="0">
                <a:solidFill>
                  <a:srgbClr val="1A210D"/>
                </a:solidFill>
                <a:latin typeface="Liberation Serif" panose="02020603050405020304" pitchFamily="18" charset="0"/>
              </a:rPr>
              <a:t>Реконструкция кровли </a:t>
            </a:r>
            <a:r>
              <a:rPr lang="ru-RU" sz="2000" b="1" dirty="0" err="1" smtClean="0">
                <a:solidFill>
                  <a:srgbClr val="1A210D"/>
                </a:solidFill>
                <a:latin typeface="Liberation Serif" panose="02020603050405020304" pitchFamily="18" charset="0"/>
              </a:rPr>
              <a:t>Речкаловского</a:t>
            </a:r>
            <a:r>
              <a:rPr lang="ru-RU" sz="2000" b="1" dirty="0" smtClean="0">
                <a:solidFill>
                  <a:srgbClr val="1A210D"/>
                </a:solidFill>
                <a:latin typeface="Liberation Serif" panose="02020603050405020304" pitchFamily="18" charset="0"/>
              </a:rPr>
              <a:t> сельского  дома культуры</a:t>
            </a:r>
          </a:p>
          <a:p>
            <a:pPr algn="ctr"/>
            <a:endParaRPr lang="ru-RU" sz="2000" b="1" dirty="0" smtClean="0">
              <a:solidFill>
                <a:schemeClr val="tx2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МБ – 10 621,0 тыс. руб. </a:t>
            </a:r>
          </a:p>
          <a:p>
            <a:pPr algn="ctr"/>
            <a:endParaRPr lang="ru-RU" sz="1600" b="1" dirty="0" smtClean="0">
              <a:solidFill>
                <a:srgbClr val="1A210D"/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05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34"/>
          <p:cNvSpPr>
            <a:spLocks noChangeArrowheads="1"/>
          </p:cNvSpPr>
          <p:nvPr/>
        </p:nvSpPr>
        <p:spPr bwMode="auto">
          <a:xfrm>
            <a:off x="4681539" y="1457298"/>
            <a:ext cx="4462461" cy="26352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CCFFCC">
                  <a:gamma/>
                  <a:tint val="18431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ru-RU" sz="1400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2</a:t>
            </a:r>
          </a:p>
          <a:p>
            <a:pPr algn="ctr">
              <a:spcBef>
                <a:spcPts val="538"/>
              </a:spcBef>
              <a:defRPr/>
            </a:pPr>
            <a:r>
              <a:rPr lang="ru-RU" sz="1600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системы общего образования в </a:t>
            </a:r>
            <a:r>
              <a:rPr lang="ru-RU" sz="1600" b="1" dirty="0" err="1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Ирбитском</a:t>
            </a:r>
            <a:r>
              <a:rPr lang="ru-RU" sz="1600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МО»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FFFFFF"/>
              </a:solidFill>
              <a:latin typeface="Arial"/>
              <a:cs typeface="+mn-cs"/>
            </a:endParaRPr>
          </a:p>
          <a:p>
            <a:pPr algn="ctr">
              <a:spcBef>
                <a:spcPts val="540"/>
              </a:spcBef>
              <a:spcAft>
                <a:spcPts val="0"/>
              </a:spcAft>
              <a:defRPr/>
            </a:pPr>
            <a:endParaRPr lang="ru-RU" sz="1400" b="1" kern="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122882" name="Скругленный прямоугольник 34"/>
          <p:cNvSpPr>
            <a:spLocks noChangeArrowheads="1"/>
          </p:cNvSpPr>
          <p:nvPr/>
        </p:nvSpPr>
        <p:spPr bwMode="auto">
          <a:xfrm>
            <a:off x="4600515" y="4232286"/>
            <a:ext cx="4543485" cy="247307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1400" b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Подпрограмма 3</a:t>
            </a:r>
            <a:r>
              <a:rPr lang="ru-RU" altLang="ru-RU" sz="1600" b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. «Развитие системы дополнительного образования, отдыха, оздоровления и временной занятости детей </a:t>
            </a:r>
            <a:br>
              <a:rPr lang="ru-RU" altLang="ru-RU" sz="1600" b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600" b="1" dirty="0" err="1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Ирбитском</a:t>
            </a:r>
            <a:r>
              <a:rPr lang="ru-RU" altLang="ru-RU" sz="1600" b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 МО»</a:t>
            </a:r>
          </a:p>
        </p:txBody>
      </p:sp>
      <p:sp>
        <p:nvSpPr>
          <p:cNvPr id="122883" name="Скругленный прямоугольник 34"/>
          <p:cNvSpPr>
            <a:spLocks noChangeArrowheads="1"/>
          </p:cNvSpPr>
          <p:nvPr/>
        </p:nvSpPr>
        <p:spPr bwMode="auto">
          <a:xfrm>
            <a:off x="98424" y="1493811"/>
            <a:ext cx="4473575" cy="259873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1400" b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Подпрограмма 1</a:t>
            </a:r>
          </a:p>
          <a:p>
            <a:pPr algn="ctr"/>
            <a:r>
              <a:rPr lang="ru-RU" altLang="ru-RU" sz="1600" b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«Развитие системы дошкольного образования в </a:t>
            </a:r>
            <a:r>
              <a:rPr lang="ru-RU" altLang="ru-RU" sz="1600" b="1" dirty="0" err="1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Ирбитском</a:t>
            </a:r>
            <a:r>
              <a:rPr lang="ru-RU" altLang="ru-RU" sz="1600" b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 МО»</a:t>
            </a:r>
          </a:p>
          <a:p>
            <a:endParaRPr lang="ru-RU" altLang="ru-RU" sz="1200" b="1" dirty="0">
              <a:solidFill>
                <a:srgbClr val="00602B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ctr">
              <a:spcBef>
                <a:spcPct val="20000"/>
              </a:spcBef>
              <a:spcAft>
                <a:spcPts val="100"/>
              </a:spcAft>
              <a:buFont typeface="StarSymbol"/>
              <a:buNone/>
            </a:pPr>
            <a:endParaRPr lang="ru-RU" altLang="ru-RU" sz="1000" dirty="0">
              <a:latin typeface="Times New Roman" pitchFamily="18" charset="0"/>
            </a:endParaRPr>
          </a:p>
        </p:txBody>
      </p:sp>
      <p:sp>
        <p:nvSpPr>
          <p:cNvPr id="12288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39700"/>
            <a:ext cx="8229600" cy="488950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Бюджет Ирбитского МО на 2021 год </a:t>
            </a:r>
            <a:b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и плановый период 2022-2023 </a:t>
            </a:r>
            <a:r>
              <a:rPr lang="ru-RU" altLang="ru-RU" sz="2000" b="1" dirty="0" err="1" smtClean="0">
                <a:solidFill>
                  <a:srgbClr val="000099"/>
                </a:solidFill>
                <a:latin typeface="Times New Roman" pitchFamily="18" charset="0"/>
              </a:rPr>
              <a:t>гг</a:t>
            </a: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b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endParaRPr lang="ru-RU" altLang="ru-RU" sz="1400" b="1" i="1" dirty="0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22885" name="Скругленный прямоугольник 34"/>
          <p:cNvSpPr>
            <a:spLocks noChangeArrowheads="1"/>
          </p:cNvSpPr>
          <p:nvPr/>
        </p:nvSpPr>
        <p:spPr bwMode="auto">
          <a:xfrm>
            <a:off x="190440" y="690525"/>
            <a:ext cx="8820150" cy="83978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algn="ctr"/>
            <a:r>
              <a:rPr lang="ru-RU" altLang="ru-RU" sz="2000" b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«Развитие системы образования в  </a:t>
            </a:r>
            <a:r>
              <a:rPr lang="ru-RU" altLang="ru-RU" sz="2000" b="1" dirty="0" err="1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Ирбитском</a:t>
            </a:r>
            <a:r>
              <a:rPr lang="ru-RU" altLang="ru-RU" sz="2000" b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 МО до </a:t>
            </a:r>
            <a:r>
              <a:rPr lang="ru-RU" altLang="ru-RU" sz="2000" b="1" dirty="0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2000" b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года»</a:t>
            </a:r>
          </a:p>
          <a:p>
            <a:endParaRPr lang="ru-RU" altLang="ru-RU" sz="900" b="1" dirty="0">
              <a:cs typeface="Times New Roman" pitchFamily="18" charset="0"/>
            </a:endParaRPr>
          </a:p>
        </p:txBody>
      </p:sp>
      <p:sp>
        <p:nvSpPr>
          <p:cNvPr id="122886" name="Скругленный прямоугольник 34"/>
          <p:cNvSpPr>
            <a:spLocks noChangeArrowheads="1"/>
          </p:cNvSpPr>
          <p:nvPr/>
        </p:nvSpPr>
        <p:spPr bwMode="auto">
          <a:xfrm>
            <a:off x="107950" y="4232286"/>
            <a:ext cx="4464050" cy="247307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1400" b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altLang="ru-RU" sz="1400" b="1" dirty="0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altLang="ru-RU" sz="1400" b="1" dirty="0">
              <a:solidFill>
                <a:srgbClr val="00602B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1600" b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«Обеспечение реализации муниципальной программы «Развитие системы образования в </a:t>
            </a:r>
            <a:r>
              <a:rPr lang="ru-RU" altLang="ru-RU" sz="1600" b="1" dirty="0" err="1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Ирбитском</a:t>
            </a:r>
            <a:r>
              <a:rPr lang="ru-RU" altLang="ru-RU" sz="1600" b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 МО до </a:t>
            </a:r>
            <a:r>
              <a:rPr lang="ru-RU" altLang="ru-RU" sz="1600" b="1" dirty="0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2024 года</a:t>
            </a:r>
            <a:r>
              <a:rPr lang="ru-RU" altLang="ru-RU" sz="1600" b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</p:txBody>
      </p:sp>
      <p:pic>
        <p:nvPicPr>
          <p:cNvPr id="122887" name="Picture 43" descr="irbr-zjs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87313"/>
            <a:ext cx="576263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688" name="Group 1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362274"/>
              </p:ext>
            </p:extLst>
          </p:nvPr>
        </p:nvGraphicFramePr>
        <p:xfrm>
          <a:off x="287334" y="2420888"/>
          <a:ext cx="4284665" cy="1449902"/>
        </p:xfrm>
        <a:graphic>
          <a:graphicData uri="http://schemas.openxmlformats.org/drawingml/2006/table">
            <a:tbl>
              <a:tblPr/>
              <a:tblGrid>
                <a:gridCol w="653754"/>
                <a:gridCol w="1217928"/>
                <a:gridCol w="1158842"/>
                <a:gridCol w="1254141"/>
              </a:tblGrid>
              <a:tr h="4053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41" marR="91441" marT="45661" marB="4566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1441" marR="91441" marT="45661" marB="4566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91441" marR="91441" marT="45661" marB="4566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91441" marR="91441" marT="45661" marB="4566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147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</a:t>
                      </a:r>
                    </a:p>
                  </a:txBody>
                  <a:tcPr marL="91441" marR="91441" marT="45661" marB="4566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129 104,0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131 724,0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134 423,0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3546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</a:t>
                      </a:r>
                    </a:p>
                  </a:txBody>
                  <a:tcPr marL="91441" marR="91441" marT="45661" marB="4566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94 948,0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94 948,0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94 948,0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3546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ВБ</a:t>
                      </a:r>
                    </a:p>
                  </a:txBody>
                  <a:tcPr marL="91441" marR="91441" marT="45661" marB="4566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29 240,5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29 240,5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29 240,5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509283"/>
              </p:ext>
            </p:extLst>
          </p:nvPr>
        </p:nvGraphicFramePr>
        <p:xfrm>
          <a:off x="4908491" y="2406636"/>
          <a:ext cx="4118096" cy="1494797"/>
        </p:xfrm>
        <a:graphic>
          <a:graphicData uri="http://schemas.openxmlformats.org/drawingml/2006/table">
            <a:tbl>
              <a:tblPr/>
              <a:tblGrid>
                <a:gridCol w="629404"/>
                <a:gridCol w="1177883"/>
                <a:gridCol w="1217446"/>
                <a:gridCol w="1093363"/>
              </a:tblGrid>
              <a:tr h="3364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25" marR="91425" marT="45750" marB="457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1425" marR="91425" marT="45750" marB="457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91425" marR="91425" marT="45750" marB="457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91425" marR="91425" marT="45750" marB="457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084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</a:t>
                      </a:r>
                    </a:p>
                  </a:txBody>
                  <a:tcPr marL="91425" marR="91425" marT="45750" marB="457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291 134,0</a:t>
                      </a: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295 766,0</a:t>
                      </a: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300 513,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3084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</a:t>
                      </a:r>
                    </a:p>
                  </a:txBody>
                  <a:tcPr marL="91425" marR="91425" marT="45750" marB="457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253 519,1</a:t>
                      </a: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220 235,2</a:t>
                      </a: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239 250,3</a:t>
                      </a: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3084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ВБ</a:t>
                      </a:r>
                    </a:p>
                  </a:txBody>
                  <a:tcPr marL="91425" marR="91425" marT="45750" marB="457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11 214,7</a:t>
                      </a: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11 214,7</a:t>
                      </a: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11 214,7</a:t>
                      </a: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689" name="Group 1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913399"/>
              </p:ext>
            </p:extLst>
          </p:nvPr>
        </p:nvGraphicFramePr>
        <p:xfrm>
          <a:off x="4896035" y="5373215"/>
          <a:ext cx="4101913" cy="1348965"/>
        </p:xfrm>
        <a:graphic>
          <a:graphicData uri="http://schemas.openxmlformats.org/drawingml/2006/table">
            <a:tbl>
              <a:tblPr/>
              <a:tblGrid>
                <a:gridCol w="723242"/>
                <a:gridCol w="1127406"/>
                <a:gridCol w="1125633"/>
                <a:gridCol w="1125632"/>
              </a:tblGrid>
              <a:tr h="343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67" marR="914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1467" marR="914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91467" marR="914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91467" marR="914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002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</a:t>
                      </a:r>
                    </a:p>
                  </a:txBody>
                  <a:tcPr marL="91467" marR="914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1 220,3</a:t>
                      </a:r>
                    </a:p>
                  </a:txBody>
                  <a:tcPr marL="68600" marR="686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1 269,1</a:t>
                      </a:r>
                    </a:p>
                  </a:txBody>
                  <a:tcPr marL="68600" marR="686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1 319,8</a:t>
                      </a:r>
                    </a:p>
                  </a:txBody>
                  <a:tcPr marL="68600" marR="686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3002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</a:t>
                      </a:r>
                    </a:p>
                  </a:txBody>
                  <a:tcPr marL="91467" marR="914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42 310,0</a:t>
                      </a:r>
                    </a:p>
                  </a:txBody>
                  <a:tcPr marL="68600" marR="686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41 470,0</a:t>
                      </a:r>
                    </a:p>
                  </a:txBody>
                  <a:tcPr marL="68600" marR="686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41 470,0</a:t>
                      </a:r>
                    </a:p>
                  </a:txBody>
                  <a:tcPr marL="68600" marR="686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3002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ВБ</a:t>
                      </a:r>
                    </a:p>
                  </a:txBody>
                  <a:tcPr marL="91467" marR="914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960,0</a:t>
                      </a:r>
                    </a:p>
                  </a:txBody>
                  <a:tcPr marL="68600" marR="686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960,0</a:t>
                      </a:r>
                    </a:p>
                  </a:txBody>
                  <a:tcPr marL="68600" marR="686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960,0</a:t>
                      </a:r>
                    </a:p>
                  </a:txBody>
                  <a:tcPr marL="68600" marR="686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501167"/>
              </p:ext>
            </p:extLst>
          </p:nvPr>
        </p:nvGraphicFramePr>
        <p:xfrm>
          <a:off x="287525" y="5373216"/>
          <a:ext cx="4176462" cy="1080120"/>
        </p:xfrm>
        <a:graphic>
          <a:graphicData uri="http://schemas.openxmlformats.org/drawingml/2006/table">
            <a:tbl>
              <a:tblPr/>
              <a:tblGrid>
                <a:gridCol w="1044558"/>
                <a:gridCol w="1042788"/>
                <a:gridCol w="1044558"/>
                <a:gridCol w="1044558"/>
              </a:tblGrid>
              <a:tr h="5760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52" marR="91452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1452" marR="91452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91452" marR="91452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91452" marR="91452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5040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</a:t>
                      </a:r>
                    </a:p>
                  </a:txBody>
                  <a:tcPr marL="91452" marR="91452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26 313,3</a:t>
                      </a: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25 163,3</a:t>
                      </a: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25 163,3</a:t>
                      </a: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</a:tbl>
          </a:graphicData>
        </a:graphic>
      </p:graphicFrame>
      <p:sp>
        <p:nvSpPr>
          <p:cNvPr id="122988" name="Стрелка вниз 11"/>
          <p:cNvSpPr>
            <a:spLocks noChangeArrowheads="1"/>
          </p:cNvSpPr>
          <p:nvPr/>
        </p:nvSpPr>
        <p:spPr bwMode="auto">
          <a:xfrm>
            <a:off x="379413" y="1535113"/>
            <a:ext cx="484187" cy="13017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22989" name="Стрелка вниз 12"/>
          <p:cNvSpPr>
            <a:spLocks noChangeArrowheads="1"/>
          </p:cNvSpPr>
          <p:nvPr/>
        </p:nvSpPr>
        <p:spPr bwMode="auto">
          <a:xfrm>
            <a:off x="4787900" y="1520825"/>
            <a:ext cx="539750" cy="14446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9" name="Стрелка вниз 11"/>
          <p:cNvSpPr>
            <a:spLocks noChangeArrowheads="1"/>
          </p:cNvSpPr>
          <p:nvPr/>
        </p:nvSpPr>
        <p:spPr bwMode="auto">
          <a:xfrm>
            <a:off x="2600298" y="1530324"/>
            <a:ext cx="484187" cy="13017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20" name="Стрелка вниз 11"/>
          <p:cNvSpPr>
            <a:spLocks noChangeArrowheads="1"/>
          </p:cNvSpPr>
          <p:nvPr/>
        </p:nvSpPr>
        <p:spPr bwMode="auto">
          <a:xfrm>
            <a:off x="8478891" y="1530324"/>
            <a:ext cx="484187" cy="13017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21" name="Стрелка вниз 11"/>
          <p:cNvSpPr>
            <a:spLocks noChangeArrowheads="1"/>
          </p:cNvSpPr>
          <p:nvPr/>
        </p:nvSpPr>
        <p:spPr bwMode="auto">
          <a:xfrm>
            <a:off x="6762780" y="1530324"/>
            <a:ext cx="484187" cy="13017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Скругленный прямоугольник 34"/>
          <p:cNvSpPr>
            <a:spLocks noChangeArrowheads="1"/>
          </p:cNvSpPr>
          <p:nvPr/>
        </p:nvSpPr>
        <p:spPr bwMode="auto">
          <a:xfrm>
            <a:off x="91161" y="1268760"/>
            <a:ext cx="2392607" cy="223224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1600" b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Подпрограмма 1</a:t>
            </a:r>
          </a:p>
          <a:p>
            <a:pPr algn="ctr"/>
            <a:r>
              <a:rPr lang="ru-RU" altLang="ru-RU" b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«Развитие системы дошкольного образования в </a:t>
            </a:r>
            <a:r>
              <a:rPr lang="ru-RU" altLang="ru-RU" b="1" dirty="0" err="1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Ирбитском</a:t>
            </a:r>
            <a:r>
              <a:rPr lang="ru-RU" altLang="ru-RU" b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 МО»</a:t>
            </a:r>
          </a:p>
          <a:p>
            <a:endParaRPr lang="ru-RU" altLang="ru-RU" sz="1200" b="1" dirty="0">
              <a:solidFill>
                <a:srgbClr val="00602B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ctr">
              <a:spcBef>
                <a:spcPct val="20000"/>
              </a:spcBef>
              <a:spcAft>
                <a:spcPts val="100"/>
              </a:spcAft>
              <a:buFont typeface="StarSymbol"/>
              <a:buNone/>
            </a:pPr>
            <a:endParaRPr lang="ru-RU" altLang="ru-RU" sz="1000" dirty="0">
              <a:latin typeface="Times New Roman" pitchFamily="18" charset="0"/>
            </a:endParaRPr>
          </a:p>
        </p:txBody>
      </p:sp>
      <p:sp>
        <p:nvSpPr>
          <p:cNvPr id="12288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39700"/>
            <a:ext cx="8229600" cy="4889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Бюджет Ирбитского МО на 2021 год </a:t>
            </a:r>
            <a:b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и плановый период 2022-2023 </a:t>
            </a:r>
            <a:r>
              <a:rPr lang="ru-RU" altLang="ru-RU" sz="2000" b="1" dirty="0" err="1" smtClean="0">
                <a:solidFill>
                  <a:srgbClr val="000099"/>
                </a:solidFill>
                <a:latin typeface="Times New Roman" pitchFamily="18" charset="0"/>
              </a:rPr>
              <a:t>гг</a:t>
            </a: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b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endParaRPr lang="ru-RU" altLang="ru-RU" sz="1400" b="1" i="1" dirty="0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22885" name="Скругленный прямоугольник 34"/>
          <p:cNvSpPr>
            <a:spLocks noChangeArrowheads="1"/>
          </p:cNvSpPr>
          <p:nvPr/>
        </p:nvSpPr>
        <p:spPr bwMode="auto">
          <a:xfrm>
            <a:off x="190440" y="548679"/>
            <a:ext cx="8820150" cy="720081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algn="ctr"/>
            <a:r>
              <a:rPr lang="ru-RU" altLang="ru-RU" sz="2000" b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«Развитие системы образования в  </a:t>
            </a:r>
            <a:r>
              <a:rPr lang="ru-RU" altLang="ru-RU" sz="2000" b="1" dirty="0" err="1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Ирбитском</a:t>
            </a:r>
            <a:r>
              <a:rPr lang="ru-RU" altLang="ru-RU" sz="2000" b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 МО до </a:t>
            </a:r>
            <a:r>
              <a:rPr lang="ru-RU" altLang="ru-RU" sz="2000" b="1" dirty="0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2000" b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года»</a:t>
            </a:r>
          </a:p>
          <a:p>
            <a:endParaRPr lang="ru-RU" altLang="ru-RU" sz="900" b="1" dirty="0">
              <a:cs typeface="Times New Roman" pitchFamily="18" charset="0"/>
            </a:endParaRPr>
          </a:p>
        </p:txBody>
      </p:sp>
      <p:pic>
        <p:nvPicPr>
          <p:cNvPr id="122887" name="Picture 43" descr="irbr-zjs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87313"/>
            <a:ext cx="576263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91161" y="3717032"/>
            <a:ext cx="2392607" cy="302433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600" b="1" dirty="0" smtClean="0">
                <a:solidFill>
                  <a:srgbClr val="1A210D"/>
                </a:solidFill>
                <a:latin typeface="Liberation Serif" panose="02020603050405020304" pitchFamily="18" charset="0"/>
              </a:rPr>
              <a:t>Монтаж системы автоматической пожарной сигнализации в 9 д/с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МБ – 3 497,0 тыс. руб. </a:t>
            </a:r>
          </a:p>
          <a:p>
            <a:pPr algn="ctr"/>
            <a:endParaRPr lang="ru-RU" sz="1600" b="1" dirty="0" smtClean="0">
              <a:solidFill>
                <a:srgbClr val="1A210D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1A210D"/>
                </a:solidFill>
                <a:latin typeface="Liberation Serif" panose="02020603050405020304" pitchFamily="18" charset="0"/>
              </a:rPr>
              <a:t>Ремонт пожарного водоема  </a:t>
            </a:r>
            <a:r>
              <a:rPr lang="ru-RU" sz="1600" b="1" dirty="0" err="1" smtClean="0">
                <a:solidFill>
                  <a:srgbClr val="1A210D"/>
                </a:solidFill>
                <a:latin typeface="Liberation Serif" panose="02020603050405020304" pitchFamily="18" charset="0"/>
              </a:rPr>
              <a:t>Черновский</a:t>
            </a:r>
            <a:r>
              <a:rPr lang="ru-RU" sz="1600" b="1" dirty="0" smtClean="0">
                <a:solidFill>
                  <a:srgbClr val="1A210D"/>
                </a:solidFill>
                <a:latin typeface="Liberation Serif" panose="02020603050405020304" pitchFamily="18" charset="0"/>
              </a:rPr>
              <a:t> д/с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МБ – 494,0 тыс. руб</a:t>
            </a:r>
            <a:r>
              <a:rPr lang="ru-RU" sz="1600" b="1" dirty="0" smtClean="0">
                <a:solidFill>
                  <a:srgbClr val="1A210D"/>
                </a:solidFill>
                <a:latin typeface="Liberation Serif" panose="02020603050405020304" pitchFamily="18" charset="0"/>
              </a:rPr>
              <a:t>.</a:t>
            </a:r>
            <a:endParaRPr lang="ru-RU" sz="1600" b="1" dirty="0">
              <a:solidFill>
                <a:srgbClr val="1A210D"/>
              </a:solidFill>
              <a:latin typeface="Liberation Serif" panose="02020603050405020304" pitchFamily="18" charset="0"/>
            </a:endParaRPr>
          </a:p>
        </p:txBody>
      </p:sp>
      <p:sp>
        <p:nvSpPr>
          <p:cNvPr id="22" name="Скругленный прямоугольник 34"/>
          <p:cNvSpPr>
            <a:spLocks noChangeArrowheads="1"/>
          </p:cNvSpPr>
          <p:nvPr/>
        </p:nvSpPr>
        <p:spPr bwMode="auto">
          <a:xfrm>
            <a:off x="2483769" y="1268761"/>
            <a:ext cx="4248472" cy="10081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CCFFCC">
                  <a:gamma/>
                  <a:tint val="18431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ru-RU" sz="1400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2</a:t>
            </a:r>
          </a:p>
          <a:p>
            <a:pPr algn="ctr">
              <a:spcBef>
                <a:spcPts val="538"/>
              </a:spcBef>
              <a:defRPr/>
            </a:pPr>
            <a:r>
              <a:rPr lang="ru-RU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системы общего образования в </a:t>
            </a:r>
            <a:r>
              <a:rPr lang="ru-RU" b="1" dirty="0" err="1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Ирбитском</a:t>
            </a:r>
            <a:r>
              <a:rPr lang="ru-RU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МО»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FFFFFF"/>
              </a:solidFill>
              <a:latin typeface="Arial"/>
              <a:cs typeface="+mn-cs"/>
            </a:endParaRPr>
          </a:p>
          <a:p>
            <a:pPr algn="ctr">
              <a:spcBef>
                <a:spcPts val="540"/>
              </a:spcBef>
              <a:spcAft>
                <a:spcPts val="0"/>
              </a:spcAft>
              <a:defRPr/>
            </a:pPr>
            <a:endParaRPr lang="ru-RU" sz="1400" b="1" kern="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555776" y="2384884"/>
            <a:ext cx="4464496" cy="44731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600" b="1" dirty="0" smtClean="0">
                <a:solidFill>
                  <a:srgbClr val="1A210D"/>
                </a:solidFill>
                <a:latin typeface="Liberation Serif" panose="02020603050405020304" pitchFamily="18" charset="0"/>
              </a:rPr>
              <a:t>ПСД ремонт 6 школ</a:t>
            </a:r>
          </a:p>
          <a:p>
            <a:pPr algn="ctr"/>
            <a:r>
              <a:rPr lang="ru-RU" sz="1600" b="1" dirty="0" err="1" smtClean="0">
                <a:solidFill>
                  <a:srgbClr val="1A210D"/>
                </a:solidFill>
                <a:latin typeface="Liberation Serif" panose="02020603050405020304" pitchFamily="18" charset="0"/>
              </a:rPr>
              <a:t>Дубская</a:t>
            </a:r>
            <a:r>
              <a:rPr lang="ru-RU" sz="1600" b="1" dirty="0" smtClean="0">
                <a:solidFill>
                  <a:srgbClr val="1A210D"/>
                </a:solidFill>
                <a:latin typeface="Liberation Serif" panose="02020603050405020304" pitchFamily="18" charset="0"/>
              </a:rPr>
              <a:t> СОШ;  Знаменская  СОШ Пионерская СОШ;  Ключевская  СОШ</a:t>
            </a:r>
          </a:p>
          <a:p>
            <a:pPr algn="ctr"/>
            <a:r>
              <a:rPr lang="ru-RU" sz="1600" b="1" dirty="0" err="1" smtClean="0">
                <a:solidFill>
                  <a:srgbClr val="1A210D"/>
                </a:solidFill>
                <a:latin typeface="Liberation Serif" panose="02020603050405020304" pitchFamily="18" charset="0"/>
              </a:rPr>
              <a:t>Речкаловская</a:t>
            </a:r>
            <a:r>
              <a:rPr lang="ru-RU" sz="1600" b="1" dirty="0" smtClean="0">
                <a:solidFill>
                  <a:srgbClr val="1A210D"/>
                </a:solidFill>
                <a:latin typeface="Liberation Serif" panose="02020603050405020304" pitchFamily="18" charset="0"/>
              </a:rPr>
              <a:t> СОШ; </a:t>
            </a:r>
            <a:r>
              <a:rPr lang="ru-RU" sz="1600" b="1" dirty="0" err="1" smtClean="0">
                <a:solidFill>
                  <a:srgbClr val="1A210D"/>
                </a:solidFill>
                <a:latin typeface="Liberation Serif" panose="02020603050405020304" pitchFamily="18" charset="0"/>
              </a:rPr>
              <a:t>Зайковская</a:t>
            </a:r>
            <a:r>
              <a:rPr lang="ru-RU" sz="1600" b="1" dirty="0" smtClean="0">
                <a:solidFill>
                  <a:srgbClr val="1A210D"/>
                </a:solidFill>
                <a:latin typeface="Liberation Serif" panose="02020603050405020304" pitchFamily="18" charset="0"/>
              </a:rPr>
              <a:t> 2 СОШ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МБ – 1 600,0 тыс. руб. </a:t>
            </a:r>
          </a:p>
          <a:p>
            <a:pPr algn="ctr"/>
            <a:r>
              <a:rPr lang="ru-RU" sz="1600" b="1" dirty="0" smtClean="0">
                <a:solidFill>
                  <a:srgbClr val="1A210D"/>
                </a:solidFill>
                <a:latin typeface="Liberation Serif" panose="02020603050405020304" pitchFamily="18" charset="0"/>
              </a:rPr>
              <a:t>Ремонт </a:t>
            </a:r>
            <a:r>
              <a:rPr lang="ru-RU" sz="1600" b="1" dirty="0" err="1" smtClean="0">
                <a:solidFill>
                  <a:srgbClr val="1A210D"/>
                </a:solidFill>
                <a:latin typeface="Liberation Serif" panose="02020603050405020304" pitchFamily="18" charset="0"/>
              </a:rPr>
              <a:t>пож</a:t>
            </a:r>
            <a:r>
              <a:rPr lang="ru-RU" sz="1600" b="1" dirty="0" smtClean="0">
                <a:solidFill>
                  <a:srgbClr val="1A210D"/>
                </a:solidFill>
                <a:latin typeface="Liberation Serif" panose="02020603050405020304" pitchFamily="18" charset="0"/>
              </a:rPr>
              <a:t>. водоема  Гаевская ООШ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МБ – 494,0 тыс. руб</a:t>
            </a:r>
            <a:r>
              <a:rPr lang="ru-RU" sz="1600" b="1" dirty="0" smtClean="0">
                <a:solidFill>
                  <a:srgbClr val="1A210D"/>
                </a:solidFill>
                <a:latin typeface="Liberation Serif" panose="02020603050405020304" pitchFamily="18" charset="0"/>
              </a:rPr>
              <a:t>.</a:t>
            </a:r>
          </a:p>
          <a:p>
            <a:pPr algn="ctr"/>
            <a:r>
              <a:rPr lang="ru-RU" sz="1600" b="1" dirty="0" err="1" smtClean="0">
                <a:solidFill>
                  <a:srgbClr val="1A210D"/>
                </a:solidFill>
                <a:latin typeface="Liberation Serif" panose="02020603050405020304" pitchFamily="18" charset="0"/>
              </a:rPr>
              <a:t>Бердюгинская</a:t>
            </a:r>
            <a:r>
              <a:rPr lang="ru-RU" sz="1600" b="1" dirty="0" smtClean="0">
                <a:solidFill>
                  <a:srgbClr val="1A210D"/>
                </a:solidFill>
                <a:latin typeface="Liberation Serif" panose="02020603050405020304" pitchFamily="18" charset="0"/>
              </a:rPr>
              <a:t> СОШ ремонт кровли 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МБ - 11 617,5 тыс. руб. </a:t>
            </a:r>
          </a:p>
          <a:p>
            <a:pPr algn="ctr"/>
            <a:r>
              <a:rPr lang="ru-RU" sz="1600" b="1" dirty="0" err="1" smtClean="0">
                <a:solidFill>
                  <a:srgbClr val="1A210D"/>
                </a:solidFill>
                <a:latin typeface="Liberation Serif" panose="02020603050405020304" pitchFamily="18" charset="0"/>
              </a:rPr>
              <a:t>Черновская</a:t>
            </a:r>
            <a:r>
              <a:rPr lang="ru-RU" sz="1600" b="1" dirty="0" smtClean="0">
                <a:solidFill>
                  <a:srgbClr val="1A210D"/>
                </a:solidFill>
                <a:latin typeface="Liberation Serif" panose="02020603050405020304" pitchFamily="18" charset="0"/>
              </a:rPr>
              <a:t> СОШ ремонт кровли</a:t>
            </a:r>
          </a:p>
          <a:p>
            <a:pPr algn="ctr"/>
            <a:r>
              <a:rPr lang="ru-RU" sz="1600" b="1" dirty="0">
                <a:solidFill>
                  <a:schemeClr val="tx2"/>
                </a:solidFill>
                <a:latin typeface="Liberation Serif" panose="02020603050405020304" pitchFamily="18" charset="0"/>
              </a:rPr>
              <a:t>МБ </a:t>
            </a:r>
            <a:r>
              <a:rPr lang="ru-RU" sz="16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– 7 875,7 тыс</a:t>
            </a:r>
            <a:r>
              <a:rPr lang="ru-RU" sz="1600" b="1" dirty="0">
                <a:solidFill>
                  <a:schemeClr val="tx2"/>
                </a:solidFill>
                <a:latin typeface="Liberation Serif" panose="02020603050405020304" pitchFamily="18" charset="0"/>
              </a:rPr>
              <a:t>. руб. </a:t>
            </a:r>
          </a:p>
          <a:p>
            <a:pPr algn="ctr"/>
            <a:r>
              <a:rPr lang="ru-RU" sz="1600" b="1" dirty="0" err="1" smtClean="0">
                <a:solidFill>
                  <a:srgbClr val="1A210D"/>
                </a:solidFill>
                <a:latin typeface="Liberation Serif" panose="02020603050405020304" pitchFamily="18" charset="0"/>
              </a:rPr>
              <a:t>Осинцеская</a:t>
            </a:r>
            <a:r>
              <a:rPr lang="ru-RU" sz="1600" b="1" dirty="0" smtClean="0">
                <a:solidFill>
                  <a:srgbClr val="1A210D"/>
                </a:solidFill>
                <a:latin typeface="Liberation Serif" panose="02020603050405020304" pitchFamily="18" charset="0"/>
              </a:rPr>
              <a:t> СОШ ремонт спортзала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МБ – 7 356,1 тыс. руб.</a:t>
            </a:r>
          </a:p>
          <a:p>
            <a:pPr algn="ctr"/>
            <a:r>
              <a:rPr lang="ru-RU" sz="1600" b="1" dirty="0" err="1" smtClean="0">
                <a:solidFill>
                  <a:srgbClr val="1A210D"/>
                </a:solidFill>
                <a:latin typeface="Liberation Serif" panose="02020603050405020304" pitchFamily="18" charset="0"/>
              </a:rPr>
              <a:t>Харловская</a:t>
            </a:r>
            <a:r>
              <a:rPr lang="ru-RU" sz="1600" b="1" dirty="0" smtClean="0">
                <a:solidFill>
                  <a:srgbClr val="1A210D"/>
                </a:solidFill>
                <a:latin typeface="Liberation Serif" panose="02020603050405020304" pitchFamily="18" charset="0"/>
              </a:rPr>
              <a:t> СОШ ремонт спортзала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ФБ – 1 113,0 тыс. руб.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Liberation Serif" panose="02020603050405020304" pitchFamily="18" charset="0"/>
              </a:rPr>
              <a:t>МБ – 845,8 тыс. руб</a:t>
            </a:r>
            <a:r>
              <a:rPr lang="ru-RU" sz="16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. +</a:t>
            </a:r>
            <a:endParaRPr lang="ru-RU" sz="1600" b="1" dirty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МБ – 700,0 тыс. руб. (окна, электрика)</a:t>
            </a:r>
            <a:endParaRPr lang="ru-RU" sz="1600" b="1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376466" y="2204865"/>
            <a:ext cx="4643806" cy="36003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1A210D"/>
                </a:solidFill>
                <a:latin typeface="Liberation Serif" panose="02020603050405020304" pitchFamily="18" charset="0"/>
              </a:rPr>
              <a:t>Мероприятия 2021 год</a:t>
            </a:r>
            <a:endParaRPr lang="ru-RU" b="1" dirty="0">
              <a:solidFill>
                <a:srgbClr val="1A210D"/>
              </a:solidFill>
              <a:latin typeface="Liberation Serif" panose="02020603050405020304" pitchFamily="18" charset="0"/>
            </a:endParaRPr>
          </a:p>
        </p:txBody>
      </p:sp>
      <p:sp>
        <p:nvSpPr>
          <p:cNvPr id="24" name="Скругленный прямоугольник 34"/>
          <p:cNvSpPr>
            <a:spLocks noChangeArrowheads="1"/>
          </p:cNvSpPr>
          <p:nvPr/>
        </p:nvSpPr>
        <p:spPr bwMode="auto">
          <a:xfrm>
            <a:off x="6876256" y="1268762"/>
            <a:ext cx="2246919" cy="2232246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CCFFCC">
                  <a:gamma/>
                  <a:tint val="18431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ru-RU" sz="1400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</a:t>
            </a:r>
            <a:r>
              <a:rPr lang="ru-RU" sz="1400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400" b="1" dirty="0">
              <a:solidFill>
                <a:srgbClr val="0060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538"/>
              </a:spcBef>
              <a:defRPr/>
            </a:pPr>
            <a:r>
              <a:rPr lang="ru-RU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системы дополнительного образования, отдыха и </a:t>
            </a:r>
            <a:r>
              <a:rPr lang="ru-RU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оздоровления» </a:t>
            </a:r>
            <a:endParaRPr lang="ru-RU" b="1" dirty="0">
              <a:solidFill>
                <a:srgbClr val="0060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FFFFFF"/>
              </a:solidFill>
              <a:latin typeface="Arial"/>
              <a:cs typeface="+mn-cs"/>
            </a:endParaRPr>
          </a:p>
          <a:p>
            <a:pPr algn="ctr">
              <a:spcBef>
                <a:spcPts val="540"/>
              </a:spcBef>
              <a:spcAft>
                <a:spcPts val="0"/>
              </a:spcAft>
              <a:defRPr/>
            </a:pPr>
            <a:endParaRPr lang="ru-RU" sz="1400" b="1" kern="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020272" y="3751312"/>
            <a:ext cx="2038056" cy="302433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600" b="1" dirty="0" smtClean="0">
                <a:solidFill>
                  <a:srgbClr val="1A210D"/>
                </a:solidFill>
                <a:latin typeface="Liberation Serif" panose="02020603050405020304" pitchFamily="18" charset="0"/>
              </a:rPr>
              <a:t>Монтаж системы автоматической пожарной сигнализации </a:t>
            </a:r>
          </a:p>
          <a:p>
            <a:pPr algn="ctr"/>
            <a:r>
              <a:rPr lang="ru-RU" sz="1600" b="1" dirty="0" smtClean="0">
                <a:solidFill>
                  <a:srgbClr val="1A210D"/>
                </a:solidFill>
                <a:latin typeface="Liberation Serif" panose="02020603050405020304" pitchFamily="18" charset="0"/>
              </a:rPr>
              <a:t>в ЦВР и ДЮСШ</a:t>
            </a:r>
          </a:p>
          <a:p>
            <a:pPr algn="ctr"/>
            <a:endParaRPr lang="ru-RU" sz="1600" b="1" dirty="0" smtClean="0">
              <a:solidFill>
                <a:schemeClr val="tx2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600" b="1" dirty="0" smtClean="0">
              <a:solidFill>
                <a:schemeClr val="tx2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МБ – 947,4 тыс. руб. </a:t>
            </a:r>
          </a:p>
          <a:p>
            <a:pPr algn="ctr"/>
            <a:endParaRPr lang="ru-RU" sz="1600" b="1" dirty="0" smtClean="0">
              <a:solidFill>
                <a:srgbClr val="1A210D"/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55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Скругленный прямоугольник 34"/>
          <p:cNvSpPr>
            <a:spLocks noChangeArrowheads="1"/>
          </p:cNvSpPr>
          <p:nvPr/>
        </p:nvSpPr>
        <p:spPr bwMode="auto">
          <a:xfrm>
            <a:off x="1139006" y="4004328"/>
            <a:ext cx="6888211" cy="212663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2400" b="1" dirty="0" smtClean="0">
                <a:solidFill>
                  <a:srgbClr val="004C22"/>
                </a:solidFill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altLang="ru-RU" sz="2400" b="1" dirty="0" err="1" smtClean="0">
                <a:solidFill>
                  <a:srgbClr val="004C22"/>
                </a:solidFill>
                <a:latin typeface="Times New Roman" pitchFamily="18" charset="0"/>
                <a:cs typeface="Times New Roman" pitchFamily="18" charset="0"/>
              </a:rPr>
              <a:t>пристроя</a:t>
            </a:r>
            <a:endParaRPr lang="ru-RU" altLang="ru-RU" sz="2400" b="1" dirty="0" smtClean="0">
              <a:solidFill>
                <a:srgbClr val="004C2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400" b="1" dirty="0" err="1" smtClean="0">
                <a:solidFill>
                  <a:srgbClr val="004C22"/>
                </a:solidFill>
                <a:latin typeface="Times New Roman" pitchFamily="18" charset="0"/>
                <a:cs typeface="Times New Roman" pitchFamily="18" charset="0"/>
              </a:rPr>
              <a:t>Зайковская</a:t>
            </a:r>
            <a:r>
              <a:rPr lang="ru-RU" altLang="ru-RU" sz="2400" b="1" dirty="0" smtClean="0">
                <a:solidFill>
                  <a:srgbClr val="004C22"/>
                </a:solidFill>
                <a:latin typeface="Times New Roman" pitchFamily="18" charset="0"/>
                <a:cs typeface="Times New Roman" pitchFamily="18" charset="0"/>
              </a:rPr>
              <a:t> СОШ № </a:t>
            </a:r>
            <a:r>
              <a:rPr lang="ru-RU" altLang="ru-RU" sz="2400" b="1" dirty="0">
                <a:solidFill>
                  <a:srgbClr val="004C22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/>
            <a:r>
              <a:rPr lang="ru-RU" altLang="ru-RU" sz="2400" b="1" dirty="0" smtClean="0">
                <a:solidFill>
                  <a:srgbClr val="004C22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altLang="ru-RU" sz="2400" b="1" dirty="0">
                <a:solidFill>
                  <a:srgbClr val="004C22"/>
                </a:solidFill>
                <a:latin typeface="Times New Roman" pitchFamily="18" charset="0"/>
                <a:cs typeface="Times New Roman" pitchFamily="18" charset="0"/>
              </a:rPr>
              <a:t>200 новых </a:t>
            </a:r>
            <a:r>
              <a:rPr lang="ru-RU" altLang="ru-RU" sz="2400" b="1" dirty="0" smtClean="0">
                <a:solidFill>
                  <a:srgbClr val="004C22"/>
                </a:solidFill>
                <a:latin typeface="Times New Roman" pitchFamily="18" charset="0"/>
                <a:cs typeface="Times New Roman" pitchFamily="18" charset="0"/>
              </a:rPr>
              <a:t>мест</a:t>
            </a:r>
          </a:p>
          <a:p>
            <a:pPr algn="ctr"/>
            <a:r>
              <a:rPr lang="ru-RU" alt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2021 год – 11 650,0 тыс. руб. МБ</a:t>
            </a:r>
          </a:p>
          <a:p>
            <a:pPr lvl="0" algn="ctr"/>
            <a:r>
              <a:rPr lang="ru-RU" alt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Проектно-сметная документация </a:t>
            </a:r>
            <a:endParaRPr lang="ru-RU" altLang="ru-RU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907" name="Скругленный прямоугольник 34"/>
          <p:cNvSpPr>
            <a:spLocks noChangeArrowheads="1"/>
          </p:cNvSpPr>
          <p:nvPr/>
        </p:nvSpPr>
        <p:spPr bwMode="auto">
          <a:xfrm>
            <a:off x="1018381" y="2823138"/>
            <a:ext cx="7129463" cy="4350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Мероприятия до 2025 года</a:t>
            </a:r>
          </a:p>
          <a:p>
            <a:endParaRPr lang="ru-RU" altLang="ru-RU" sz="1200" b="1" dirty="0">
              <a:solidFill>
                <a:srgbClr val="00602B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ctr">
              <a:spcBef>
                <a:spcPct val="20000"/>
              </a:spcBef>
              <a:spcAft>
                <a:spcPts val="100"/>
              </a:spcAft>
              <a:buFont typeface="StarSymbol"/>
              <a:buNone/>
            </a:pPr>
            <a:endParaRPr lang="ru-RU" altLang="ru-RU" sz="1000" dirty="0">
              <a:latin typeface="Times New Roman" pitchFamily="18" charset="0"/>
            </a:endParaRPr>
          </a:p>
        </p:txBody>
      </p:sp>
      <p:sp>
        <p:nvSpPr>
          <p:cNvPr id="12390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39700"/>
            <a:ext cx="8229600" cy="488950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Бюджет Ирбитского МО на 2021 год </a:t>
            </a:r>
            <a:b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и плановый период 2022-2023 </a:t>
            </a:r>
            <a:r>
              <a:rPr lang="ru-RU" altLang="ru-RU" sz="2000" b="1" dirty="0" err="1" smtClean="0">
                <a:solidFill>
                  <a:srgbClr val="000099"/>
                </a:solidFill>
                <a:latin typeface="Times New Roman" pitchFamily="18" charset="0"/>
              </a:rPr>
              <a:t>гг</a:t>
            </a: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b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endParaRPr lang="ru-RU" altLang="ru-RU" sz="1400" b="1" i="1" dirty="0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23909" name="Скругленный прямоугольник 34"/>
          <p:cNvSpPr>
            <a:spLocks noChangeArrowheads="1"/>
          </p:cNvSpPr>
          <p:nvPr/>
        </p:nvSpPr>
        <p:spPr bwMode="auto">
          <a:xfrm>
            <a:off x="142875" y="584200"/>
            <a:ext cx="8820150" cy="21247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algn="ctr"/>
            <a:r>
              <a:rPr lang="ru-RU" altLang="ru-RU" sz="2000" b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«Создание в </a:t>
            </a:r>
            <a:r>
              <a:rPr lang="ru-RU" altLang="ru-RU" sz="2000" b="1" dirty="0" err="1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Ирбитском</a:t>
            </a:r>
            <a:r>
              <a:rPr lang="ru-RU" altLang="ru-RU" sz="2000" b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 муниципальном образовании (исходя из прогнозируемой потребности) новых мест в общеобразовательных организациях до 2025 года»</a:t>
            </a:r>
          </a:p>
          <a:p>
            <a:pPr algn="just"/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Цель: обеспечить создание в </a:t>
            </a:r>
            <a:r>
              <a:rPr lang="ru-RU" altLang="ru-RU" sz="1600" b="1" dirty="0" err="1">
                <a:latin typeface="Times New Roman" pitchFamily="18" charset="0"/>
                <a:cs typeface="Times New Roman" pitchFamily="18" charset="0"/>
              </a:rPr>
              <a:t>Ирбитском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 муниципальном образовании новых мест в общеобразовательных организациях в соответствии с прогнозируемой потребностью и современными требованиями к условиям обучения</a:t>
            </a:r>
            <a:endParaRPr lang="ru-RU" altLang="ru-RU" sz="900" b="1" dirty="0">
              <a:cs typeface="Times New Roman" pitchFamily="18" charset="0"/>
            </a:endParaRPr>
          </a:p>
        </p:txBody>
      </p:sp>
      <p:pic>
        <p:nvPicPr>
          <p:cNvPr id="123911" name="Picture 43" descr="irbr-zjs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87313"/>
            <a:ext cx="576263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13" name="Стрелка вниз 4"/>
          <p:cNvSpPr>
            <a:spLocks noChangeArrowheads="1"/>
          </p:cNvSpPr>
          <p:nvPr/>
        </p:nvSpPr>
        <p:spPr bwMode="auto">
          <a:xfrm>
            <a:off x="4156869" y="3258163"/>
            <a:ext cx="792162" cy="582498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B7E5E5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17500"/>
            <a:ext cx="8229600" cy="158750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Бюджет Ирбитского МО на 2021 год </a:t>
            </a:r>
            <a:b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и плановый период 2022-2023 </a:t>
            </a:r>
            <a:r>
              <a:rPr lang="ru-RU" altLang="ru-RU" sz="2000" b="1" dirty="0" err="1" smtClean="0">
                <a:solidFill>
                  <a:srgbClr val="000099"/>
                </a:solidFill>
                <a:latin typeface="Times New Roman" pitchFamily="18" charset="0"/>
              </a:rPr>
              <a:t>гг</a:t>
            </a: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b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endParaRPr lang="ru-RU" altLang="ru-RU" sz="1400" b="1" i="1" dirty="0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8199" name="Скругленный прямоугольник 34"/>
          <p:cNvSpPr>
            <a:spLocks noChangeArrowheads="1"/>
          </p:cNvSpPr>
          <p:nvPr/>
        </p:nvSpPr>
        <p:spPr bwMode="auto">
          <a:xfrm>
            <a:off x="575557" y="2295309"/>
            <a:ext cx="3772606" cy="2141804"/>
          </a:xfrm>
          <a:prstGeom prst="roundRect">
            <a:avLst>
              <a:gd name="adj" fmla="val 16667"/>
            </a:avLst>
          </a:prstGeom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b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Подпрограмма 1 «Развитие физической культуры и спорта Ирбитского МО</a:t>
            </a:r>
            <a:r>
              <a:rPr lang="ru-RU" b="1" dirty="0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МБ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2021 – 693,9 тыс. руб.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2022 – 655,4 тыс. руб.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2023 – 593,9 тыс. руб.</a:t>
            </a:r>
            <a:endParaRPr lang="ru-RU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b="1" dirty="0" smtClean="0">
              <a:solidFill>
                <a:srgbClr val="00602B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rgbClr val="00602B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b="1" dirty="0" smtClean="0">
              <a:solidFill>
                <a:srgbClr val="00602B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rgbClr val="00602B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0" name="Скругленный прямоугольник 34"/>
          <p:cNvSpPr>
            <a:spLocks noChangeArrowheads="1"/>
          </p:cNvSpPr>
          <p:nvPr/>
        </p:nvSpPr>
        <p:spPr bwMode="auto">
          <a:xfrm>
            <a:off x="151863" y="4545126"/>
            <a:ext cx="3376022" cy="2251756"/>
          </a:xfrm>
          <a:prstGeom prst="roundRect">
            <a:avLst>
              <a:gd name="adj" fmla="val 16667"/>
            </a:avLst>
          </a:prstGeom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Подпрограмма 2 «Молодежь Ирбитского МО»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МБ</a:t>
            </a:r>
          </a:p>
          <a:p>
            <a:pPr algn="ctr">
              <a:defRPr/>
            </a:pPr>
            <a:r>
              <a:rPr lang="ru-RU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2021 – 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1 808,0 </a:t>
            </a:r>
            <a:r>
              <a:rPr lang="ru-RU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>
              <a:defRPr/>
            </a:pPr>
            <a:r>
              <a:rPr lang="ru-RU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2022 – 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1 808,0 тыс</a:t>
            </a:r>
            <a:r>
              <a:rPr lang="ru-RU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>
              <a:defRPr/>
            </a:pPr>
            <a:r>
              <a:rPr lang="ru-RU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2023 – 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1 808,0  </a:t>
            </a:r>
            <a:r>
              <a:rPr lang="ru-RU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>
              <a:defRPr/>
            </a:pPr>
            <a:endParaRPr lang="ru-RU" sz="1600" b="1" dirty="0" smtClean="0">
              <a:solidFill>
                <a:srgbClr val="00602B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b="1" dirty="0" smtClean="0">
              <a:solidFill>
                <a:srgbClr val="00602B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1" name="Скругленный прямоугольник 34"/>
          <p:cNvSpPr>
            <a:spLocks noChangeArrowheads="1"/>
          </p:cNvSpPr>
          <p:nvPr/>
        </p:nvSpPr>
        <p:spPr bwMode="auto">
          <a:xfrm>
            <a:off x="4859338" y="2276475"/>
            <a:ext cx="3960812" cy="2160638"/>
          </a:xfrm>
          <a:prstGeom prst="roundRect">
            <a:avLst>
              <a:gd name="adj" fmla="val 16667"/>
            </a:avLst>
          </a:prstGeom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b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Подпрограмма 3 «Патриотическое воспитание граждан Ирбитского </a:t>
            </a:r>
            <a:r>
              <a:rPr lang="ru-RU" b="1" dirty="0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МО» 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МБ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480,0 </a:t>
            </a:r>
            <a:r>
              <a:rPr lang="ru-RU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>
              <a:defRPr/>
            </a:pPr>
            <a:r>
              <a:rPr lang="ru-RU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2022 – 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480,0 </a:t>
            </a:r>
            <a:r>
              <a:rPr lang="ru-RU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>
              <a:defRPr/>
            </a:pPr>
            <a:r>
              <a:rPr lang="ru-RU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2023 – 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480,0 </a:t>
            </a:r>
            <a:r>
              <a:rPr lang="ru-RU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>
              <a:defRPr/>
            </a:pPr>
            <a:endParaRPr lang="ru-RU" sz="1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3" name="Скругленный прямоугольник 34"/>
          <p:cNvSpPr>
            <a:spLocks noChangeArrowheads="1"/>
          </p:cNvSpPr>
          <p:nvPr/>
        </p:nvSpPr>
        <p:spPr bwMode="auto">
          <a:xfrm>
            <a:off x="3671900" y="4545125"/>
            <a:ext cx="5387169" cy="2263394"/>
          </a:xfrm>
          <a:prstGeom prst="roundRect">
            <a:avLst>
              <a:gd name="adj" fmla="val 16667"/>
            </a:avLst>
          </a:prstGeom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b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Подпрограмма 4 «Обеспечение реализации муниципальной программы  «Развитие физической культуры, спорта и молодежной политики  Ирбитского МО </a:t>
            </a:r>
            <a:r>
              <a:rPr lang="ru-RU" b="1" dirty="0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до 2024 г.»</a:t>
            </a:r>
          </a:p>
          <a:p>
            <a:pPr algn="ctr">
              <a:defRPr/>
            </a:pPr>
            <a:r>
              <a:rPr lang="ru-RU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2021 – 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6 635,9  </a:t>
            </a:r>
            <a:r>
              <a:rPr lang="ru-RU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>
              <a:defRPr/>
            </a:pPr>
            <a:r>
              <a:rPr lang="ru-RU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2022 – 6 635,9 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>
              <a:defRPr/>
            </a:pPr>
            <a:r>
              <a:rPr lang="ru-RU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2023 – 6 635,9 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>
              <a:defRPr/>
            </a:pPr>
            <a:endParaRPr lang="ru-RU" sz="1600" b="1" dirty="0">
              <a:solidFill>
                <a:srgbClr val="00602B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5" name="Стрелка вниз 15"/>
          <p:cNvSpPr>
            <a:spLocks noChangeArrowheads="1"/>
          </p:cNvSpPr>
          <p:nvPr/>
        </p:nvSpPr>
        <p:spPr bwMode="auto">
          <a:xfrm>
            <a:off x="153987" y="2097088"/>
            <a:ext cx="484188" cy="2570162"/>
          </a:xfrm>
          <a:prstGeom prst="downArrow">
            <a:avLst>
              <a:gd name="adj1" fmla="val 50000"/>
              <a:gd name="adj2" fmla="val 260328"/>
            </a:avLst>
          </a:prstGeom>
          <a:solidFill>
            <a:schemeClr val="accent2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209" name="Стрелка вниз 19"/>
          <p:cNvSpPr>
            <a:spLocks noChangeArrowheads="1"/>
          </p:cNvSpPr>
          <p:nvPr/>
        </p:nvSpPr>
        <p:spPr bwMode="auto">
          <a:xfrm>
            <a:off x="4348163" y="2109788"/>
            <a:ext cx="484187" cy="2570162"/>
          </a:xfrm>
          <a:prstGeom prst="downArrow">
            <a:avLst>
              <a:gd name="adj1" fmla="val 50000"/>
              <a:gd name="adj2" fmla="val 263935"/>
            </a:avLst>
          </a:prstGeom>
          <a:solidFill>
            <a:schemeClr val="accent2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198" name="Скругленный прямоугольник 34"/>
          <p:cNvSpPr>
            <a:spLocks noChangeArrowheads="1"/>
          </p:cNvSpPr>
          <p:nvPr/>
        </p:nvSpPr>
        <p:spPr bwMode="auto">
          <a:xfrm>
            <a:off x="215900" y="647700"/>
            <a:ext cx="8712200" cy="1449388"/>
          </a:xfrm>
          <a:prstGeom prst="roundRect">
            <a:avLst>
              <a:gd name="adj" fmla="val 16667"/>
            </a:avLst>
          </a:prstGeom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«Развитие физической культуры, спорта и молодежной политики </a:t>
            </a:r>
            <a:r>
              <a:rPr lang="ru-RU" sz="2000" b="1" dirty="0" err="1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Ирбитского</a:t>
            </a:r>
            <a:r>
              <a:rPr lang="ru-RU" sz="2000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образования до 2024 года»</a:t>
            </a:r>
          </a:p>
          <a:p>
            <a:pPr algn="just"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Создание условий для развития физической культуры, спорта и молодежной политики в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Ирбитском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МО, в том числе для лиц с ограниченными возможностями здоровья и инвалидов.</a:t>
            </a:r>
          </a:p>
        </p:txBody>
      </p:sp>
      <p:pic>
        <p:nvPicPr>
          <p:cNvPr id="124937" name="Picture 43" descr="irbr-zjs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87313"/>
            <a:ext cx="576263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низ 5"/>
          <p:cNvSpPr/>
          <p:nvPr/>
        </p:nvSpPr>
        <p:spPr bwMode="auto">
          <a:xfrm>
            <a:off x="2051050" y="2109788"/>
            <a:ext cx="900113" cy="166687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+mn-cs"/>
            </a:endParaRPr>
          </a:p>
        </p:txBody>
      </p:sp>
      <p:sp>
        <p:nvSpPr>
          <p:cNvPr id="7" name="Стрелка вниз 6"/>
          <p:cNvSpPr/>
          <p:nvPr/>
        </p:nvSpPr>
        <p:spPr bwMode="auto">
          <a:xfrm>
            <a:off x="6556375" y="2109788"/>
            <a:ext cx="792163" cy="166687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17500"/>
            <a:ext cx="8229600" cy="127552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Бюджет Ирбитского МО на 2021 год </a:t>
            </a:r>
            <a:b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и плановый период 2022-2023 </a:t>
            </a:r>
            <a:r>
              <a:rPr lang="ru-RU" altLang="ru-RU" sz="2000" b="1" dirty="0" err="1" smtClean="0">
                <a:solidFill>
                  <a:srgbClr val="000099"/>
                </a:solidFill>
                <a:latin typeface="Times New Roman" pitchFamily="18" charset="0"/>
              </a:rPr>
              <a:t>гг</a:t>
            </a: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b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endParaRPr lang="ru-RU" altLang="ru-RU" sz="1400" b="1" i="1" dirty="0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8198" name="Скругленный прямоугольник 34"/>
          <p:cNvSpPr>
            <a:spLocks noChangeArrowheads="1"/>
          </p:cNvSpPr>
          <p:nvPr/>
        </p:nvSpPr>
        <p:spPr bwMode="auto">
          <a:xfrm>
            <a:off x="227013" y="564625"/>
            <a:ext cx="8712200" cy="864022"/>
          </a:xfrm>
          <a:prstGeom prst="roundRect">
            <a:avLst>
              <a:gd name="adj" fmla="val 16667"/>
            </a:avLst>
          </a:prstGeom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2400" b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Подпрограмма 1 «Развитие физической </a:t>
            </a:r>
            <a:r>
              <a:rPr lang="ru-RU" sz="2400" b="1" dirty="0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культуры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спорта </a:t>
            </a:r>
            <a:r>
              <a:rPr lang="ru-RU" sz="2400" b="1" dirty="0" err="1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Ирбитского</a:t>
            </a:r>
            <a:r>
              <a:rPr lang="ru-RU" sz="2400" b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 МО</a:t>
            </a:r>
            <a:r>
              <a:rPr lang="ru-RU" sz="2400" b="1" dirty="0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solidFill>
                <a:srgbClr val="00602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4937" name="Picture 43" descr="irbr-zjs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87313"/>
            <a:ext cx="576263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 bwMode="auto">
          <a:xfrm>
            <a:off x="4474766" y="1548220"/>
            <a:ext cx="4597733" cy="2744876"/>
          </a:xfrm>
          <a:prstGeom prst="roundRect">
            <a:avLst/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89804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физкультурно-оздоровительных и спортивно-массовых мероприятий</a:t>
            </a:r>
          </a:p>
          <a:p>
            <a:pPr algn="ctr"/>
            <a:r>
              <a:rPr lang="ru-RU" sz="2600" b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 – 2023 год</a:t>
            </a:r>
          </a:p>
          <a:p>
            <a:pPr algn="ctr"/>
            <a:r>
              <a:rPr lang="ru-RU" sz="2600" b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 – 453,6 тыс. руб.</a:t>
            </a:r>
          </a:p>
          <a:p>
            <a:pPr algn="ctr"/>
            <a:endParaRPr lang="ru-RU" sz="2400" b="1" dirty="0" smtClean="0">
              <a:solidFill>
                <a:srgbClr val="004C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1727684" y="4298118"/>
            <a:ext cx="5688632" cy="2412268"/>
          </a:xfrm>
          <a:prstGeom prst="roundRect">
            <a:avLst/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89804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и  ремонт спортивных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</a:t>
            </a:r>
          </a:p>
          <a:p>
            <a:pPr algn="ctr"/>
            <a:r>
              <a:rPr lang="ru-RU" sz="2600" b="1" dirty="0" smtClean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– 188,8 тыс. руб.</a:t>
            </a:r>
          </a:p>
          <a:p>
            <a:pPr algn="ctr"/>
            <a:r>
              <a:rPr lang="ru-RU" sz="2600" b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– 150,0 тыс. руб.</a:t>
            </a:r>
          </a:p>
          <a:p>
            <a:pPr algn="ctr"/>
            <a:r>
              <a:rPr lang="ru-RU" sz="2600" b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 - 188,5 тыс. руб.</a:t>
            </a:r>
            <a:endParaRPr lang="ru-RU" sz="2600" b="1" dirty="0">
              <a:solidFill>
                <a:srgbClr val="004C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 bwMode="auto">
          <a:xfrm>
            <a:off x="105109" y="1548221"/>
            <a:ext cx="4227405" cy="2744875"/>
          </a:xfrm>
          <a:prstGeom prst="roundRect">
            <a:avLst/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89804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внедрению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реализации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комплекса "Готов к труду и обороне" </a:t>
            </a:r>
          </a:p>
          <a:p>
            <a:pPr algn="ctr"/>
            <a:r>
              <a:rPr lang="ru-RU" sz="2600" b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 – 2023 год</a:t>
            </a:r>
          </a:p>
          <a:p>
            <a:pPr algn="ctr"/>
            <a:r>
              <a:rPr lang="ru-RU" sz="2600" b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 – 51,8 </a:t>
            </a:r>
            <a:r>
              <a:rPr lang="ru-RU" sz="2600" b="1" dirty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  <a:p>
            <a:pPr algn="ctr"/>
            <a:endParaRPr lang="ru-RU" sz="2400" b="1" dirty="0">
              <a:solidFill>
                <a:srgbClr val="004C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97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17500"/>
            <a:ext cx="8229600" cy="158750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Бюджет Ирбитского МО на 2021 год </a:t>
            </a:r>
            <a:b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и плановый период 2022-2023 </a:t>
            </a:r>
            <a:r>
              <a:rPr lang="ru-RU" altLang="ru-RU" sz="2000" b="1" dirty="0" err="1" smtClean="0">
                <a:solidFill>
                  <a:srgbClr val="000099"/>
                </a:solidFill>
                <a:latin typeface="Times New Roman" pitchFamily="18" charset="0"/>
              </a:rPr>
              <a:t>гг</a:t>
            </a: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b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endParaRPr lang="ru-RU" altLang="ru-RU" sz="1400" b="1" i="1" dirty="0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8198" name="Скругленный прямоугольник 34"/>
          <p:cNvSpPr>
            <a:spLocks noChangeArrowheads="1"/>
          </p:cNvSpPr>
          <p:nvPr/>
        </p:nvSpPr>
        <p:spPr bwMode="auto">
          <a:xfrm>
            <a:off x="251904" y="594374"/>
            <a:ext cx="8712200" cy="897226"/>
          </a:xfrm>
          <a:prstGeom prst="roundRect">
            <a:avLst>
              <a:gd name="adj" fmla="val 16667"/>
            </a:avLst>
          </a:prstGeom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2400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2  </a:t>
            </a:r>
            <a:r>
              <a:rPr lang="ru-RU" sz="2400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«Молодежь </a:t>
            </a:r>
            <a:r>
              <a:rPr lang="ru-RU" sz="2400" b="1" dirty="0" err="1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Ирбитского</a:t>
            </a:r>
            <a:r>
              <a:rPr lang="ru-RU" sz="2400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образования</a:t>
            </a:r>
            <a:r>
              <a:rPr lang="ru-RU" sz="2400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124937" name="Picture 43" descr="irbr-zjs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87313"/>
            <a:ext cx="576263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 bwMode="auto">
          <a:xfrm>
            <a:off x="4666426" y="3934105"/>
            <a:ext cx="4406073" cy="2803114"/>
          </a:xfrm>
          <a:prstGeom prst="roundRect">
            <a:avLst/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89804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 мероприятий по приоритетным направлениям работы с молодежью (в т.ч. «Молодежный сертификат»)</a:t>
            </a:r>
          </a:p>
          <a:p>
            <a:pPr algn="ctr">
              <a:defRPr/>
            </a:pPr>
            <a:r>
              <a:rPr lang="ru-RU" sz="2600" b="1" dirty="0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2021г.- 2023г.</a:t>
            </a:r>
          </a:p>
          <a:p>
            <a:pPr algn="ctr">
              <a:defRPr/>
            </a:pPr>
            <a:r>
              <a:rPr lang="ru-RU" sz="2600" b="1" dirty="0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 130,0 тыс. руб.</a:t>
            </a:r>
            <a:endParaRPr lang="ru-RU" sz="2600" b="1" dirty="0">
              <a:solidFill>
                <a:srgbClr val="00602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4666426" y="1680409"/>
            <a:ext cx="4277587" cy="2130079"/>
          </a:xfrm>
          <a:prstGeom prst="roundRect">
            <a:avLst/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89804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«Летней молодежной биржи труда»</a:t>
            </a:r>
          </a:p>
          <a:p>
            <a:pPr algn="ctr">
              <a:defRPr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600" b="1" dirty="0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2021г.- 2023г.</a:t>
            </a:r>
          </a:p>
          <a:p>
            <a:pPr algn="ctr">
              <a:defRPr/>
            </a:pPr>
            <a:r>
              <a:rPr lang="ru-RU" sz="2600" b="1" dirty="0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 1 628,0 тыс. руб.</a:t>
            </a:r>
          </a:p>
          <a:p>
            <a:pPr algn="ctr">
              <a:defRPr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400" b="1" dirty="0" smtClean="0">
              <a:solidFill>
                <a:srgbClr val="00602B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400" b="1" dirty="0">
              <a:solidFill>
                <a:srgbClr val="00602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125729" y="1680409"/>
            <a:ext cx="4500054" cy="5177592"/>
          </a:xfrm>
          <a:prstGeom prst="roundRect">
            <a:avLst/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89804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Осуществление работы с молодежью (Развитие инфраструктуры молодежной политики,  развитие сети муниципальных учреждений по работе с молодежью,  создание и обеспечение деятельности «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коворкинг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-центров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»)</a:t>
            </a:r>
            <a:endParaRPr lang="ru-RU" sz="2400" b="1" dirty="0" smtClean="0">
              <a:solidFill>
                <a:srgbClr val="00602B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600" b="1" dirty="0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2021г. – 2023 г.</a:t>
            </a:r>
          </a:p>
          <a:p>
            <a:pPr algn="ctr">
              <a:defRPr/>
            </a:pPr>
            <a:r>
              <a:rPr lang="ru-RU" sz="2600" b="1" dirty="0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600" b="1" dirty="0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0,0 тыс. руб.</a:t>
            </a:r>
            <a:endParaRPr lang="ru-RU" sz="2600" b="1" dirty="0">
              <a:solidFill>
                <a:srgbClr val="00602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 bwMode="auto">
          <a:xfrm>
            <a:off x="1295636" y="1476454"/>
            <a:ext cx="2160240" cy="332367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Стрелка вниз 5"/>
          <p:cNvSpPr/>
          <p:nvPr/>
        </p:nvSpPr>
        <p:spPr bwMode="auto">
          <a:xfrm>
            <a:off x="5977127" y="1476454"/>
            <a:ext cx="1656184" cy="284293"/>
          </a:xfrm>
          <a:prstGeom prst="downArrow">
            <a:avLst>
              <a:gd name="adj1" fmla="val 50000"/>
              <a:gd name="adj2" fmla="val 42342"/>
            </a:avLst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83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17500"/>
            <a:ext cx="8229600" cy="158750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Бюджет Ирбитского МО на 2021 год </a:t>
            </a:r>
            <a:b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и плановый период 2022-2023 </a:t>
            </a:r>
            <a:r>
              <a:rPr lang="ru-RU" altLang="ru-RU" sz="2000" b="1" dirty="0" err="1" smtClean="0">
                <a:solidFill>
                  <a:srgbClr val="000099"/>
                </a:solidFill>
                <a:latin typeface="Times New Roman" pitchFamily="18" charset="0"/>
              </a:rPr>
              <a:t>гг</a:t>
            </a: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b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endParaRPr lang="ru-RU" altLang="ru-RU" sz="1400" b="1" i="1" dirty="0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8198" name="Скругленный прямоугольник 34"/>
          <p:cNvSpPr>
            <a:spLocks noChangeArrowheads="1"/>
          </p:cNvSpPr>
          <p:nvPr/>
        </p:nvSpPr>
        <p:spPr bwMode="auto">
          <a:xfrm>
            <a:off x="219281" y="706437"/>
            <a:ext cx="8712200" cy="886359"/>
          </a:xfrm>
          <a:prstGeom prst="roundRect">
            <a:avLst>
              <a:gd name="adj" fmla="val 16667"/>
            </a:avLst>
          </a:prstGeom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2400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3 «Патриотическое воспитание граждан </a:t>
            </a:r>
            <a:r>
              <a:rPr lang="ru-RU" sz="2400" b="1" dirty="0" err="1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Ирбитского</a:t>
            </a:r>
            <a:r>
              <a:rPr lang="ru-RU" sz="2400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МО»</a:t>
            </a:r>
          </a:p>
        </p:txBody>
      </p:sp>
      <p:pic>
        <p:nvPicPr>
          <p:cNvPr id="124937" name="Picture 43" descr="irbr-zjs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87313"/>
            <a:ext cx="576263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 bwMode="auto">
          <a:xfrm>
            <a:off x="219281" y="1988840"/>
            <a:ext cx="4315024" cy="4788532"/>
          </a:xfrm>
          <a:prstGeom prst="roundRect">
            <a:avLst/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89804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Приобретение оборудования и инвентаря для учреждений занимающихся патриотическим воспитанием и допризывной подготовкой молодежи к военной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службе</a:t>
            </a:r>
          </a:p>
          <a:p>
            <a:pPr algn="ctr">
              <a:defRPr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b="1" dirty="0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2021г.-2023г.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450,0 тыс. руб.</a:t>
            </a:r>
            <a:endParaRPr lang="ru-RU" sz="2800" b="1" dirty="0">
              <a:solidFill>
                <a:srgbClr val="00602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4752020" y="1988840"/>
            <a:ext cx="4179461" cy="4788532"/>
          </a:xfrm>
          <a:prstGeom prst="roundRect">
            <a:avLst/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89804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 мероприятий направленных на патриотическое воспитание граждан (учебно-спортивные игры, спартакиады, оплата путевок в военно-патриотические оздоровительные лагеря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4C22"/>
                </a:solidFill>
                <a:latin typeface="Times New Roman" pitchFamily="18" charset="0"/>
                <a:cs typeface="Times New Roman" pitchFamily="18" charset="0"/>
              </a:rPr>
              <a:t>2021г. – 2023г.</a:t>
            </a:r>
          </a:p>
          <a:p>
            <a:pPr algn="ctr"/>
            <a:r>
              <a:rPr lang="ru-RU" sz="2800" b="1" dirty="0" smtClean="0">
                <a:solidFill>
                  <a:srgbClr val="004C22"/>
                </a:solidFill>
                <a:latin typeface="Times New Roman" pitchFamily="18" charset="0"/>
                <a:cs typeface="Times New Roman" pitchFamily="18" charset="0"/>
              </a:rPr>
              <a:t>30,0 тыс. руб.</a:t>
            </a:r>
          </a:p>
        </p:txBody>
      </p:sp>
      <p:sp>
        <p:nvSpPr>
          <p:cNvPr id="2" name="Стрелка вниз 1"/>
          <p:cNvSpPr/>
          <p:nvPr/>
        </p:nvSpPr>
        <p:spPr bwMode="auto">
          <a:xfrm>
            <a:off x="1151620" y="1592796"/>
            <a:ext cx="2268252" cy="619124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 bwMode="auto">
          <a:xfrm>
            <a:off x="5796136" y="1592796"/>
            <a:ext cx="2196244" cy="619124"/>
          </a:xfrm>
          <a:prstGeom prst="downArrow">
            <a:avLst>
              <a:gd name="adj1" fmla="val 50000"/>
              <a:gd name="adj2" fmla="val 48242"/>
            </a:avLst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09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52400"/>
            <a:ext cx="8229600" cy="360363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Бюджет Ирбитского МО на 2021 год </a:t>
            </a:r>
            <a:b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и плановый период 2022-2023 </a:t>
            </a:r>
            <a:r>
              <a:rPr lang="ru-RU" altLang="ru-RU" sz="2000" b="1" dirty="0" err="1" smtClean="0">
                <a:solidFill>
                  <a:srgbClr val="000099"/>
                </a:solidFill>
                <a:latin typeface="Times New Roman" pitchFamily="18" charset="0"/>
              </a:rPr>
              <a:t>гг</a:t>
            </a: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  </a:t>
            </a:r>
            <a:b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endParaRPr lang="ru-RU" altLang="ru-RU" sz="1400" b="1" i="1" dirty="0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25954" name="Скругленный прямоугольник 34"/>
          <p:cNvSpPr>
            <a:spLocks noChangeArrowheads="1"/>
          </p:cNvSpPr>
          <p:nvPr/>
        </p:nvSpPr>
        <p:spPr bwMode="auto">
          <a:xfrm>
            <a:off x="181252" y="4039283"/>
            <a:ext cx="4345047" cy="28194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b="1" dirty="0">
                <a:solidFill>
                  <a:srgbClr val="19194D"/>
                </a:solidFill>
                <a:latin typeface="Times New Roman" pitchFamily="18" charset="0"/>
                <a:cs typeface="Times New Roman" pitchFamily="18" charset="0"/>
              </a:rPr>
              <a:t>Подпрограмма 2 «Энергосбережение и повышение энергетической эффективности </a:t>
            </a:r>
            <a:r>
              <a:rPr lang="ru-RU" altLang="ru-RU" b="1" dirty="0" err="1">
                <a:solidFill>
                  <a:srgbClr val="19194D"/>
                </a:solidFill>
                <a:latin typeface="Times New Roman" pitchFamily="18" charset="0"/>
                <a:cs typeface="Times New Roman" pitchFamily="18" charset="0"/>
              </a:rPr>
              <a:t>Ирбитского</a:t>
            </a:r>
            <a:r>
              <a:rPr lang="ru-RU" altLang="ru-RU" b="1" dirty="0">
                <a:solidFill>
                  <a:srgbClr val="19194D"/>
                </a:solidFill>
                <a:latin typeface="Times New Roman" pitchFamily="18" charset="0"/>
                <a:cs typeface="Times New Roman" pitchFamily="18" charset="0"/>
              </a:rPr>
              <a:t> МО»</a:t>
            </a:r>
            <a:endParaRPr lang="ru-RU" alt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955" name="Скругленный прямоугольник 34"/>
          <p:cNvSpPr>
            <a:spLocks noChangeArrowheads="1"/>
          </p:cNvSpPr>
          <p:nvPr/>
        </p:nvSpPr>
        <p:spPr bwMode="auto">
          <a:xfrm>
            <a:off x="0" y="584684"/>
            <a:ext cx="9144000" cy="12601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b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algn="ctr"/>
            <a:r>
              <a:rPr lang="ru-RU" altLang="ru-RU" sz="2000" b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«Развитие жилищно-коммунального хозяйства и повышение энергетической эффективности в </a:t>
            </a:r>
            <a:r>
              <a:rPr lang="ru-RU" altLang="ru-RU" sz="2000" b="1" dirty="0" err="1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Ирбитском</a:t>
            </a:r>
            <a:r>
              <a:rPr lang="ru-RU" altLang="ru-RU" sz="2000" b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 муниципальном образовании до </a:t>
            </a:r>
            <a:r>
              <a:rPr lang="ru-RU" altLang="ru-RU" sz="2000" b="1" dirty="0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2000" b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года»</a:t>
            </a:r>
          </a:p>
        </p:txBody>
      </p:sp>
      <p:sp>
        <p:nvSpPr>
          <p:cNvPr id="125956" name="Скругленный прямоугольник 34"/>
          <p:cNvSpPr>
            <a:spLocks noChangeArrowheads="1"/>
          </p:cNvSpPr>
          <p:nvPr/>
        </p:nvSpPr>
        <p:spPr bwMode="auto">
          <a:xfrm>
            <a:off x="1149297" y="1916831"/>
            <a:ext cx="6927951" cy="21446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b="1" dirty="0">
                <a:solidFill>
                  <a:srgbClr val="19194D"/>
                </a:solidFill>
                <a:latin typeface="Times New Roman" pitchFamily="18" charset="0"/>
                <a:cs typeface="Times New Roman" pitchFamily="18" charset="0"/>
              </a:rPr>
              <a:t>Подпрограмма 1 «Развитие и модернизация систем коммунальной инфраструктуры теплоснабжения, водоснабжения и водоотведения»</a:t>
            </a:r>
            <a:endParaRPr lang="ru-RU" altLang="ru-RU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25957" name="Скругленный прямоугольник 34"/>
          <p:cNvSpPr>
            <a:spLocks noChangeArrowheads="1"/>
          </p:cNvSpPr>
          <p:nvPr/>
        </p:nvSpPr>
        <p:spPr bwMode="auto">
          <a:xfrm>
            <a:off x="4619353" y="4061495"/>
            <a:ext cx="4308533" cy="277498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b="1" dirty="0">
                <a:solidFill>
                  <a:srgbClr val="19194D"/>
                </a:solidFill>
                <a:latin typeface="Times New Roman" pitchFamily="18" charset="0"/>
                <a:cs typeface="Times New Roman" pitchFamily="18" charset="0"/>
              </a:rPr>
              <a:t>Подпрограмма 3 «Капитальный  ремонт общего имущества многоквартирных домов на территории </a:t>
            </a:r>
            <a:r>
              <a:rPr lang="ru-RU" altLang="ru-RU" b="1" dirty="0" err="1">
                <a:solidFill>
                  <a:srgbClr val="19194D"/>
                </a:solidFill>
                <a:latin typeface="Times New Roman" pitchFamily="18" charset="0"/>
                <a:cs typeface="Times New Roman" pitchFamily="18" charset="0"/>
              </a:rPr>
              <a:t>Ирбитского</a:t>
            </a:r>
            <a:r>
              <a:rPr lang="ru-RU" altLang="ru-RU" b="1" dirty="0">
                <a:solidFill>
                  <a:srgbClr val="19194D"/>
                </a:solidFill>
                <a:latin typeface="Times New Roman" pitchFamily="18" charset="0"/>
                <a:cs typeface="Times New Roman" pitchFamily="18" charset="0"/>
              </a:rPr>
              <a:t> МО»</a:t>
            </a:r>
            <a:endParaRPr lang="ru-RU" alt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961" name="Стрелка вниз 2"/>
          <p:cNvSpPr>
            <a:spLocks noChangeArrowheads="1"/>
          </p:cNvSpPr>
          <p:nvPr/>
        </p:nvSpPr>
        <p:spPr bwMode="auto">
          <a:xfrm>
            <a:off x="665109" y="1749402"/>
            <a:ext cx="484188" cy="2117754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B7E5E5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25965" name="Стрелка вниз 18"/>
          <p:cNvSpPr>
            <a:spLocks noChangeArrowheads="1"/>
          </p:cNvSpPr>
          <p:nvPr/>
        </p:nvSpPr>
        <p:spPr bwMode="auto">
          <a:xfrm>
            <a:off x="8077248" y="1749402"/>
            <a:ext cx="485775" cy="2117754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B7E5E5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pic>
        <p:nvPicPr>
          <p:cNvPr id="125967" name="Picture 43" descr="irbr-zjs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87313"/>
            <a:ext cx="61118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7800" name="Group 1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228004"/>
              </p:ext>
            </p:extLst>
          </p:nvPr>
        </p:nvGraphicFramePr>
        <p:xfrm>
          <a:off x="2326449" y="2887318"/>
          <a:ext cx="4600640" cy="1097280"/>
        </p:xfrm>
        <a:graphic>
          <a:graphicData uri="http://schemas.openxmlformats.org/drawingml/2006/table">
            <a:tbl>
              <a:tblPr/>
              <a:tblGrid>
                <a:gridCol w="1150161"/>
                <a:gridCol w="1166888"/>
                <a:gridCol w="1133432"/>
                <a:gridCol w="1150159"/>
              </a:tblGrid>
              <a:tr h="3433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66" marR="9146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1466" marR="9146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91466" marR="9146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91466" marR="9146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433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</a:t>
                      </a:r>
                    </a:p>
                  </a:txBody>
                  <a:tcPr marL="91466" marR="9146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1 973,0</a:t>
                      </a:r>
                    </a:p>
                  </a:txBody>
                  <a:tcPr marL="9528" marR="9528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213 433,0</a:t>
                      </a:r>
                    </a:p>
                  </a:txBody>
                  <a:tcPr marL="9528" marR="9528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213 433,0</a:t>
                      </a:r>
                    </a:p>
                  </a:txBody>
                  <a:tcPr marL="9528" marR="9528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3433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</a:t>
                      </a:r>
                    </a:p>
                  </a:txBody>
                  <a:tcPr marL="91466" marR="9146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10 800,0</a:t>
                      </a:r>
                    </a:p>
                  </a:txBody>
                  <a:tcPr marL="9528" marR="9528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6 740,0</a:t>
                      </a:r>
                    </a:p>
                  </a:txBody>
                  <a:tcPr marL="9528" marR="9528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8 540,0</a:t>
                      </a:r>
                    </a:p>
                  </a:txBody>
                  <a:tcPr marL="9528" marR="9528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797" name="Group 1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416690"/>
              </p:ext>
            </p:extLst>
          </p:nvPr>
        </p:nvGraphicFramePr>
        <p:xfrm>
          <a:off x="455099" y="5229200"/>
          <a:ext cx="3797352" cy="1504569"/>
        </p:xfrm>
        <a:graphic>
          <a:graphicData uri="http://schemas.openxmlformats.org/drawingml/2006/table">
            <a:tbl>
              <a:tblPr/>
              <a:tblGrid>
                <a:gridCol w="623914"/>
                <a:gridCol w="1089088"/>
                <a:gridCol w="1032592"/>
                <a:gridCol w="1051758"/>
              </a:tblGrid>
              <a:tr h="4680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1466" marR="9146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91466" marR="9146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91466" marR="9146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5182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1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anose="02020603050405020304" pitchFamily="18" charset="0"/>
                        </a:rPr>
                        <a:t>97 000,0</a:t>
                      </a:r>
                    </a:p>
                  </a:txBody>
                  <a:tcPr marL="9525" marR="9525" marT="9521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anose="02020603050405020304" pitchFamily="18" charset="0"/>
                        </a:rPr>
                        <a:t>135 800,0</a:t>
                      </a:r>
                    </a:p>
                  </a:txBody>
                  <a:tcPr marL="9525" marR="9525" marT="9521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51825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anose="02020603050405020304" pitchFamily="18" charset="0"/>
                        </a:rPr>
                        <a:t>30 132,6</a:t>
                      </a:r>
                    </a:p>
                  </a:txBody>
                  <a:tcPr marL="9525" marR="9525" marT="9521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anose="02020603050405020304" pitchFamily="18" charset="0"/>
                        </a:rPr>
                        <a:t>14 091,1</a:t>
                      </a:r>
                    </a:p>
                  </a:txBody>
                  <a:tcPr marL="9525" marR="9525" marT="9521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anose="02020603050405020304" pitchFamily="18" charset="0"/>
                        </a:rPr>
                        <a:t>16 000,0</a:t>
                      </a:r>
                    </a:p>
                  </a:txBody>
                  <a:tcPr marL="9525" marR="9525" marT="9521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553382"/>
              </p:ext>
            </p:extLst>
          </p:nvPr>
        </p:nvGraphicFramePr>
        <p:xfrm>
          <a:off x="4827591" y="5400700"/>
          <a:ext cx="3797352" cy="1131904"/>
        </p:xfrm>
        <a:graphic>
          <a:graphicData uri="http://schemas.openxmlformats.org/drawingml/2006/table">
            <a:tbl>
              <a:tblPr/>
              <a:tblGrid>
                <a:gridCol w="949338"/>
                <a:gridCol w="949338"/>
                <a:gridCol w="949338"/>
                <a:gridCol w="949338"/>
              </a:tblGrid>
              <a:tr h="5659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54" marR="91454" marT="45766" marB="4576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1454" marR="91454" marT="45766" marB="4576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91454" marR="91454" marT="45766" marB="4576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91454" marR="91454" marT="45766" marB="4576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5659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</a:t>
                      </a:r>
                    </a:p>
                  </a:txBody>
                  <a:tcPr marL="91454" marR="91454" marT="45766" marB="4576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anose="02020603050405020304" pitchFamily="18" charset="0"/>
                        </a:rPr>
                        <a:t>300,0</a:t>
                      </a:r>
                    </a:p>
                  </a:txBody>
                  <a:tcPr marL="9526" marR="9526" marT="953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anose="02020603050405020304" pitchFamily="18" charset="0"/>
                        </a:rPr>
                        <a:t>300,0</a:t>
                      </a:r>
                    </a:p>
                  </a:txBody>
                  <a:tcPr marL="9526" marR="9526" marT="953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anose="02020603050405020304" pitchFamily="18" charset="0"/>
                        </a:rPr>
                        <a:t>300,0</a:t>
                      </a:r>
                    </a:p>
                  </a:txBody>
                  <a:tcPr marL="9526" marR="9526" marT="953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ЗАКОНОДАТЕЛЬСТВА и НОРМАТИВНО-ПРАВОВЫХ АКТОВ ИРБИТСКОГО МО УЧТЕННЫЕ ПРИ ФОРМИРОВАНИИ </a:t>
            </a:r>
            <a:br>
              <a:rPr lang="ru-RU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ДОХОДНОЙ ЧАСТИ БЮДЖЕТА </a:t>
            </a:r>
            <a:br>
              <a:rPr lang="ru-RU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2020-2022 годы</a:t>
            </a:r>
            <a:endParaRPr lang="ru-RU" sz="1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0EFCD-7B7B-4157-80AA-53A1FCC8C875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129787" y="3312651"/>
            <a:ext cx="4119148" cy="1752888"/>
          </a:xfrm>
          <a:prstGeom prst="roundRect">
            <a:avLst/>
          </a:prstGeom>
          <a:gradFill rotWithShape="1">
            <a:gsLst>
              <a:gs pos="39000">
                <a:srgbClr val="FF9933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 cap="flat" cmpd="sng" algn="ctr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z="1200" dirty="0">
                <a:latin typeface="Liberation Serif" panose="02020603050405020304" pitchFamily="18" charset="0"/>
              </a:rPr>
              <a:t>С 2021 год увеличен дополнительный норматив отчислений в бюджет </a:t>
            </a:r>
            <a:r>
              <a:rPr lang="ru-RU" sz="1200" dirty="0" err="1">
                <a:latin typeface="Liberation Serif" panose="02020603050405020304" pitchFamily="18" charset="0"/>
              </a:rPr>
              <a:t>Ирбитского</a:t>
            </a:r>
            <a:r>
              <a:rPr lang="ru-RU" sz="1200" dirty="0">
                <a:latin typeface="Liberation Serif" panose="02020603050405020304" pitchFamily="18" charset="0"/>
              </a:rPr>
              <a:t> МО от налога на доходы физических лиц, заменяющий дотации из областного бюджета на выравнивание бюджетной обеспеченности муниципальных районов (городских округов) с 56 % до 84%. Таким образом, зачисление НДФЛ в бюджет </a:t>
            </a:r>
            <a:r>
              <a:rPr lang="ru-RU" sz="1200" dirty="0" err="1">
                <a:latin typeface="Liberation Serif" panose="02020603050405020304" pitchFamily="18" charset="0"/>
              </a:rPr>
              <a:t>Ирбитского</a:t>
            </a:r>
            <a:r>
              <a:rPr lang="ru-RU" sz="1200" dirty="0">
                <a:latin typeface="Liberation Serif" panose="02020603050405020304" pitchFamily="18" charset="0"/>
              </a:rPr>
              <a:t> МО в 2021-2023 годы будет в размере 100%.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015" y="1619850"/>
            <a:ext cx="2736305" cy="283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679" y="4761148"/>
            <a:ext cx="2401887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576064" cy="68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кругленный прямоугольник 8"/>
          <p:cNvSpPr/>
          <p:nvPr/>
        </p:nvSpPr>
        <p:spPr bwMode="auto">
          <a:xfrm>
            <a:off x="133254" y="1157060"/>
            <a:ext cx="3180415" cy="2023786"/>
          </a:xfrm>
          <a:prstGeom prst="roundRect">
            <a:avLst/>
          </a:prstGeom>
          <a:gradFill rotWithShape="1">
            <a:gsLst>
              <a:gs pos="100000">
                <a:srgbClr val="FFC000">
                  <a:lumMod val="100000"/>
                </a:srgbClr>
              </a:gs>
              <a:gs pos="100000">
                <a:srgbClr val="CCFFFF">
                  <a:gamma/>
                  <a:shade val="89804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bg1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z="1200" dirty="0">
                <a:latin typeface="Liberation Serif" panose="02020603050405020304" pitchFamily="18" charset="0"/>
              </a:rPr>
              <a:t>С 1 января 2021 года система налогообложения в виде единого налога на вменённый доход для отдельных видов деятельности отменяется, в связи с этим поступления от данного налога на 2021 год предусмотрены по итогам годовой декларации, на </a:t>
            </a:r>
            <a:r>
              <a:rPr lang="ru-RU" sz="1200" dirty="0" smtClean="0">
                <a:latin typeface="Liberation Serif" panose="02020603050405020304" pitchFamily="18" charset="0"/>
              </a:rPr>
              <a:t>2022-2023 годы </a:t>
            </a:r>
            <a:r>
              <a:rPr lang="ru-RU" sz="1200" dirty="0">
                <a:latin typeface="Liberation Serif" panose="02020603050405020304" pitchFamily="18" charset="0"/>
              </a:rPr>
              <a:t>поступления в доходной части местного бюджета не предусмотрены (Федеральный закон от 02.06.2016 № 178-ФЗ).</a:t>
            </a:r>
          </a:p>
          <a:p>
            <a:r>
              <a:rPr lang="ru-RU" sz="1200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4603773" y="1472521"/>
            <a:ext cx="4354564" cy="1948907"/>
          </a:xfrm>
          <a:prstGeom prst="roundRect">
            <a:avLst/>
          </a:prstGeom>
          <a:gradFill rotWithShape="1">
            <a:gsLst>
              <a:gs pos="100000">
                <a:srgbClr val="FFC000"/>
              </a:gs>
              <a:gs pos="100000">
                <a:srgbClr val="CCFFFF">
                  <a:gamma/>
                  <a:shade val="89804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1000" dirty="0">
                <a:latin typeface="Liberation Serif" panose="02020603050405020304" pitchFamily="18" charset="0"/>
              </a:rPr>
              <a:t>В соответствии с п.1 ст. 402 Налогового кодекса РФ, Законом Свердловской области от 26.03.2019 года №23-ОЗ «Об установлении единой даты начала применения на территории  Свердловской области порядка определения налоговой базы по налогу на имущество физических лиц исходя из кадастровой стоимости объектов налогообложения по этому налогу» на территории </a:t>
            </a:r>
            <a:r>
              <a:rPr lang="ru-RU" sz="1000" dirty="0" err="1">
                <a:latin typeface="Liberation Serif" panose="02020603050405020304" pitchFamily="18" charset="0"/>
              </a:rPr>
              <a:t>Ирбитского</a:t>
            </a:r>
            <a:r>
              <a:rPr lang="ru-RU" sz="1000" dirty="0">
                <a:latin typeface="Liberation Serif" panose="02020603050405020304" pitchFamily="18" charset="0"/>
              </a:rPr>
              <a:t> МО принято решение Думы </a:t>
            </a:r>
            <a:r>
              <a:rPr lang="ru-RU" sz="1000" dirty="0" err="1">
                <a:latin typeface="Liberation Serif" panose="02020603050405020304" pitchFamily="18" charset="0"/>
              </a:rPr>
              <a:t>Ирбитского</a:t>
            </a:r>
            <a:r>
              <a:rPr lang="ru-RU" sz="1000" dirty="0">
                <a:latin typeface="Liberation Serif" panose="02020603050405020304" pitchFamily="18" charset="0"/>
              </a:rPr>
              <a:t> МО от 30.10.2019 года №291 «Об установлении на территории </a:t>
            </a:r>
            <a:r>
              <a:rPr lang="ru-RU" sz="1000" dirty="0" err="1">
                <a:latin typeface="Liberation Serif" panose="02020603050405020304" pitchFamily="18" charset="0"/>
              </a:rPr>
              <a:t>Ирбитского</a:t>
            </a:r>
            <a:r>
              <a:rPr lang="ru-RU" sz="1000" dirty="0">
                <a:latin typeface="Liberation Serif" panose="02020603050405020304" pitchFamily="18" charset="0"/>
              </a:rPr>
              <a:t> МО ставок налога на имущество физических лиц с 1 января 2020 года». В результате, по предварительной оценке поступление налога на имущество физических лиц в бюджет </a:t>
            </a:r>
            <a:r>
              <a:rPr lang="ru-RU" sz="1000" dirty="0" err="1">
                <a:latin typeface="Liberation Serif" panose="02020603050405020304" pitchFamily="18" charset="0"/>
              </a:rPr>
              <a:t>Ирбитского</a:t>
            </a:r>
            <a:r>
              <a:rPr lang="ru-RU" sz="1000" dirty="0">
                <a:latin typeface="Liberation Serif" panose="02020603050405020304" pitchFamily="18" charset="0"/>
              </a:rPr>
              <a:t> МО с 2021 года </a:t>
            </a:r>
            <a:r>
              <a:rPr lang="ru-RU" sz="1000" dirty="0" err="1" smtClean="0">
                <a:latin typeface="Liberation Serif" panose="02020603050405020304" pitchFamily="18" charset="0"/>
              </a:rPr>
              <a:t>уменьшится.,но</a:t>
            </a:r>
            <a:r>
              <a:rPr lang="ru-RU" sz="1000" dirty="0" smtClean="0">
                <a:latin typeface="Liberation Serif" panose="02020603050405020304" pitchFamily="18" charset="0"/>
              </a:rPr>
              <a:t> незначительно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5025398" y="3609020"/>
            <a:ext cx="3901166" cy="1692187"/>
          </a:xfrm>
          <a:prstGeom prst="roundRect">
            <a:avLst/>
          </a:prstGeom>
          <a:gradFill rotWithShape="1">
            <a:gsLst>
              <a:gs pos="24000">
                <a:srgbClr val="FFC000"/>
              </a:gs>
              <a:gs pos="100000">
                <a:srgbClr val="FFC000"/>
              </a:gs>
              <a:gs pos="100000">
                <a:srgbClr val="FFC000">
                  <a:lumMod val="100000"/>
                </a:srgbClr>
              </a:gs>
              <a:gs pos="60000">
                <a:srgbClr val="FFFF00"/>
              </a:gs>
            </a:gsLst>
            <a:path path="rect">
              <a:fillToRect l="50000" t="50000" r="50000" b="50000"/>
            </a:path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bg1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z="1200" dirty="0">
                <a:latin typeface="Liberation Serif" panose="02020603050405020304" pitchFamily="18" charset="0"/>
              </a:rPr>
              <a:t>С 1 января 2021 года увеличился дифференцированный норматив отчислений в бюджет </a:t>
            </a:r>
            <a:r>
              <a:rPr lang="ru-RU" sz="1200" dirty="0" err="1">
                <a:latin typeface="Liberation Serif" panose="02020603050405020304" pitchFamily="18" charset="0"/>
              </a:rPr>
              <a:t>Ирбитского</a:t>
            </a:r>
            <a:r>
              <a:rPr lang="ru-RU" sz="1200" dirty="0">
                <a:latin typeface="Liberation Serif" panose="02020603050405020304" pitchFamily="18" charset="0"/>
              </a:rPr>
              <a:t> муниципального образования, от налога, взимаемого в связи с применением упрощенной системы налогообложения, подлежащего зачислению в соответствии с Бюджетным кодексом Российской Федерации и законодательством о налогах и сборах в областной бюджет с 30 до 56,8.</a:t>
            </a: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5256076" y="5409220"/>
            <a:ext cx="3670488" cy="1368152"/>
          </a:xfrm>
          <a:prstGeom prst="roundRect">
            <a:avLst/>
          </a:prstGeom>
          <a:gradFill rotWithShape="1">
            <a:gsLst>
              <a:gs pos="100000">
                <a:srgbClr val="92D05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 cap="flat" cmpd="sng" algn="ctr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z="1200" dirty="0">
                <a:latin typeface="Liberation Serif" panose="02020603050405020304" pitchFamily="18" charset="0"/>
              </a:rPr>
              <a:t>С 1 июля 2020 года увеличен размер платы за пользование муниципальными жилыми помещениями (плата за наем) с 12,40 руб. до 13 руб. за один квадратный метр общей площади (постановление Администрации </a:t>
            </a:r>
            <a:r>
              <a:rPr lang="ru-RU" sz="1200" dirty="0" err="1">
                <a:latin typeface="Liberation Serif" panose="02020603050405020304" pitchFamily="18" charset="0"/>
              </a:rPr>
              <a:t>Ирбитского</a:t>
            </a:r>
            <a:r>
              <a:rPr lang="ru-RU" sz="1200" dirty="0">
                <a:latin typeface="Liberation Serif" panose="02020603050405020304" pitchFamily="18" charset="0"/>
              </a:rPr>
              <a:t> муниципального образования от 28.05.2020г №277-ПА).</a:t>
            </a: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133254" y="5170635"/>
            <a:ext cx="4470519" cy="1514885"/>
          </a:xfrm>
          <a:prstGeom prst="roundRect">
            <a:avLst/>
          </a:prstGeom>
          <a:gradFill rotWithShape="1">
            <a:gsLst>
              <a:gs pos="100000">
                <a:srgbClr val="FFFF00"/>
              </a:gs>
              <a:gs pos="37000">
                <a:srgbClr val="FFC000"/>
              </a:gs>
            </a:gsLst>
            <a:path path="rect">
              <a:fillToRect l="50000" t="50000" r="50000" b="50000"/>
            </a:path>
          </a:gradFill>
          <a:ln w="9525" cap="flat" cmpd="sng" algn="ctr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z="1200" dirty="0">
                <a:latin typeface="Liberation Serif" panose="02020603050405020304" pitchFamily="18" charset="0"/>
              </a:rPr>
              <a:t>Уменьшился дифференцированный норматив отчислений в местный бюджет от акцизов на автомобильный и прямогонный бензин, дизельное топливо, масла для дизельных и (или) карбюраторных (</a:t>
            </a:r>
            <a:r>
              <a:rPr lang="ru-RU" sz="1200" dirty="0" err="1">
                <a:latin typeface="Liberation Serif" panose="02020603050405020304" pitchFamily="18" charset="0"/>
              </a:rPr>
              <a:t>инжекторных</a:t>
            </a:r>
            <a:r>
              <a:rPr lang="ru-RU" sz="1200" dirty="0">
                <a:latin typeface="Liberation Serif" panose="02020603050405020304" pitchFamily="18" charset="0"/>
              </a:rPr>
              <a:t>)  двигателей, производимых на территории Российской Федерации, на 2021 год и плановый период 2022 и 2023 годы для </a:t>
            </a:r>
            <a:r>
              <a:rPr lang="ru-RU" sz="1200" dirty="0" err="1">
                <a:latin typeface="Liberation Serif" panose="02020603050405020304" pitchFamily="18" charset="0"/>
              </a:rPr>
              <a:t>Ирбитского</a:t>
            </a:r>
            <a:r>
              <a:rPr lang="ru-RU" sz="1200" dirty="0">
                <a:latin typeface="Liberation Serif" panose="02020603050405020304" pitchFamily="18" charset="0"/>
              </a:rPr>
              <a:t> муниципального образования с 0,57644 % до 0,57152%.</a:t>
            </a:r>
          </a:p>
        </p:txBody>
      </p:sp>
    </p:spTree>
    <p:extLst>
      <p:ext uri="{BB962C8B-B14F-4D97-AF65-F5344CB8AC3E}">
        <p14:creationId xmlns:p14="http://schemas.microsoft.com/office/powerpoint/2010/main" val="41484050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52400"/>
            <a:ext cx="8229600" cy="360363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Бюджет Ирбитского МО на 2021 год </a:t>
            </a:r>
            <a:b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и плановый период 2022-2023 </a:t>
            </a:r>
            <a:r>
              <a:rPr lang="ru-RU" altLang="ru-RU" sz="2000" b="1" dirty="0" err="1" smtClean="0">
                <a:solidFill>
                  <a:srgbClr val="000099"/>
                </a:solidFill>
                <a:latin typeface="Times New Roman" pitchFamily="18" charset="0"/>
              </a:rPr>
              <a:t>гг</a:t>
            </a: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  </a:t>
            </a:r>
            <a:b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endParaRPr lang="ru-RU" altLang="ru-RU" sz="1400" b="1" i="1" dirty="0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25955" name="Скругленный прямоугольник 34"/>
          <p:cNvSpPr>
            <a:spLocks noChangeArrowheads="1"/>
          </p:cNvSpPr>
          <p:nvPr/>
        </p:nvSpPr>
        <p:spPr bwMode="auto">
          <a:xfrm>
            <a:off x="227013" y="590513"/>
            <a:ext cx="8712200" cy="9302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b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algn="ctr"/>
            <a:r>
              <a:rPr lang="ru-RU" altLang="ru-RU" b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«Развитие жилищно-коммунального хозяйства и повышение энергетической эффективности в </a:t>
            </a:r>
            <a:r>
              <a:rPr lang="ru-RU" altLang="ru-RU" b="1" dirty="0" err="1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Ирбитском</a:t>
            </a:r>
            <a:r>
              <a:rPr lang="ru-RU" altLang="ru-RU" b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 муниципальном образовании до </a:t>
            </a:r>
            <a:r>
              <a:rPr lang="ru-RU" altLang="ru-RU" b="1" dirty="0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b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года»</a:t>
            </a:r>
          </a:p>
        </p:txBody>
      </p:sp>
      <p:sp>
        <p:nvSpPr>
          <p:cNvPr id="26631" name="Скругленный прямоугольник 34"/>
          <p:cNvSpPr>
            <a:spLocks noChangeArrowheads="1"/>
          </p:cNvSpPr>
          <p:nvPr/>
        </p:nvSpPr>
        <p:spPr bwMode="auto">
          <a:xfrm>
            <a:off x="1760499" y="1573214"/>
            <a:ext cx="5513463" cy="243677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4 «Развитие газификации в </a:t>
            </a:r>
            <a:r>
              <a:rPr lang="ru-RU" sz="1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Ирбитском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МО»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ru-RU" sz="1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ru-RU" sz="1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32" name="Скругленный прямоугольник 34"/>
          <p:cNvSpPr>
            <a:spLocks noChangeArrowheads="1"/>
          </p:cNvSpPr>
          <p:nvPr/>
        </p:nvSpPr>
        <p:spPr bwMode="auto">
          <a:xfrm>
            <a:off x="227013" y="4009986"/>
            <a:ext cx="4272020" cy="284801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5 «Обеспечение рационального и безопасного природопользования на территории </a:t>
            </a:r>
            <a:r>
              <a:rPr lang="ru-RU" sz="1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Ирбитского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МО»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ru-RU" sz="1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ru-RU" sz="1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960" name="Скругленный прямоугольник 34"/>
          <p:cNvSpPr>
            <a:spLocks noChangeArrowheads="1"/>
          </p:cNvSpPr>
          <p:nvPr/>
        </p:nvSpPr>
        <p:spPr bwMode="auto">
          <a:xfrm>
            <a:off x="4754564" y="4046500"/>
            <a:ext cx="4238645" cy="28115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b="1" dirty="0">
                <a:solidFill>
                  <a:srgbClr val="19194D"/>
                </a:solidFill>
                <a:latin typeface="Times New Roman" pitchFamily="18" charset="0"/>
                <a:cs typeface="Times New Roman" pitchFamily="18" charset="0"/>
              </a:rPr>
              <a:t>Подпрограмма 6 «Восстановление и развитие внешнего благоустройства населенных пунктов </a:t>
            </a:r>
            <a:r>
              <a:rPr lang="ru-RU" altLang="ru-RU" b="1" dirty="0" err="1">
                <a:solidFill>
                  <a:srgbClr val="19194D"/>
                </a:solidFill>
                <a:latin typeface="Times New Roman" pitchFamily="18" charset="0"/>
                <a:cs typeface="Times New Roman" pitchFamily="18" charset="0"/>
              </a:rPr>
              <a:t>Ирбитского</a:t>
            </a:r>
            <a:r>
              <a:rPr lang="ru-RU" altLang="ru-RU" b="1" dirty="0">
                <a:solidFill>
                  <a:srgbClr val="19194D"/>
                </a:solidFill>
                <a:latin typeface="Times New Roman" pitchFamily="18" charset="0"/>
                <a:cs typeface="Times New Roman" pitchFamily="18" charset="0"/>
              </a:rPr>
              <a:t> МО»</a:t>
            </a:r>
            <a:endParaRPr lang="ru-RU" altLang="ru-RU" b="1" dirty="0">
              <a:solidFill>
                <a:srgbClr val="00602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961" name="Стрелка вниз 2"/>
          <p:cNvSpPr>
            <a:spLocks noChangeArrowheads="1"/>
          </p:cNvSpPr>
          <p:nvPr/>
        </p:nvSpPr>
        <p:spPr bwMode="auto">
          <a:xfrm>
            <a:off x="920700" y="1530323"/>
            <a:ext cx="484188" cy="2154267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B7E5E5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25963" name="Стрелка вниз 16"/>
          <p:cNvSpPr>
            <a:spLocks noChangeArrowheads="1"/>
          </p:cNvSpPr>
          <p:nvPr/>
        </p:nvSpPr>
        <p:spPr bwMode="auto">
          <a:xfrm>
            <a:off x="4329113" y="1481138"/>
            <a:ext cx="484187" cy="184150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B7E5E5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25965" name="Стрелка вниз 18"/>
          <p:cNvSpPr>
            <a:spLocks noChangeArrowheads="1"/>
          </p:cNvSpPr>
          <p:nvPr/>
        </p:nvSpPr>
        <p:spPr bwMode="auto">
          <a:xfrm>
            <a:off x="7675605" y="1530323"/>
            <a:ext cx="485775" cy="2154267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B7E5E5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pic>
        <p:nvPicPr>
          <p:cNvPr id="125967" name="Picture 43" descr="irbr-zjs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87313"/>
            <a:ext cx="61118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671511"/>
              </p:ext>
            </p:extLst>
          </p:nvPr>
        </p:nvGraphicFramePr>
        <p:xfrm>
          <a:off x="2271679" y="2406635"/>
          <a:ext cx="4454587" cy="1463056"/>
        </p:xfrm>
        <a:graphic>
          <a:graphicData uri="http://schemas.openxmlformats.org/drawingml/2006/table">
            <a:tbl>
              <a:tblPr/>
              <a:tblGrid>
                <a:gridCol w="858962"/>
                <a:gridCol w="1146099"/>
                <a:gridCol w="1335246"/>
                <a:gridCol w="1114280"/>
              </a:tblGrid>
              <a:tr h="3194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2022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194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anose="02020603050405020304" pitchFamily="18" charset="0"/>
                        </a:rPr>
                        <a:t>26 301,0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31948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anose="02020603050405020304" pitchFamily="18" charset="0"/>
                        </a:rPr>
                        <a:t>6 029,3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anose="02020603050405020304" pitchFamily="18" charset="0"/>
                        </a:rPr>
                        <a:t>2 305,7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anose="02020603050405020304" pitchFamily="18" charset="0"/>
                        </a:rPr>
                        <a:t>1 250,0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31948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anose="02020603050405020304" pitchFamily="18" charset="0"/>
                        </a:rPr>
                        <a:t>4 000,0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anose="02020603050405020304" pitchFamily="18" charset="0"/>
                        </a:rPr>
                        <a:t>6 500,0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01" name="Group 1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06073"/>
              </p:ext>
            </p:extLst>
          </p:nvPr>
        </p:nvGraphicFramePr>
        <p:xfrm>
          <a:off x="373005" y="5445223"/>
          <a:ext cx="3833864" cy="868770"/>
        </p:xfrm>
        <a:graphic>
          <a:graphicData uri="http://schemas.openxmlformats.org/drawingml/2006/table">
            <a:tbl>
              <a:tblPr/>
              <a:tblGrid>
                <a:gridCol w="958466"/>
                <a:gridCol w="958466"/>
                <a:gridCol w="958466"/>
                <a:gridCol w="958466"/>
              </a:tblGrid>
              <a:tr h="3250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5030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anose="02020603050405020304" pitchFamily="18" charset="0"/>
                        </a:rPr>
                        <a:t>9 790,0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anose="02020603050405020304" pitchFamily="18" charset="0"/>
                        </a:rPr>
                        <a:t>18 290,0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anose="02020603050405020304" pitchFamily="18" charset="0"/>
                        </a:rPr>
                        <a:t>5 290,0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29" name="Group 1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604732"/>
              </p:ext>
            </p:extLst>
          </p:nvPr>
        </p:nvGraphicFramePr>
        <p:xfrm>
          <a:off x="4938697" y="5337212"/>
          <a:ext cx="3870378" cy="1168416"/>
        </p:xfrm>
        <a:graphic>
          <a:graphicData uri="http://schemas.openxmlformats.org/drawingml/2006/table">
            <a:tbl>
              <a:tblPr/>
              <a:tblGrid>
                <a:gridCol w="802882"/>
                <a:gridCol w="1133434"/>
                <a:gridCol w="967032"/>
                <a:gridCol w="967030"/>
              </a:tblGrid>
              <a:tr h="3894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2022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894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anose="02020603050405020304" pitchFamily="18" charset="0"/>
                        </a:rPr>
                        <a:t>643,9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anose="02020603050405020304" pitchFamily="18" charset="0"/>
                        </a:rPr>
                        <a:t>648,5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anose="02020603050405020304" pitchFamily="18" charset="0"/>
                        </a:rPr>
                        <a:t>648,5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3894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anose="02020603050405020304" pitchFamily="18" charset="0"/>
                        </a:rPr>
                        <a:t>9 050,0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anose="02020603050405020304" pitchFamily="18" charset="0"/>
                        </a:rPr>
                        <a:t>13 550,0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anose="02020603050405020304" pitchFamily="18" charset="0"/>
                        </a:rPr>
                        <a:t>15 050,0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317500"/>
            <a:ext cx="8229600" cy="266700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Бюджет Ирбитского МО на 2021 год </a:t>
            </a:r>
            <a:b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и плановый период 2022-2023 </a:t>
            </a:r>
            <a:r>
              <a:rPr lang="ru-RU" altLang="ru-RU" sz="2000" b="1" dirty="0" err="1" smtClean="0">
                <a:solidFill>
                  <a:srgbClr val="000099"/>
                </a:solidFill>
                <a:latin typeface="Times New Roman" pitchFamily="18" charset="0"/>
              </a:rPr>
              <a:t>гг</a:t>
            </a: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b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endParaRPr lang="ru-RU" altLang="ru-RU" sz="1400" b="1" i="1" dirty="0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26978" name="Скругленный прямоугольник 34"/>
          <p:cNvSpPr>
            <a:spLocks noChangeArrowheads="1"/>
          </p:cNvSpPr>
          <p:nvPr/>
        </p:nvSpPr>
        <p:spPr bwMode="auto">
          <a:xfrm>
            <a:off x="227013" y="630238"/>
            <a:ext cx="8712200" cy="66112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rgbClr val="00602B"/>
                </a:solidFill>
                <a:latin typeface="Times New Roman" pitchFamily="18" charset="0"/>
              </a:rPr>
              <a:t>Подпрограмма 1 «Развитие и модернизация систем коммунальной </a:t>
            </a:r>
            <a:r>
              <a:rPr lang="ru-RU" altLang="ru-RU" sz="2000" b="1" dirty="0" smtClean="0">
                <a:solidFill>
                  <a:srgbClr val="00602B"/>
                </a:solidFill>
                <a:latin typeface="Times New Roman" pitchFamily="18" charset="0"/>
              </a:rPr>
              <a:t>инфраструктуры</a:t>
            </a:r>
            <a:endParaRPr lang="ru-RU" altLang="ru-RU" sz="2000" b="1" dirty="0">
              <a:solidFill>
                <a:srgbClr val="00602B"/>
              </a:solidFill>
              <a:latin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143508" y="5157192"/>
            <a:ext cx="8928992" cy="162018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государственного полномочия СО по предоставлению гражданам проживающим на территории СО меры социальной поддержки по частичному освобождению от платы за коммунальные услуги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бюджет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2021-2022 гг.  –1 973,0 тыс. руб.</a:t>
            </a: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4811853" y="1567054"/>
            <a:ext cx="4260647" cy="142003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и текущий ремонт объектов водоснабжения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Местный бюджет</a:t>
            </a:r>
            <a:endParaRPr lang="ru-RU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г. – 2 000,0 тыс. руб.</a:t>
            </a:r>
          </a:p>
          <a:p>
            <a:pPr algn="ctr">
              <a:defRPr/>
            </a:pPr>
            <a:endParaRPr lang="ru-RU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6992" name="Picture 43" descr="irbr-zjs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3" y="41275"/>
            <a:ext cx="61118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 bwMode="auto">
          <a:xfrm>
            <a:off x="36513" y="1478084"/>
            <a:ext cx="4319463" cy="2130936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сооружений биологической очистки сточных вод</a:t>
            </a:r>
            <a:endParaRPr lang="ru-RU" b="1" dirty="0" smtClean="0">
              <a:solidFill>
                <a:srgbClr val="004C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b="1" i="1" dirty="0" smtClean="0">
              <a:solidFill>
                <a:srgbClr val="004C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600" b="1" i="1" dirty="0" smtClean="0">
              <a:solidFill>
                <a:srgbClr val="004C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 bwMode="auto">
          <a:xfrm>
            <a:off x="1602178" y="1312113"/>
            <a:ext cx="1188132" cy="331942"/>
          </a:xfrm>
          <a:prstGeom prst="downArrow">
            <a:avLst/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89804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Стрелка вниз 6"/>
          <p:cNvSpPr/>
          <p:nvPr/>
        </p:nvSpPr>
        <p:spPr bwMode="auto">
          <a:xfrm>
            <a:off x="6552220" y="1270613"/>
            <a:ext cx="1224136" cy="373442"/>
          </a:xfrm>
          <a:prstGeom prst="downArrow">
            <a:avLst/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89804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005543"/>
              </p:ext>
            </p:extLst>
          </p:nvPr>
        </p:nvGraphicFramePr>
        <p:xfrm>
          <a:off x="116226" y="2204864"/>
          <a:ext cx="4188249" cy="1260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287"/>
                <a:gridCol w="1021003"/>
                <a:gridCol w="1203325"/>
                <a:gridCol w="1234634"/>
              </a:tblGrid>
              <a:tr h="420046">
                <a:tc>
                  <a:txBody>
                    <a:bodyPr/>
                    <a:lstStyle/>
                    <a:p>
                      <a:endParaRPr lang="ru-RU" sz="2000" i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i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2000" i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i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2000" i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i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2000" i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0046">
                <a:tc>
                  <a:txBody>
                    <a:bodyPr/>
                    <a:lstStyle/>
                    <a:p>
                      <a:r>
                        <a:rPr lang="ru-RU" sz="2000" b="1" i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</a:t>
                      </a:r>
                      <a:endParaRPr lang="ru-RU" sz="2000" b="1" i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 b="1" i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211 460,0</a:t>
                      </a:r>
                      <a:endParaRPr lang="ru-RU" sz="2000" b="1" i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211 460,0</a:t>
                      </a:r>
                      <a:endParaRPr lang="ru-RU" sz="2000" b="1" i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0046">
                <a:tc>
                  <a:txBody>
                    <a:bodyPr/>
                    <a:lstStyle/>
                    <a:p>
                      <a:r>
                        <a:rPr lang="ru-RU" sz="2000" b="1" i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</a:t>
                      </a:r>
                      <a:endParaRPr lang="ru-RU" sz="2000" b="1" i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7 800,0</a:t>
                      </a:r>
                      <a:endParaRPr lang="ru-RU" sz="2000" b="1" i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6 540,0</a:t>
                      </a:r>
                      <a:endParaRPr lang="ru-RU" sz="2000" b="1" i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6 540,0</a:t>
                      </a:r>
                      <a:endParaRPr lang="ru-RU" sz="2000" b="1" i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Скругленный прямоугольник 11"/>
          <p:cNvSpPr/>
          <p:nvPr/>
        </p:nvSpPr>
        <p:spPr bwMode="auto">
          <a:xfrm>
            <a:off x="36513" y="3717031"/>
            <a:ext cx="4355977" cy="1260141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dirty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Организация электро-, тепло-, газо- и водоснабжения </a:t>
            </a:r>
            <a:r>
              <a:rPr lang="ru-RU" b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Местный бюджет</a:t>
            </a:r>
            <a:endParaRPr lang="ru-RU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г. – 41 947,2 тыс. руб.</a:t>
            </a:r>
          </a:p>
          <a:p>
            <a:pPr algn="ctr">
              <a:defRPr/>
            </a:pPr>
            <a:endParaRPr lang="ru-RU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4811853" y="3179958"/>
            <a:ext cx="4260647" cy="1895803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dirty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Актуализация программы "Комплексное развитие систем коммунальной инфраструктуры  Ирбитского </a:t>
            </a:r>
            <a:r>
              <a:rPr lang="ru-RU" b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МО»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Местный бюджет</a:t>
            </a:r>
            <a:endParaRPr lang="ru-RU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г. – 200,0 тыс. руб.</a:t>
            </a:r>
          </a:p>
          <a:p>
            <a:pPr algn="ctr">
              <a:defRPr/>
            </a:pPr>
            <a:endParaRPr lang="ru-RU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 bwMode="auto">
          <a:xfrm>
            <a:off x="4206870" y="1274733"/>
            <a:ext cx="730260" cy="3810451"/>
          </a:xfrm>
          <a:prstGeom prst="downArrow">
            <a:avLst/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89804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317500"/>
            <a:ext cx="8229600" cy="466725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Бюджет Ирбитского МО на 2021 год </a:t>
            </a:r>
            <a:b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и плановый период 2022-2023 </a:t>
            </a:r>
            <a:r>
              <a:rPr lang="ru-RU" altLang="ru-RU" sz="2000" b="1" dirty="0" err="1" smtClean="0">
                <a:solidFill>
                  <a:srgbClr val="000099"/>
                </a:solidFill>
                <a:latin typeface="Times New Roman" pitchFamily="18" charset="0"/>
              </a:rPr>
              <a:t>гг</a:t>
            </a: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b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endParaRPr lang="ru-RU" altLang="ru-RU" sz="1400" b="1" i="1" dirty="0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28002" name="Скругленный прямоугольник 34"/>
          <p:cNvSpPr>
            <a:spLocks noChangeArrowheads="1"/>
          </p:cNvSpPr>
          <p:nvPr/>
        </p:nvSpPr>
        <p:spPr bwMode="auto">
          <a:xfrm>
            <a:off x="227013" y="753575"/>
            <a:ext cx="8712200" cy="73120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rgbClr val="00602B"/>
                </a:solidFill>
                <a:latin typeface="Times New Roman" pitchFamily="18" charset="0"/>
              </a:rPr>
              <a:t>Подпрограмма 2 «Энергосбережение и повышение энергетической эффективности </a:t>
            </a:r>
            <a:r>
              <a:rPr lang="ru-RU" altLang="ru-RU" sz="2000" b="1" dirty="0" err="1">
                <a:solidFill>
                  <a:srgbClr val="00602B"/>
                </a:solidFill>
                <a:latin typeface="Times New Roman" pitchFamily="18" charset="0"/>
              </a:rPr>
              <a:t>Ирбитского</a:t>
            </a:r>
            <a:r>
              <a:rPr lang="ru-RU" altLang="ru-RU" sz="2000" b="1" dirty="0">
                <a:solidFill>
                  <a:srgbClr val="00602B"/>
                </a:solidFill>
                <a:latin typeface="Times New Roman" pitchFamily="18" charset="0"/>
              </a:rPr>
              <a:t> МО</a:t>
            </a:r>
            <a:r>
              <a:rPr lang="ru-RU" altLang="ru-RU" sz="2000" b="1" dirty="0" smtClean="0">
                <a:solidFill>
                  <a:srgbClr val="00602B"/>
                </a:solidFill>
                <a:latin typeface="Times New Roman" pitchFamily="18" charset="0"/>
              </a:rPr>
              <a:t>»</a:t>
            </a:r>
            <a:endParaRPr lang="ru-RU" altLang="ru-RU" sz="2000" b="1" dirty="0">
              <a:solidFill>
                <a:srgbClr val="00602B"/>
              </a:solidFill>
              <a:latin typeface="Times New Roman" pitchFamily="18" charset="0"/>
            </a:endParaRPr>
          </a:p>
        </p:txBody>
      </p:sp>
      <p:sp>
        <p:nvSpPr>
          <p:cNvPr id="128003" name="Овал 1"/>
          <p:cNvSpPr>
            <a:spLocks noChangeArrowheads="1"/>
          </p:cNvSpPr>
          <p:nvPr/>
        </p:nvSpPr>
        <p:spPr bwMode="auto">
          <a:xfrm>
            <a:off x="755576" y="1484784"/>
            <a:ext cx="3132348" cy="1533341"/>
          </a:xfrm>
          <a:prstGeom prst="ellipse">
            <a:avLst/>
          </a:prstGeom>
          <a:gradFill rotWithShape="1">
            <a:gsLst>
              <a:gs pos="0">
                <a:srgbClr val="CCFFFF"/>
              </a:gs>
              <a:gs pos="100000">
                <a:srgbClr val="B7E5E5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altLang="ru-RU" sz="2000" b="1" dirty="0" smtClean="0">
              <a:solidFill>
                <a:srgbClr val="004C22"/>
              </a:solidFill>
              <a:latin typeface="Georgia" pitchFamily="18" charset="0"/>
            </a:endParaRPr>
          </a:p>
          <a:p>
            <a:pPr algn="ctr"/>
            <a:r>
              <a:rPr lang="ru-RU" altLang="ru-RU" sz="2000" b="1" dirty="0" smtClean="0">
                <a:solidFill>
                  <a:srgbClr val="004C22"/>
                </a:solidFill>
                <a:latin typeface="Georgia" pitchFamily="18" charset="0"/>
              </a:rPr>
              <a:t>Мероприятия</a:t>
            </a:r>
            <a:endParaRPr lang="ru-RU" altLang="ru-RU" sz="2000" b="1" dirty="0">
              <a:solidFill>
                <a:srgbClr val="004C22"/>
              </a:solidFill>
              <a:latin typeface="Georgia" pitchFamily="18" charset="0"/>
            </a:endParaRPr>
          </a:p>
          <a:p>
            <a:pPr algn="ctr"/>
            <a:r>
              <a:rPr lang="ru-RU" altLang="ru-RU" sz="2000" b="1" dirty="0" smtClean="0">
                <a:solidFill>
                  <a:srgbClr val="004C22"/>
                </a:solidFill>
                <a:latin typeface="Georgia" pitchFamily="18" charset="0"/>
              </a:rPr>
              <a:t>2021 </a:t>
            </a:r>
            <a:r>
              <a:rPr lang="ru-RU" altLang="ru-RU" sz="2000" b="1" dirty="0">
                <a:solidFill>
                  <a:srgbClr val="004C22"/>
                </a:solidFill>
                <a:latin typeface="Georgia" pitchFamily="18" charset="0"/>
              </a:rPr>
              <a:t>год</a:t>
            </a: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227013" y="3068960"/>
            <a:ext cx="4020951" cy="3563454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2400" b="1" i="1" dirty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топливно-энергетических объектов </a:t>
            </a:r>
            <a:r>
              <a:rPr lang="ru-RU" sz="2400" b="1" i="1" dirty="0" err="1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Ирбитского</a:t>
            </a:r>
            <a:r>
              <a:rPr lang="ru-RU" sz="2400" b="1" i="1" dirty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</a:t>
            </a:r>
          </a:p>
          <a:p>
            <a:pPr algn="ctr">
              <a:defRPr/>
            </a:pPr>
            <a:endParaRPr lang="ru-RU" sz="24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тепловых сетей</a:t>
            </a:r>
          </a:p>
          <a:p>
            <a:pPr>
              <a:defRPr/>
            </a:pPr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24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 – 3 000,0 тыс. руб</a:t>
            </a:r>
            <a:r>
              <a:rPr lang="ru-RU" sz="2400" b="1" i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4932040" y="1664804"/>
            <a:ext cx="4096683" cy="5112568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блочных газовых котельных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sz="2400" b="1" i="1" dirty="0" smtClean="0">
              <a:solidFill>
                <a:srgbClr val="004C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ru-RU" sz="2400" b="1" i="1" dirty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котельной в  с. Знаменское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400" b="1" i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ПСД котельной  в п. Зайково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400" b="1" i="1" dirty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котельной в </a:t>
            </a:r>
            <a:r>
              <a:rPr lang="ru-RU" sz="2400" b="1" i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Зайково ул. Школьная</a:t>
            </a:r>
          </a:p>
          <a:p>
            <a:pPr algn="ctr">
              <a:defRPr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 –  27  132,6 тыс. руб.</a:t>
            </a:r>
          </a:p>
        </p:txBody>
      </p:sp>
      <p:pic>
        <p:nvPicPr>
          <p:cNvPr id="128013" name="Picture 43" descr="irbr-zjs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3" y="41275"/>
            <a:ext cx="61118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317500"/>
            <a:ext cx="8229600" cy="466725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Бюджет </a:t>
            </a:r>
            <a:r>
              <a:rPr lang="ru-RU" altLang="ru-RU" sz="2000" b="1" dirty="0" err="1" smtClean="0">
                <a:solidFill>
                  <a:srgbClr val="000099"/>
                </a:solidFill>
                <a:latin typeface="Times New Roman" pitchFamily="18" charset="0"/>
              </a:rPr>
              <a:t>Ирбитского</a:t>
            </a: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 МО на 2020 год </a:t>
            </a:r>
            <a:b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и плановый период 2021-2022 </a:t>
            </a:r>
            <a:r>
              <a:rPr lang="ru-RU" altLang="ru-RU" sz="2000" b="1" dirty="0" err="1" smtClean="0">
                <a:solidFill>
                  <a:srgbClr val="000099"/>
                </a:solidFill>
                <a:latin typeface="Times New Roman" pitchFamily="18" charset="0"/>
              </a:rPr>
              <a:t>гг</a:t>
            </a: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b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endParaRPr lang="ru-RU" altLang="ru-RU" sz="1400" b="1" i="1" dirty="0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29026" name="Скругленный прямоугольник 34"/>
          <p:cNvSpPr>
            <a:spLocks noChangeArrowheads="1"/>
          </p:cNvSpPr>
          <p:nvPr/>
        </p:nvSpPr>
        <p:spPr bwMode="auto">
          <a:xfrm>
            <a:off x="215900" y="873125"/>
            <a:ext cx="8712200" cy="7937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b="1" dirty="0">
                <a:solidFill>
                  <a:srgbClr val="00602B"/>
                </a:solidFill>
                <a:latin typeface="Times New Roman" pitchFamily="18" charset="0"/>
              </a:rPr>
              <a:t>Подпрограмма 2 «Энергосбережение и повышение энергетической эффективности Ирбитского МО»</a:t>
            </a:r>
          </a:p>
          <a:p>
            <a:pPr algn="ctr"/>
            <a:endParaRPr lang="ru-RU" altLang="ru-RU" b="1" dirty="0">
              <a:solidFill>
                <a:srgbClr val="00602B"/>
              </a:solidFill>
              <a:latin typeface="Times New Roman" pitchFamily="18" charset="0"/>
            </a:endParaRPr>
          </a:p>
          <a:p>
            <a:endParaRPr lang="ru-RU" altLang="ru-RU" b="1" dirty="0">
              <a:solidFill>
                <a:srgbClr val="00602B"/>
              </a:solidFill>
              <a:latin typeface="Times New Roman" pitchFamily="18" charset="0"/>
            </a:endParaRPr>
          </a:p>
        </p:txBody>
      </p:sp>
      <p:sp>
        <p:nvSpPr>
          <p:cNvPr id="129027" name="Овал 1"/>
          <p:cNvSpPr>
            <a:spLocks noChangeArrowheads="1"/>
          </p:cNvSpPr>
          <p:nvPr/>
        </p:nvSpPr>
        <p:spPr bwMode="auto">
          <a:xfrm>
            <a:off x="2771801" y="1755775"/>
            <a:ext cx="3600400" cy="1025153"/>
          </a:xfrm>
          <a:prstGeom prst="ellipse">
            <a:avLst/>
          </a:prstGeom>
          <a:gradFill rotWithShape="1">
            <a:gsLst>
              <a:gs pos="0">
                <a:srgbClr val="CCFFFF"/>
              </a:gs>
              <a:gs pos="100000">
                <a:srgbClr val="B7E5E5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b="1" dirty="0">
                <a:solidFill>
                  <a:srgbClr val="004C22"/>
                </a:solidFill>
                <a:latin typeface="Georgia" pitchFamily="18" charset="0"/>
              </a:rPr>
              <a:t>Мероприятия</a:t>
            </a:r>
          </a:p>
          <a:p>
            <a:pPr algn="ctr"/>
            <a:r>
              <a:rPr lang="ru-RU" altLang="ru-RU" b="1" dirty="0" smtClean="0">
                <a:solidFill>
                  <a:srgbClr val="004C22"/>
                </a:solidFill>
                <a:latin typeface="Georgia" pitchFamily="18" charset="0"/>
              </a:rPr>
              <a:t>2022 год</a:t>
            </a:r>
            <a:endParaRPr lang="ru-RU" altLang="ru-RU" b="1" dirty="0">
              <a:solidFill>
                <a:srgbClr val="004C22"/>
              </a:solidFill>
              <a:latin typeface="Georgia" pitchFamily="18" charset="0"/>
            </a:endParaRPr>
          </a:p>
        </p:txBody>
      </p:sp>
      <p:pic>
        <p:nvPicPr>
          <p:cNvPr id="129037" name="Picture 43" descr="irbr-zjs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3" y="41275"/>
            <a:ext cx="61118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кругленный прямоугольник 12"/>
          <p:cNvSpPr/>
          <p:nvPr/>
        </p:nvSpPr>
        <p:spPr bwMode="auto">
          <a:xfrm>
            <a:off x="6264573" y="1651561"/>
            <a:ext cx="2879427" cy="5051911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2400" b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блочных газовых котельных</a:t>
            </a:r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блочной газовой котельной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Речкаловского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ДК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ПСД строительство газопровода и котельной  с.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Харловское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endParaRPr lang="ru-RU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 – 8 091,1 тыс. руб. </a:t>
            </a:r>
          </a:p>
          <a:p>
            <a:pPr algn="ctr">
              <a:defRPr/>
            </a:pPr>
            <a:endParaRPr lang="ru-RU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20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3059832" y="2923052"/>
            <a:ext cx="2952328" cy="378042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2400" b="1" dirty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топливно-энергетических объектов </a:t>
            </a:r>
            <a:endParaRPr lang="ru-RU" sz="2400" b="1" dirty="0" smtClean="0">
              <a:solidFill>
                <a:srgbClr val="004C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Ирбитского МО</a:t>
            </a:r>
            <a:endParaRPr lang="ru-RU" sz="24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24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 – 3 000,0 тыс. руб</a:t>
            </a:r>
            <a:r>
              <a:rPr lang="ru-RU" sz="2000" b="1" i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36513" y="1666875"/>
            <a:ext cx="2807928" cy="5048295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уличного освещения с использованием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энергоэффективных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источников света</a:t>
            </a:r>
            <a:endParaRPr lang="ru-RU" b="1" i="1" dirty="0" smtClean="0">
              <a:solidFill>
                <a:srgbClr val="004C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i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*Гаевская т/а</a:t>
            </a:r>
          </a:p>
          <a:p>
            <a:pPr algn="ctr">
              <a:defRPr/>
            </a:pPr>
            <a:r>
              <a:rPr lang="ru-RU" sz="2000" b="1" i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000" b="1" i="1" dirty="0" err="1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Килачевская</a:t>
            </a:r>
            <a:r>
              <a:rPr lang="ru-RU" sz="2000" b="1" i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т/а</a:t>
            </a:r>
          </a:p>
          <a:p>
            <a:pPr algn="ctr">
              <a:defRPr/>
            </a:pPr>
            <a:r>
              <a:rPr lang="ru-RU" sz="2000" b="1" i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000" b="1" i="1" dirty="0" err="1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Осинцевская</a:t>
            </a:r>
            <a:r>
              <a:rPr lang="ru-RU" sz="2000" b="1" i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т/а</a:t>
            </a:r>
          </a:p>
          <a:p>
            <a:pPr algn="ctr">
              <a:defRPr/>
            </a:pPr>
            <a:r>
              <a:rPr lang="ru-RU" sz="2000" b="1" i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000" b="1" i="1" dirty="0" err="1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Зайковская</a:t>
            </a:r>
            <a:r>
              <a:rPr lang="ru-RU" sz="2000" b="1" i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т/а</a:t>
            </a:r>
          </a:p>
          <a:p>
            <a:pPr algn="ctr">
              <a:defRPr/>
            </a:pPr>
            <a:endParaRPr lang="ru-RU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 – 3 000,0 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317500"/>
            <a:ext cx="8229600" cy="466725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Бюджет Ирбитского МО на 2021 год </a:t>
            </a:r>
            <a:b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и плановый период 2022-2023 </a:t>
            </a:r>
            <a:r>
              <a:rPr lang="ru-RU" altLang="ru-RU" sz="2000" b="1" dirty="0" err="1" smtClean="0">
                <a:solidFill>
                  <a:srgbClr val="000099"/>
                </a:solidFill>
                <a:latin typeface="Times New Roman" pitchFamily="18" charset="0"/>
              </a:rPr>
              <a:t>гг</a:t>
            </a: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b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endParaRPr lang="ru-RU" altLang="ru-RU" sz="1400" b="1" i="1" dirty="0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29026" name="Скругленный прямоугольник 34"/>
          <p:cNvSpPr>
            <a:spLocks noChangeArrowheads="1"/>
          </p:cNvSpPr>
          <p:nvPr/>
        </p:nvSpPr>
        <p:spPr bwMode="auto">
          <a:xfrm>
            <a:off x="215900" y="873125"/>
            <a:ext cx="8712200" cy="7937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b="1" dirty="0">
                <a:solidFill>
                  <a:srgbClr val="00602B"/>
                </a:solidFill>
                <a:latin typeface="Times New Roman" pitchFamily="18" charset="0"/>
              </a:rPr>
              <a:t>Подпрограмма 2 «Энергосбережение и повышение энергетической эффективности Ирбитского МО»</a:t>
            </a:r>
          </a:p>
          <a:p>
            <a:pPr algn="ctr"/>
            <a:endParaRPr lang="ru-RU" altLang="ru-RU" b="1" dirty="0">
              <a:solidFill>
                <a:srgbClr val="00602B"/>
              </a:solidFill>
              <a:latin typeface="Times New Roman" pitchFamily="18" charset="0"/>
            </a:endParaRPr>
          </a:p>
          <a:p>
            <a:endParaRPr lang="ru-RU" altLang="ru-RU" b="1" dirty="0">
              <a:solidFill>
                <a:srgbClr val="00602B"/>
              </a:solidFill>
              <a:latin typeface="Times New Roman" pitchFamily="18" charset="0"/>
            </a:endParaRPr>
          </a:p>
        </p:txBody>
      </p:sp>
      <p:sp>
        <p:nvSpPr>
          <p:cNvPr id="129027" name="Овал 1"/>
          <p:cNvSpPr>
            <a:spLocks noChangeArrowheads="1"/>
          </p:cNvSpPr>
          <p:nvPr/>
        </p:nvSpPr>
        <p:spPr bwMode="auto">
          <a:xfrm>
            <a:off x="3311860" y="1755775"/>
            <a:ext cx="2838078" cy="737121"/>
          </a:xfrm>
          <a:prstGeom prst="ellipse">
            <a:avLst/>
          </a:prstGeom>
          <a:gradFill rotWithShape="1">
            <a:gsLst>
              <a:gs pos="0">
                <a:srgbClr val="CCFFFF"/>
              </a:gs>
              <a:gs pos="100000">
                <a:srgbClr val="B7E5E5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b="1" dirty="0">
                <a:solidFill>
                  <a:srgbClr val="004C22"/>
                </a:solidFill>
                <a:latin typeface="Georgia" pitchFamily="18" charset="0"/>
              </a:rPr>
              <a:t>Мероприятия</a:t>
            </a:r>
          </a:p>
          <a:p>
            <a:pPr algn="ctr"/>
            <a:r>
              <a:rPr lang="ru-RU" altLang="ru-RU" b="1" dirty="0" smtClean="0">
                <a:solidFill>
                  <a:srgbClr val="004C22"/>
                </a:solidFill>
                <a:latin typeface="Georgia" pitchFamily="18" charset="0"/>
              </a:rPr>
              <a:t>2023 год</a:t>
            </a:r>
            <a:endParaRPr lang="ru-RU" altLang="ru-RU" b="1" dirty="0">
              <a:solidFill>
                <a:srgbClr val="004C22"/>
              </a:solidFill>
              <a:latin typeface="Georgia" pitchFamily="18" charset="0"/>
            </a:endParaRPr>
          </a:p>
        </p:txBody>
      </p:sp>
      <p:pic>
        <p:nvPicPr>
          <p:cNvPr id="129037" name="Picture 43" descr="irbr-zjs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3" y="41275"/>
            <a:ext cx="61118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кругленный прямоугольник 12"/>
          <p:cNvSpPr/>
          <p:nvPr/>
        </p:nvSpPr>
        <p:spPr bwMode="auto">
          <a:xfrm>
            <a:off x="5940152" y="1790065"/>
            <a:ext cx="3197610" cy="5051911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2400" b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блочных газовых котельных</a:t>
            </a:r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газовых сетей и  блочной газовой котельной   с.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Харловское</a:t>
            </a:r>
            <a:endParaRPr lang="ru-RU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ПСД строительство газовых сетей и  котельной  д.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Новгородова</a:t>
            </a:r>
            <a:endParaRPr lang="ru-RU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 – 6 000,0 тыс. руб. </a:t>
            </a:r>
          </a:p>
          <a:p>
            <a:pPr algn="ctr">
              <a:defRPr/>
            </a:pPr>
            <a:endParaRPr lang="ru-RU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20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3311860" y="2636912"/>
            <a:ext cx="2628292" cy="4086728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2400" b="1" dirty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топливно-энергетических объектов </a:t>
            </a:r>
            <a:endParaRPr lang="ru-RU" sz="2400" b="1" dirty="0" smtClean="0">
              <a:solidFill>
                <a:srgbClr val="004C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Ирбитского МО</a:t>
            </a:r>
            <a:endParaRPr lang="ru-RU" sz="24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24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 – 3 000,0 тыс. руб</a:t>
            </a:r>
            <a:r>
              <a:rPr lang="ru-RU" sz="2000" b="1" i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36512" y="1484783"/>
            <a:ext cx="3275348" cy="52303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уличного освещения с использованием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энергоэффективных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источников света</a:t>
            </a:r>
            <a:endParaRPr lang="ru-RU" b="1" i="1" dirty="0" smtClean="0">
              <a:solidFill>
                <a:srgbClr val="004C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i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*Гаевская т/а</a:t>
            </a:r>
          </a:p>
          <a:p>
            <a:pPr algn="ctr">
              <a:defRPr/>
            </a:pPr>
            <a:r>
              <a:rPr lang="ru-RU" b="1" i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b="1" i="1" dirty="0" err="1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Пьянковская</a:t>
            </a:r>
            <a:r>
              <a:rPr lang="ru-RU" b="1" i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т/а</a:t>
            </a:r>
          </a:p>
          <a:p>
            <a:pPr algn="ctr">
              <a:defRPr/>
            </a:pPr>
            <a:r>
              <a:rPr lang="ru-RU" b="1" i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b="1" i="1" dirty="0" err="1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Фоминская</a:t>
            </a:r>
            <a:r>
              <a:rPr lang="ru-RU" b="1" i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т/а</a:t>
            </a:r>
          </a:p>
          <a:p>
            <a:pPr algn="ctr">
              <a:defRPr/>
            </a:pPr>
            <a:r>
              <a:rPr lang="ru-RU" b="1" i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b="1" i="1" dirty="0" err="1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Ницинская</a:t>
            </a:r>
            <a:r>
              <a:rPr lang="ru-RU" b="1" i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т/а</a:t>
            </a:r>
          </a:p>
          <a:p>
            <a:pPr algn="ctr">
              <a:defRPr/>
            </a:pPr>
            <a:r>
              <a:rPr lang="ru-RU" b="1" i="1" dirty="0" err="1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Осинцевская</a:t>
            </a:r>
            <a:r>
              <a:rPr lang="ru-RU" b="1" i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т/а</a:t>
            </a:r>
          </a:p>
          <a:p>
            <a:pPr algn="ctr">
              <a:defRPr/>
            </a:pPr>
            <a:r>
              <a:rPr lang="ru-RU" b="1" i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b="1" i="1" dirty="0" err="1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Ретневская</a:t>
            </a:r>
            <a:r>
              <a:rPr lang="ru-RU" b="1" i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т/а</a:t>
            </a:r>
          </a:p>
          <a:p>
            <a:pPr algn="ctr">
              <a:defRPr/>
            </a:pPr>
            <a:r>
              <a:rPr lang="ru-RU" b="1" i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*Пионерская т/а</a:t>
            </a:r>
          </a:p>
          <a:p>
            <a:pPr algn="ctr">
              <a:defRPr/>
            </a:pPr>
            <a:r>
              <a:rPr lang="ru-RU" b="1" i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b="1" i="1" dirty="0" err="1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Речкаловская</a:t>
            </a:r>
            <a:r>
              <a:rPr lang="ru-RU" b="1" i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т/а</a:t>
            </a:r>
          </a:p>
          <a:p>
            <a:pPr algn="ctr">
              <a:defRPr/>
            </a:pPr>
            <a:r>
              <a:rPr lang="ru-RU" b="1" i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b="1" i="1" dirty="0" err="1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Зайковская</a:t>
            </a:r>
            <a:r>
              <a:rPr lang="ru-RU" b="1" i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т/а</a:t>
            </a:r>
          </a:p>
          <a:p>
            <a:pPr algn="ctr">
              <a:defRPr/>
            </a:pPr>
            <a:r>
              <a:rPr lang="ru-RU" b="1" i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b="1" i="1" dirty="0" err="1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Новгородовская</a:t>
            </a:r>
            <a:r>
              <a:rPr lang="ru-RU" b="1" i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т/а</a:t>
            </a:r>
          </a:p>
          <a:p>
            <a:pPr algn="ctr">
              <a:defRPr/>
            </a:pPr>
            <a:r>
              <a:rPr lang="ru-RU" b="1" i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b="1" i="1" dirty="0" err="1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Стриганковская</a:t>
            </a:r>
            <a:r>
              <a:rPr lang="ru-RU" b="1" i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т/а</a:t>
            </a:r>
          </a:p>
          <a:p>
            <a:pPr algn="ctr">
              <a:defRPr/>
            </a:pPr>
            <a:r>
              <a:rPr lang="ru-RU" b="1" i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b="1" i="1" dirty="0" err="1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Рудновская</a:t>
            </a:r>
            <a:r>
              <a:rPr lang="ru-RU" b="1" i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т/а</a:t>
            </a:r>
            <a:endParaRPr lang="ru-RU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 – 6 000,0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383088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 bwMode="auto">
          <a:xfrm>
            <a:off x="4681539" y="2954330"/>
            <a:ext cx="4309805" cy="364302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2400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по подготовке отчета, содержащего сведения о размере суммы платежей потребителей за коммунальные услуги (базовый период и текущий период) </a:t>
            </a:r>
          </a:p>
          <a:p>
            <a:pPr algn="ctr">
              <a:defRPr/>
            </a:pPr>
            <a:endParaRPr lang="ru-RU" sz="2400" b="1" dirty="0" smtClean="0">
              <a:solidFill>
                <a:srgbClr val="0060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 – 300,0 тыс. руб.</a:t>
            </a: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0" y="2954330"/>
            <a:ext cx="4427475" cy="3643021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2400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Взносы  на проведение капитального ремонта общего имущества в многоквартирных домах в доле муниципального имущества </a:t>
            </a:r>
          </a:p>
          <a:p>
            <a:pPr algn="ctr">
              <a:defRPr/>
            </a:pPr>
            <a:endParaRPr lang="ru-RU" sz="2400" b="1" dirty="0" smtClean="0">
              <a:solidFill>
                <a:srgbClr val="0060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 –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 тыс. руб.</a:t>
            </a:r>
          </a:p>
        </p:txBody>
      </p:sp>
      <p:sp>
        <p:nvSpPr>
          <p:cNvPr id="1310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317500"/>
            <a:ext cx="8229600" cy="303213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Бюджет Ирбитского МО на 2021 год </a:t>
            </a:r>
            <a:b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и плановый период 2022-2023 </a:t>
            </a:r>
            <a:r>
              <a:rPr lang="ru-RU" altLang="ru-RU" sz="2000" b="1" dirty="0" err="1" smtClean="0">
                <a:solidFill>
                  <a:srgbClr val="000099"/>
                </a:solidFill>
                <a:latin typeface="Times New Roman" pitchFamily="18" charset="0"/>
              </a:rPr>
              <a:t>гг</a:t>
            </a: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b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endParaRPr lang="ru-RU" altLang="ru-RU" sz="1400" b="1" i="1" dirty="0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31074" name="Скругленный прямоугольник 34"/>
          <p:cNvSpPr>
            <a:spLocks noChangeArrowheads="1"/>
          </p:cNvSpPr>
          <p:nvPr/>
        </p:nvSpPr>
        <p:spPr bwMode="auto">
          <a:xfrm>
            <a:off x="215900" y="701675"/>
            <a:ext cx="8712200" cy="8117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rgbClr val="00602B"/>
                </a:solidFill>
                <a:latin typeface="Times New Roman" pitchFamily="18" charset="0"/>
              </a:rPr>
              <a:t>Подпрограмма 3 «Капитальный  ремонт общего имущества многоквартирных домов на территории </a:t>
            </a:r>
            <a:r>
              <a:rPr lang="ru-RU" altLang="ru-RU" sz="2000" b="1" dirty="0" err="1">
                <a:solidFill>
                  <a:srgbClr val="00602B"/>
                </a:solidFill>
                <a:latin typeface="Times New Roman" pitchFamily="18" charset="0"/>
              </a:rPr>
              <a:t>Ирбитского</a:t>
            </a:r>
            <a:r>
              <a:rPr lang="ru-RU" altLang="ru-RU" sz="2000" b="1" dirty="0">
                <a:solidFill>
                  <a:srgbClr val="00602B"/>
                </a:solidFill>
                <a:latin typeface="Times New Roman" pitchFamily="18" charset="0"/>
              </a:rPr>
              <a:t> МО</a:t>
            </a:r>
            <a:r>
              <a:rPr lang="ru-RU" altLang="ru-RU" sz="2000" b="1" dirty="0" smtClean="0">
                <a:solidFill>
                  <a:srgbClr val="00602B"/>
                </a:solidFill>
                <a:latin typeface="Times New Roman" pitchFamily="18" charset="0"/>
              </a:rPr>
              <a:t>»</a:t>
            </a:r>
            <a:endParaRPr lang="ru-RU" altLang="ru-RU" sz="2000" b="1" dirty="0">
              <a:solidFill>
                <a:srgbClr val="00602B"/>
              </a:solidFill>
              <a:latin typeface="Times New Roman" pitchFamily="18" charset="0"/>
            </a:endParaRPr>
          </a:p>
        </p:txBody>
      </p:sp>
      <p:sp>
        <p:nvSpPr>
          <p:cNvPr id="131075" name="Овал 1"/>
          <p:cNvSpPr>
            <a:spLocks noChangeArrowheads="1"/>
          </p:cNvSpPr>
          <p:nvPr/>
        </p:nvSpPr>
        <p:spPr bwMode="auto">
          <a:xfrm>
            <a:off x="2819376" y="1513400"/>
            <a:ext cx="3348373" cy="1440931"/>
          </a:xfrm>
          <a:prstGeom prst="ellipse">
            <a:avLst/>
          </a:prstGeom>
          <a:gradFill rotWithShape="1">
            <a:gsLst>
              <a:gs pos="0">
                <a:srgbClr val="CCFFFF"/>
              </a:gs>
              <a:gs pos="100000">
                <a:srgbClr val="B7E5E5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b="1" dirty="0">
                <a:solidFill>
                  <a:srgbClr val="002060"/>
                </a:solidFill>
                <a:latin typeface="Georgia" pitchFamily="18" charset="0"/>
              </a:rPr>
              <a:t>Мероприятия</a:t>
            </a:r>
          </a:p>
          <a:p>
            <a:pPr algn="ctr"/>
            <a:r>
              <a:rPr lang="ru-RU" altLang="ru-RU" b="1" dirty="0" smtClean="0">
                <a:solidFill>
                  <a:srgbClr val="002060"/>
                </a:solidFill>
                <a:latin typeface="Georgia" pitchFamily="18" charset="0"/>
              </a:rPr>
              <a:t>2021 </a:t>
            </a:r>
            <a:r>
              <a:rPr lang="ru-RU" altLang="ru-RU" b="1" dirty="0">
                <a:solidFill>
                  <a:srgbClr val="002060"/>
                </a:solidFill>
                <a:latin typeface="Georgia" pitchFamily="18" charset="0"/>
              </a:rPr>
              <a:t>год</a:t>
            </a:r>
          </a:p>
          <a:p>
            <a:pPr algn="ctr"/>
            <a:r>
              <a:rPr lang="ru-RU" altLang="ru-RU" b="1" dirty="0" smtClean="0">
                <a:solidFill>
                  <a:srgbClr val="002060"/>
                </a:solidFill>
                <a:latin typeface="Georgia" pitchFamily="18" charset="0"/>
              </a:rPr>
              <a:t>2022-2023 </a:t>
            </a:r>
            <a:r>
              <a:rPr lang="ru-RU" altLang="ru-RU" b="1" dirty="0">
                <a:solidFill>
                  <a:srgbClr val="002060"/>
                </a:solidFill>
                <a:latin typeface="Georgia" pitchFamily="18" charset="0"/>
              </a:rPr>
              <a:t>гг.</a:t>
            </a:r>
          </a:p>
        </p:txBody>
      </p:sp>
      <p:pic>
        <p:nvPicPr>
          <p:cNvPr id="131085" name="Picture 43" descr="irbr-zjs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3" y="41275"/>
            <a:ext cx="61118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09" name="Picture 43" descr="irbr-zjs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3" y="41275"/>
            <a:ext cx="5746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0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6031" y="288882"/>
            <a:ext cx="8229600" cy="323850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Бюджет Ирбитского МО на 2021 год </a:t>
            </a:r>
            <a:b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и плановый период 2022-2023 </a:t>
            </a:r>
            <a:r>
              <a:rPr lang="ru-RU" altLang="ru-RU" sz="2000" b="1" dirty="0" err="1" smtClean="0">
                <a:solidFill>
                  <a:srgbClr val="000099"/>
                </a:solidFill>
                <a:latin typeface="Times New Roman" pitchFamily="18" charset="0"/>
              </a:rPr>
              <a:t>гг</a:t>
            </a: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600" b="1" dirty="0" smtClean="0">
                <a:solidFill>
                  <a:srgbClr val="000099"/>
                </a:solidFill>
                <a:latin typeface="Times New Roman" pitchFamily="18" charset="0"/>
              </a:rPr>
              <a:t/>
            </a:r>
            <a:br>
              <a:rPr lang="ru-RU" altLang="ru-RU" sz="16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endParaRPr lang="ru-RU" altLang="ru-RU" sz="1600" b="1" i="1" dirty="0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32098" name="Скругленный прямоугольник 34"/>
          <p:cNvSpPr>
            <a:spLocks noChangeArrowheads="1"/>
          </p:cNvSpPr>
          <p:nvPr/>
        </p:nvSpPr>
        <p:spPr bwMode="auto">
          <a:xfrm>
            <a:off x="148958" y="620689"/>
            <a:ext cx="8999537" cy="133214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just"/>
            <a:r>
              <a:rPr lang="ru-RU" altLang="ru-RU" sz="2000" b="1" dirty="0">
                <a:solidFill>
                  <a:srgbClr val="00602B"/>
                </a:solidFill>
                <a:latin typeface="Times New Roman" pitchFamily="18" charset="0"/>
              </a:rPr>
              <a:t>Подпрограмма 4 «Развитие газификации в </a:t>
            </a:r>
            <a:r>
              <a:rPr lang="ru-RU" altLang="ru-RU" sz="2000" b="1" dirty="0" err="1">
                <a:solidFill>
                  <a:srgbClr val="00602B"/>
                </a:solidFill>
                <a:latin typeface="Times New Roman" pitchFamily="18" charset="0"/>
              </a:rPr>
              <a:t>Ирбитском</a:t>
            </a:r>
            <a:r>
              <a:rPr lang="ru-RU" altLang="ru-RU" sz="2000" b="1" dirty="0">
                <a:solidFill>
                  <a:srgbClr val="00602B"/>
                </a:solidFill>
                <a:latin typeface="Times New Roman" pitchFamily="18" charset="0"/>
              </a:rPr>
              <a:t> МО» </a:t>
            </a:r>
            <a:endParaRPr lang="ru-RU" altLang="ru-RU" sz="2000" b="1" dirty="0" smtClean="0">
              <a:solidFill>
                <a:srgbClr val="00602B"/>
              </a:solidFill>
              <a:latin typeface="Times New Roman" pitchFamily="18" charset="0"/>
            </a:endParaRPr>
          </a:p>
          <a:p>
            <a:pPr algn="just"/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Мероприятие: Строительство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</a:rPr>
              <a:t>, реконструкция  газораспределительных сетей в населенных пунктах </a:t>
            </a:r>
            <a:r>
              <a:rPr lang="ru-RU" altLang="ru-RU" sz="2000" b="1" dirty="0" err="1">
                <a:solidFill>
                  <a:srgbClr val="002060"/>
                </a:solidFill>
                <a:latin typeface="Times New Roman" pitchFamily="18" charset="0"/>
              </a:rPr>
              <a:t>Ирбитского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</a:rPr>
              <a:t> МО и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межпоселковых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</a:rPr>
              <a:t>газопроводов в </a:t>
            </a:r>
            <a:r>
              <a:rPr lang="ru-RU" altLang="ru-RU" sz="2000" b="1" dirty="0" err="1">
                <a:solidFill>
                  <a:srgbClr val="002060"/>
                </a:solidFill>
                <a:latin typeface="Times New Roman" pitchFamily="18" charset="0"/>
              </a:rPr>
              <a:t>Ирбитского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</a:rPr>
              <a:t> МО</a:t>
            </a: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133080" y="4221088"/>
            <a:ext cx="4515646" cy="252028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г.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 -  2 305,7 тыс. руб.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000" b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объекта «Газоснабжение с. Знаменское»</a:t>
            </a:r>
          </a:p>
          <a:p>
            <a:pPr algn="just">
              <a:defRPr/>
            </a:pPr>
            <a:endParaRPr lang="ru-RU" sz="2000" b="1" dirty="0" smtClean="0">
              <a:solidFill>
                <a:srgbClr val="004C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межпоселкового газопровода с. </a:t>
            </a:r>
            <a:r>
              <a:rPr lang="ru-RU" sz="2000" b="1" dirty="0" err="1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Черново</a:t>
            </a:r>
            <a:r>
              <a:rPr lang="ru-RU" sz="2000" b="1" dirty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с. </a:t>
            </a:r>
            <a:r>
              <a:rPr lang="ru-RU" sz="2000" b="1" dirty="0" err="1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Кирга</a:t>
            </a:r>
            <a:endParaRPr lang="ru-RU" sz="2000" b="1" dirty="0" smtClean="0">
              <a:solidFill>
                <a:srgbClr val="004C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1187624" y="2071057"/>
            <a:ext cx="7020780" cy="2006015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г.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 -  6 029,3 тыс. руб.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000" b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ПСД строительство межпоселкового газопровода с. </a:t>
            </a:r>
            <a:r>
              <a:rPr lang="ru-RU" sz="2000" b="1" dirty="0" err="1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Черново</a:t>
            </a:r>
            <a:r>
              <a:rPr lang="ru-RU" sz="2000" b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с. </a:t>
            </a:r>
            <a:r>
              <a:rPr lang="ru-RU" sz="2000" b="1" dirty="0" err="1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Кирга</a:t>
            </a:r>
            <a:endParaRPr lang="ru-RU" sz="2000" b="1" dirty="0" smtClean="0">
              <a:solidFill>
                <a:srgbClr val="004C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объекта </a:t>
            </a:r>
            <a:r>
              <a:rPr lang="ru-RU" sz="2000" b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«Газоснабжение </a:t>
            </a:r>
            <a:r>
              <a:rPr lang="ru-RU" sz="2000" b="1" dirty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 </a:t>
            </a:r>
            <a:r>
              <a:rPr lang="ru-RU" sz="2000" b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Шарапова»  </a:t>
            </a: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4791607" y="4387394"/>
            <a:ext cx="4356888" cy="218766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г.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 -  1 250,0 тыс. руб.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000" b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объекта «Газоснабжение с.  </a:t>
            </a:r>
            <a:r>
              <a:rPr lang="ru-RU" sz="2000" b="1" dirty="0" err="1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Чернорицкое</a:t>
            </a:r>
            <a:endParaRPr lang="ru-RU" sz="2000" b="1" dirty="0" smtClean="0">
              <a:solidFill>
                <a:srgbClr val="004C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 bwMode="auto">
          <a:xfrm>
            <a:off x="3109240" y="2016741"/>
            <a:ext cx="3060340" cy="2515102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мероприятий по обращению с твердыми коммунальными </a:t>
            </a:r>
            <a:r>
              <a:rPr lang="ru-RU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отходами</a:t>
            </a:r>
          </a:p>
          <a:p>
            <a:pPr algn="ctr"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– 500,0 тыс. руб.</a:t>
            </a:r>
          </a:p>
          <a:p>
            <a:pPr algn="ctr"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– 1 000,0 тыс. руб.</a:t>
            </a:r>
          </a:p>
          <a:p>
            <a:pPr algn="ctr"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– 1 000,0 тыс. руб.</a:t>
            </a: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36514" y="2016740"/>
            <a:ext cx="2970323" cy="2600392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Обустройство  контейнерных площадок и контейнерного оборудования</a:t>
            </a:r>
          </a:p>
          <a:p>
            <a:pPr algn="ctr"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– 8 000,0 тыс. руб.</a:t>
            </a:r>
          </a:p>
          <a:p>
            <a:pPr algn="ctr"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– 16 000,0 тыс. руб.</a:t>
            </a:r>
          </a:p>
          <a:p>
            <a:pPr algn="ctr"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000,0 тыс. руб.</a:t>
            </a:r>
          </a:p>
          <a:p>
            <a:pPr algn="ctr"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defRPr/>
            </a:pPr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1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52400"/>
            <a:ext cx="8229600" cy="468313"/>
          </a:xfrm>
        </p:spPr>
        <p:txBody>
          <a:bodyPr/>
          <a:lstStyle/>
          <a:p>
            <a:pPr eaLnBrk="1" hangingPunct="1"/>
            <a:r>
              <a:rPr lang="ru-RU" altLang="ru-RU" sz="1600" b="1" dirty="0" smtClean="0">
                <a:solidFill>
                  <a:srgbClr val="000099"/>
                </a:solidFill>
                <a:latin typeface="Times New Roman" pitchFamily="18" charset="0"/>
              </a:rPr>
              <a:t>Бюджет Ирбитского МО на 2021 год </a:t>
            </a:r>
            <a:br>
              <a:rPr lang="ru-RU" altLang="ru-RU" sz="16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1600" b="1" dirty="0" smtClean="0">
                <a:solidFill>
                  <a:srgbClr val="000099"/>
                </a:solidFill>
                <a:latin typeface="Times New Roman" pitchFamily="18" charset="0"/>
              </a:rPr>
              <a:t>и плановый период 2022-2023 </a:t>
            </a:r>
            <a:r>
              <a:rPr lang="ru-RU" altLang="ru-RU" sz="1600" b="1" dirty="0" err="1" smtClean="0">
                <a:solidFill>
                  <a:srgbClr val="000099"/>
                </a:solidFill>
                <a:latin typeface="Times New Roman" pitchFamily="18" charset="0"/>
              </a:rPr>
              <a:t>гг</a:t>
            </a:r>
            <a:r>
              <a:rPr lang="ru-RU" altLang="ru-RU" sz="16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br>
              <a:rPr lang="ru-RU" altLang="ru-RU" sz="16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endParaRPr lang="ru-RU" altLang="ru-RU" sz="1600" b="1" i="1" dirty="0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35173" name="Скругленный прямоугольник 34"/>
          <p:cNvSpPr>
            <a:spLocks noChangeArrowheads="1"/>
          </p:cNvSpPr>
          <p:nvPr/>
        </p:nvSpPr>
        <p:spPr bwMode="auto">
          <a:xfrm>
            <a:off x="220663" y="490538"/>
            <a:ext cx="8712200" cy="15113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1600" b="1" dirty="0">
                <a:solidFill>
                  <a:srgbClr val="00602B"/>
                </a:solidFill>
                <a:latin typeface="Times New Roman" pitchFamily="18" charset="0"/>
              </a:rPr>
              <a:t>Подпрограмма 5 «Обеспечение рационального и безопасного природопользования на территории </a:t>
            </a:r>
            <a:r>
              <a:rPr lang="ru-RU" altLang="ru-RU" sz="1600" b="1" dirty="0" err="1">
                <a:solidFill>
                  <a:srgbClr val="00602B"/>
                </a:solidFill>
                <a:latin typeface="Times New Roman" pitchFamily="18" charset="0"/>
              </a:rPr>
              <a:t>Ирбитского</a:t>
            </a:r>
            <a:r>
              <a:rPr lang="ru-RU" altLang="ru-RU" sz="1600" b="1" dirty="0">
                <a:solidFill>
                  <a:srgbClr val="00602B"/>
                </a:solidFill>
                <a:latin typeface="Times New Roman" pitchFamily="18" charset="0"/>
              </a:rPr>
              <a:t> муниципального образования»</a:t>
            </a:r>
          </a:p>
          <a:p>
            <a:r>
              <a:rPr lang="ru-RU" altLang="ru-RU" sz="1400" b="1" dirty="0">
                <a:latin typeface="Times New Roman" pitchFamily="18" charset="0"/>
              </a:rPr>
              <a:t>Задача 7: «Обеспечение безопасного обращения с отходами производства и потребления на территории </a:t>
            </a:r>
            <a:r>
              <a:rPr lang="ru-RU" altLang="ru-RU" sz="1400" b="1" dirty="0" err="1">
                <a:latin typeface="Times New Roman" pitchFamily="18" charset="0"/>
              </a:rPr>
              <a:t>Ирбитского</a:t>
            </a:r>
            <a:r>
              <a:rPr lang="ru-RU" altLang="ru-RU" sz="1400" b="1" dirty="0">
                <a:latin typeface="Times New Roman" pitchFamily="18" charset="0"/>
              </a:rPr>
              <a:t> МО»</a:t>
            </a:r>
          </a:p>
          <a:p>
            <a:r>
              <a:rPr lang="ru-RU" altLang="ru-RU" sz="1400" b="1" dirty="0">
                <a:latin typeface="Times New Roman" pitchFamily="18" charset="0"/>
              </a:rPr>
              <a:t>Задача 8.: «Улучшение санитарного состояния источников водоснабжения на территории </a:t>
            </a:r>
            <a:r>
              <a:rPr lang="ru-RU" altLang="ru-RU" sz="1400" b="1" dirty="0" err="1">
                <a:latin typeface="Times New Roman" pitchFamily="18" charset="0"/>
              </a:rPr>
              <a:t>Ирбитского</a:t>
            </a:r>
            <a:r>
              <a:rPr lang="ru-RU" altLang="ru-RU" sz="1400" b="1" dirty="0">
                <a:latin typeface="Times New Roman" pitchFamily="18" charset="0"/>
              </a:rPr>
              <a:t> муниципального образования»</a:t>
            </a:r>
            <a:endParaRPr lang="ru-RU" altLang="ru-RU" b="1" dirty="0">
              <a:solidFill>
                <a:srgbClr val="00602B"/>
              </a:solidFill>
              <a:latin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6217302" y="2001838"/>
            <a:ext cx="2876833" cy="2436272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сбора, транспортировки и утилизации отходов ртуть содержащих ламп от населения </a:t>
            </a:r>
            <a:r>
              <a:rPr lang="ru-RU" b="1" dirty="0" err="1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Ирбитского</a:t>
            </a:r>
            <a:r>
              <a:rPr lang="ru-RU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</a:t>
            </a:r>
          </a:p>
          <a:p>
            <a:pPr algn="ctr"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 – 100,0 тыс. руб.</a:t>
            </a: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6217302" y="4438110"/>
            <a:ext cx="2876833" cy="2339262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мероприятий по охране и содержанию источников нецентрализованного водоснабжения и водных объектов</a:t>
            </a:r>
          </a:p>
          <a:p>
            <a:pPr algn="ctr"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 – 250,0 тыс. руб.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3109240" y="4617132"/>
            <a:ext cx="3060340" cy="216024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проектов зон санитарной охраны источников централизованного хозяйственно-питьевого назначения</a:t>
            </a:r>
          </a:p>
          <a:p>
            <a:pPr algn="ctr"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 – 900,0 тыс. руб.</a:t>
            </a: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36515" y="4617132"/>
            <a:ext cx="2970322" cy="2160239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 экологических акций на территории </a:t>
            </a:r>
            <a:r>
              <a:rPr lang="ru-RU" b="1" dirty="0" err="1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Ирбитского</a:t>
            </a:r>
            <a:r>
              <a:rPr lang="ru-RU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</a:t>
            </a:r>
          </a:p>
          <a:p>
            <a:pPr algn="ctr">
              <a:defRPr/>
            </a:pPr>
            <a:endParaRPr lang="ru-RU" b="1" i="1" dirty="0" smtClean="0">
              <a:solidFill>
                <a:srgbClr val="0060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i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 – 40,0 тыс. руб.</a:t>
            </a:r>
          </a:p>
        </p:txBody>
      </p:sp>
      <p:pic>
        <p:nvPicPr>
          <p:cNvPr id="135190" name="Picture 43" descr="irbr-zjs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3" y="41275"/>
            <a:ext cx="5746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Овал 24"/>
          <p:cNvSpPr>
            <a:spLocks noChangeArrowheads="1"/>
          </p:cNvSpPr>
          <p:nvPr/>
        </p:nvSpPr>
        <p:spPr bwMode="auto">
          <a:xfrm>
            <a:off x="6032521" y="4113077"/>
            <a:ext cx="3086872" cy="1146116"/>
          </a:xfrm>
          <a:prstGeom prst="ellipse">
            <a:avLst/>
          </a:prstGeom>
          <a:gradFill rotWithShape="1">
            <a:gsLst>
              <a:gs pos="0">
                <a:srgbClr val="CCFFFF"/>
              </a:gs>
              <a:gs pos="100000">
                <a:srgbClr val="B7E5E5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17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Конкурсы </a:t>
            </a:r>
            <a:r>
              <a:rPr lang="ru-RU" altLang="ru-RU" sz="17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благоустройству</a:t>
            </a:r>
          </a:p>
          <a:p>
            <a:pPr algn="ctr"/>
            <a:r>
              <a:rPr lang="ru-RU" altLang="ru-RU" sz="1700" b="1" dirty="0">
                <a:solidFill>
                  <a:srgbClr val="004C22"/>
                </a:solidFill>
                <a:latin typeface="Times New Roman" pitchFamily="18" charset="0"/>
                <a:cs typeface="Times New Roman" pitchFamily="18" charset="0"/>
              </a:rPr>
              <a:t>МБ – </a:t>
            </a:r>
            <a:r>
              <a:rPr lang="ru-RU" altLang="ru-RU" sz="1700" b="1" dirty="0" smtClean="0">
                <a:solidFill>
                  <a:srgbClr val="004C22"/>
                </a:solidFill>
                <a:latin typeface="Times New Roman" pitchFamily="18" charset="0"/>
                <a:cs typeface="Times New Roman" pitchFamily="18" charset="0"/>
              </a:rPr>
              <a:t>150,0 </a:t>
            </a:r>
            <a:r>
              <a:rPr lang="ru-RU" altLang="ru-RU" sz="1700" b="1" dirty="0">
                <a:solidFill>
                  <a:srgbClr val="004C22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1361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5888"/>
            <a:ext cx="8229600" cy="504825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Бюджет Ирбитского МО на 2021 год </a:t>
            </a:r>
            <a:b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и плановый период 2022-2023 </a:t>
            </a:r>
            <a:r>
              <a:rPr lang="ru-RU" altLang="ru-RU" sz="2000" b="1" dirty="0" err="1" smtClean="0">
                <a:solidFill>
                  <a:srgbClr val="000099"/>
                </a:solidFill>
                <a:latin typeface="Times New Roman" pitchFamily="18" charset="0"/>
              </a:rPr>
              <a:t>гг</a:t>
            </a: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b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endParaRPr lang="ru-RU" altLang="ru-RU" sz="1400" b="1" i="1" dirty="0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36196" name="Скругленный прямоугольник 34"/>
          <p:cNvSpPr>
            <a:spLocks noChangeArrowheads="1"/>
          </p:cNvSpPr>
          <p:nvPr/>
        </p:nvSpPr>
        <p:spPr bwMode="auto">
          <a:xfrm>
            <a:off x="107950" y="620713"/>
            <a:ext cx="8856663" cy="19399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1600" b="1" dirty="0">
                <a:solidFill>
                  <a:srgbClr val="00602B"/>
                </a:solidFill>
                <a:latin typeface="Times New Roman" pitchFamily="18" charset="0"/>
              </a:rPr>
              <a:t>Подпрограмма 6 «Восстановление и развитие внешнего благоустройства населенных пунктов  </a:t>
            </a:r>
            <a:r>
              <a:rPr lang="ru-RU" altLang="ru-RU" sz="1600" b="1" dirty="0" err="1">
                <a:solidFill>
                  <a:srgbClr val="00602B"/>
                </a:solidFill>
                <a:latin typeface="Times New Roman" pitchFamily="18" charset="0"/>
              </a:rPr>
              <a:t>Ирбитского</a:t>
            </a:r>
            <a:r>
              <a:rPr lang="ru-RU" altLang="ru-RU" sz="1600" b="1" dirty="0">
                <a:solidFill>
                  <a:srgbClr val="00602B"/>
                </a:solidFill>
                <a:latin typeface="Times New Roman" pitchFamily="18" charset="0"/>
              </a:rPr>
              <a:t> муниципального образования»</a:t>
            </a:r>
          </a:p>
          <a:p>
            <a:r>
              <a:rPr lang="ru-RU" altLang="ru-RU" sz="1300" b="1" dirty="0">
                <a:latin typeface="Times New Roman" pitchFamily="18" charset="0"/>
              </a:rPr>
              <a:t>Задача 9: «Выполнение мероприятий по благоустройству в населенных пунктах и дворовых территорий </a:t>
            </a:r>
            <a:r>
              <a:rPr lang="ru-RU" altLang="ru-RU" sz="1300" b="1" dirty="0" err="1">
                <a:latin typeface="Times New Roman" pitchFamily="18" charset="0"/>
              </a:rPr>
              <a:t>Ирбитского</a:t>
            </a:r>
            <a:r>
              <a:rPr lang="ru-RU" altLang="ru-RU" sz="1300" b="1" dirty="0">
                <a:latin typeface="Times New Roman" pitchFamily="18" charset="0"/>
              </a:rPr>
              <a:t> МО»;</a:t>
            </a:r>
          </a:p>
          <a:p>
            <a:r>
              <a:rPr lang="ru-RU" altLang="ru-RU" sz="1300" b="1" dirty="0">
                <a:latin typeface="Times New Roman" pitchFamily="18" charset="0"/>
              </a:rPr>
              <a:t>Задача 10: «Выполнение мероприятий по предоставлению банных услуг населению </a:t>
            </a:r>
            <a:r>
              <a:rPr lang="ru-RU" altLang="ru-RU" sz="1300" b="1" dirty="0" err="1">
                <a:latin typeface="Times New Roman" pitchFamily="18" charset="0"/>
              </a:rPr>
              <a:t>Ирбитского</a:t>
            </a:r>
            <a:r>
              <a:rPr lang="ru-RU" altLang="ru-RU" sz="1300" b="1" dirty="0">
                <a:latin typeface="Times New Roman" pitchFamily="18" charset="0"/>
              </a:rPr>
              <a:t> МО»</a:t>
            </a:r>
          </a:p>
          <a:p>
            <a:r>
              <a:rPr lang="ru-RU" altLang="ru-RU" sz="1300" b="1" dirty="0">
                <a:latin typeface="Times New Roman" pitchFamily="18" charset="0"/>
              </a:rPr>
              <a:t>Задача 11: Обеспечение надежности функционирования коммунальной техники</a:t>
            </a:r>
          </a:p>
          <a:p>
            <a:r>
              <a:rPr lang="ru-RU" altLang="ru-RU" sz="1300" b="1" dirty="0">
                <a:latin typeface="Times New Roman" pitchFamily="18" charset="0"/>
              </a:rPr>
              <a:t>Задача 12: «Регулирование численности безнадзорных собак для обеспечения безопасности населения  </a:t>
            </a:r>
            <a:r>
              <a:rPr lang="ru-RU" altLang="ru-RU" sz="1300" b="1" dirty="0" err="1">
                <a:latin typeface="Times New Roman" pitchFamily="18" charset="0"/>
              </a:rPr>
              <a:t>Ирбитского</a:t>
            </a:r>
            <a:r>
              <a:rPr lang="ru-RU" altLang="ru-RU" sz="1300" b="1" dirty="0">
                <a:latin typeface="Times New Roman" pitchFamily="18" charset="0"/>
              </a:rPr>
              <a:t> МО».</a:t>
            </a:r>
            <a:endParaRPr lang="ru-RU" altLang="ru-RU" b="1" dirty="0">
              <a:latin typeface="Times New Roman" pitchFamily="18" charset="0"/>
            </a:endParaRPr>
          </a:p>
        </p:txBody>
      </p:sp>
      <p:sp>
        <p:nvSpPr>
          <p:cNvPr id="136197" name="Овал 22"/>
          <p:cNvSpPr>
            <a:spLocks noChangeArrowheads="1"/>
          </p:cNvSpPr>
          <p:nvPr/>
        </p:nvSpPr>
        <p:spPr bwMode="auto">
          <a:xfrm>
            <a:off x="6032520" y="5259194"/>
            <a:ext cx="3111479" cy="1482174"/>
          </a:xfrm>
          <a:prstGeom prst="ellipse">
            <a:avLst/>
          </a:prstGeom>
          <a:gradFill rotWithShape="1">
            <a:gsLst>
              <a:gs pos="0">
                <a:srgbClr val="CCFFFF"/>
              </a:gs>
              <a:gs pos="100000">
                <a:srgbClr val="B7E5E5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услугами бани</a:t>
            </a:r>
          </a:p>
          <a:p>
            <a:pPr algn="ctr"/>
            <a:r>
              <a:rPr lang="ru-RU" altLang="ru-RU" sz="1600" b="1" dirty="0">
                <a:solidFill>
                  <a:srgbClr val="004C22"/>
                </a:solidFill>
                <a:latin typeface="Times New Roman" pitchFamily="18" charset="0"/>
                <a:cs typeface="Times New Roman" pitchFamily="18" charset="0"/>
              </a:rPr>
              <a:t>МБ – </a:t>
            </a:r>
            <a:r>
              <a:rPr lang="ru-RU" altLang="ru-RU" sz="1600" b="1" dirty="0" smtClean="0">
                <a:solidFill>
                  <a:srgbClr val="004C22"/>
                </a:solidFill>
                <a:latin typeface="Times New Roman" pitchFamily="18" charset="0"/>
                <a:cs typeface="Times New Roman" pitchFamily="18" charset="0"/>
              </a:rPr>
              <a:t>346,0 </a:t>
            </a:r>
            <a:r>
              <a:rPr lang="ru-RU" altLang="ru-RU" sz="1600" b="1" dirty="0">
                <a:solidFill>
                  <a:srgbClr val="004C22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/>
            <a:endParaRPr lang="ru-RU" altLang="ru-RU" sz="1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198" name="Овал 25"/>
          <p:cNvSpPr>
            <a:spLocks noChangeArrowheads="1"/>
          </p:cNvSpPr>
          <p:nvPr/>
        </p:nvSpPr>
        <p:spPr bwMode="auto">
          <a:xfrm>
            <a:off x="14180" y="2460624"/>
            <a:ext cx="3201301" cy="1217483"/>
          </a:xfrm>
          <a:prstGeom prst="ellipse">
            <a:avLst/>
          </a:prstGeom>
          <a:gradFill rotWithShape="1">
            <a:gsLst>
              <a:gs pos="0">
                <a:srgbClr val="CCFFFF"/>
              </a:gs>
              <a:gs pos="100000">
                <a:srgbClr val="B7E5E5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17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Освещение мест отдыха</a:t>
            </a:r>
          </a:p>
          <a:p>
            <a:pPr algn="ctr"/>
            <a:r>
              <a:rPr lang="ru-RU" altLang="ru-RU" sz="1700" b="1" dirty="0">
                <a:solidFill>
                  <a:srgbClr val="004C22"/>
                </a:solidFill>
                <a:latin typeface="Times New Roman" pitchFamily="18" charset="0"/>
                <a:cs typeface="Times New Roman" pitchFamily="18" charset="0"/>
              </a:rPr>
              <a:t>МБ – </a:t>
            </a:r>
            <a:r>
              <a:rPr lang="ru-RU" altLang="ru-RU" sz="1700" b="1" dirty="0" smtClean="0">
                <a:solidFill>
                  <a:srgbClr val="004C22"/>
                </a:solidFill>
                <a:latin typeface="Times New Roman" pitchFamily="18" charset="0"/>
                <a:cs typeface="Times New Roman" pitchFamily="18" charset="0"/>
              </a:rPr>
              <a:t>2 000,0тыс</a:t>
            </a:r>
            <a:r>
              <a:rPr lang="ru-RU" altLang="ru-RU" sz="1700" b="1" dirty="0">
                <a:solidFill>
                  <a:srgbClr val="004C22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sp>
        <p:nvSpPr>
          <p:cNvPr id="136199" name="Овал 26"/>
          <p:cNvSpPr>
            <a:spLocks noChangeArrowheads="1"/>
          </p:cNvSpPr>
          <p:nvPr/>
        </p:nvSpPr>
        <p:spPr bwMode="auto">
          <a:xfrm>
            <a:off x="-243" y="5259194"/>
            <a:ext cx="3348107" cy="1415758"/>
          </a:xfrm>
          <a:prstGeom prst="ellipse">
            <a:avLst/>
          </a:prstGeom>
          <a:gradFill rotWithShape="1">
            <a:gsLst>
              <a:gs pos="0">
                <a:srgbClr val="CCFFFF"/>
              </a:gs>
              <a:gs pos="100000">
                <a:srgbClr val="B7E5E5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17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Благоустройство мест </a:t>
            </a:r>
            <a:r>
              <a:rPr lang="ru-RU" altLang="ru-RU" sz="17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отдыха</a:t>
            </a:r>
          </a:p>
          <a:p>
            <a:pPr algn="ctr"/>
            <a:r>
              <a:rPr lang="ru-RU" altLang="ru-RU" sz="1700" b="1" dirty="0" smtClean="0">
                <a:solidFill>
                  <a:srgbClr val="004C22"/>
                </a:solidFill>
                <a:latin typeface="Times New Roman" pitchFamily="18" charset="0"/>
                <a:cs typeface="Times New Roman" pitchFamily="18" charset="0"/>
              </a:rPr>
              <a:t>МБ – 6 000,0 тыс. руб.</a:t>
            </a:r>
            <a:endParaRPr lang="ru-RU" altLang="ru-RU" sz="1700" b="1" dirty="0">
              <a:solidFill>
                <a:srgbClr val="004C2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200" name="Овал 9"/>
          <p:cNvSpPr>
            <a:spLocks noChangeArrowheads="1"/>
          </p:cNvSpPr>
          <p:nvPr/>
        </p:nvSpPr>
        <p:spPr bwMode="auto">
          <a:xfrm>
            <a:off x="5688124" y="2460624"/>
            <a:ext cx="3431269" cy="1796468"/>
          </a:xfrm>
          <a:prstGeom prst="ellipse">
            <a:avLst/>
          </a:prstGeom>
          <a:gradFill rotWithShape="1">
            <a:gsLst>
              <a:gs pos="0">
                <a:srgbClr val="CCFFFF"/>
              </a:gs>
              <a:gs pos="100000">
                <a:srgbClr val="B7E5E5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17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Приобретение спецтехники</a:t>
            </a:r>
          </a:p>
          <a:p>
            <a:pPr algn="ctr"/>
            <a:r>
              <a:rPr lang="ru-RU" altLang="ru-RU" sz="1700" b="1" dirty="0" smtClean="0">
                <a:solidFill>
                  <a:srgbClr val="004C22"/>
                </a:solidFill>
                <a:latin typeface="Times New Roman" pitchFamily="18" charset="0"/>
                <a:cs typeface="Times New Roman" pitchFamily="18" charset="0"/>
              </a:rPr>
              <a:t>2022 –4 500,0 тыс. руб.</a:t>
            </a:r>
          </a:p>
          <a:p>
            <a:pPr algn="ctr"/>
            <a:r>
              <a:rPr lang="ru-RU" altLang="ru-RU" sz="1700" b="1" dirty="0" smtClean="0">
                <a:solidFill>
                  <a:srgbClr val="004C22"/>
                </a:solidFill>
                <a:latin typeface="Times New Roman" pitchFamily="18" charset="0"/>
                <a:cs typeface="Times New Roman" pitchFamily="18" charset="0"/>
              </a:rPr>
              <a:t>2023 – 6 000,0 тыс. руб.</a:t>
            </a:r>
            <a:endParaRPr lang="ru-RU" altLang="ru-RU" sz="1700" b="1" dirty="0">
              <a:solidFill>
                <a:srgbClr val="004C2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201" name="Овал 9"/>
          <p:cNvSpPr>
            <a:spLocks noChangeArrowheads="1"/>
          </p:cNvSpPr>
          <p:nvPr/>
        </p:nvSpPr>
        <p:spPr bwMode="auto">
          <a:xfrm>
            <a:off x="-242" y="3678108"/>
            <a:ext cx="3060074" cy="1581086"/>
          </a:xfrm>
          <a:prstGeom prst="ellipse">
            <a:avLst/>
          </a:prstGeom>
          <a:gradFill rotWithShape="1">
            <a:gsLst>
              <a:gs pos="0">
                <a:srgbClr val="CCFFFF"/>
              </a:gs>
              <a:gs pos="100000">
                <a:srgbClr val="B7E5E5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alt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общественных мест</a:t>
            </a:r>
          </a:p>
          <a:p>
            <a:pPr algn="ctr"/>
            <a:endParaRPr lang="ru-RU" altLang="ru-RU" sz="1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1600" b="1" dirty="0" smtClean="0">
                <a:solidFill>
                  <a:srgbClr val="004C22"/>
                </a:solidFill>
                <a:latin typeface="Times New Roman" pitchFamily="18" charset="0"/>
                <a:cs typeface="Times New Roman" pitchFamily="18" charset="0"/>
              </a:rPr>
              <a:t>МБ –700,0 </a:t>
            </a:r>
            <a:r>
              <a:rPr lang="ru-RU" altLang="ru-RU" sz="1600" b="1" dirty="0">
                <a:solidFill>
                  <a:srgbClr val="004C22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136202" name="Овал 24"/>
          <p:cNvSpPr>
            <a:spLocks noChangeArrowheads="1"/>
          </p:cNvSpPr>
          <p:nvPr/>
        </p:nvSpPr>
        <p:spPr bwMode="auto">
          <a:xfrm>
            <a:off x="3059832" y="3890467"/>
            <a:ext cx="3348372" cy="2850901"/>
          </a:xfrm>
          <a:prstGeom prst="ellipse">
            <a:avLst/>
          </a:prstGeom>
          <a:gradFill rotWithShape="1">
            <a:gsLst>
              <a:gs pos="0">
                <a:srgbClr val="CCFFFF"/>
              </a:gs>
              <a:gs pos="100000">
                <a:srgbClr val="B7E5E5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Мероприятие по регулированию численности безнадзорных </a:t>
            </a:r>
            <a:r>
              <a:rPr lang="ru-RU" alt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собак ОБ  </a:t>
            </a:r>
            <a:endParaRPr lang="ru-RU" altLang="ru-RU" sz="1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1600" b="1" dirty="0" smtClean="0">
                <a:solidFill>
                  <a:srgbClr val="004C22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altLang="ru-RU" sz="1600" b="1" dirty="0">
                <a:solidFill>
                  <a:srgbClr val="004C2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1600" b="1" dirty="0" smtClean="0">
                <a:solidFill>
                  <a:srgbClr val="004C22"/>
                </a:solidFill>
                <a:latin typeface="Times New Roman" pitchFamily="18" charset="0"/>
                <a:cs typeface="Times New Roman" pitchFamily="18" charset="0"/>
              </a:rPr>
              <a:t>643,9 тыс</a:t>
            </a:r>
            <a:r>
              <a:rPr lang="ru-RU" altLang="ru-RU" sz="1600" b="1" dirty="0">
                <a:solidFill>
                  <a:srgbClr val="004C22"/>
                </a:solidFill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altLang="ru-RU" sz="1600" b="1" dirty="0" smtClean="0">
                <a:solidFill>
                  <a:srgbClr val="004C2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altLang="ru-RU" sz="1600" b="1" dirty="0" smtClean="0">
                <a:solidFill>
                  <a:srgbClr val="004C22"/>
                </a:solidFill>
                <a:latin typeface="Times New Roman" pitchFamily="18" charset="0"/>
                <a:cs typeface="Times New Roman" pitchFamily="18" charset="0"/>
              </a:rPr>
              <a:t>2022 – 648,5 тыс. руб.</a:t>
            </a:r>
          </a:p>
          <a:p>
            <a:pPr algn="ctr"/>
            <a:r>
              <a:rPr lang="ru-RU" altLang="ru-RU" sz="1600" b="1" dirty="0" smtClean="0">
                <a:solidFill>
                  <a:srgbClr val="004C22"/>
                </a:solidFill>
                <a:latin typeface="Times New Roman" pitchFamily="18" charset="0"/>
                <a:cs typeface="Times New Roman" pitchFamily="18" charset="0"/>
              </a:rPr>
              <a:t>2023 – 648,5 тыс. руб.</a:t>
            </a:r>
            <a:endParaRPr lang="ru-RU" altLang="ru-RU" sz="1600" b="1" dirty="0">
              <a:solidFill>
                <a:srgbClr val="004C2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6203" name="Picture 43" descr="irbr-zjs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3" y="41275"/>
            <a:ext cx="5746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204" name="Овал 1"/>
          <p:cNvSpPr>
            <a:spLocks noChangeArrowheads="1"/>
          </p:cNvSpPr>
          <p:nvPr/>
        </p:nvSpPr>
        <p:spPr bwMode="auto">
          <a:xfrm>
            <a:off x="3168649" y="2744924"/>
            <a:ext cx="2735263" cy="1014412"/>
          </a:xfrm>
          <a:prstGeom prst="ellipse">
            <a:avLst/>
          </a:prstGeom>
          <a:gradFill rotWithShape="1">
            <a:gsLst>
              <a:gs pos="0">
                <a:srgbClr val="CCFFFF"/>
              </a:gs>
              <a:gs pos="100000">
                <a:srgbClr val="B7E5E5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1600" b="1" dirty="0">
                <a:solidFill>
                  <a:srgbClr val="004C22"/>
                </a:solidFill>
                <a:latin typeface="Georgia" pitchFamily="18" charset="0"/>
              </a:rPr>
              <a:t>Мероприятия</a:t>
            </a:r>
          </a:p>
          <a:p>
            <a:pPr algn="ctr"/>
            <a:r>
              <a:rPr lang="ru-RU" altLang="ru-RU" sz="1600" b="1" dirty="0" smtClean="0">
                <a:solidFill>
                  <a:srgbClr val="004C22"/>
                </a:solidFill>
                <a:latin typeface="Georgia" pitchFamily="18" charset="0"/>
              </a:rPr>
              <a:t>2021 </a:t>
            </a:r>
            <a:r>
              <a:rPr lang="ru-RU" altLang="ru-RU" sz="1600" b="1" dirty="0">
                <a:solidFill>
                  <a:srgbClr val="004C22"/>
                </a:solidFill>
                <a:latin typeface="Georgia" pitchFamily="18" charset="0"/>
              </a:rPr>
              <a:t>год</a:t>
            </a:r>
          </a:p>
          <a:p>
            <a:pPr algn="ctr"/>
            <a:r>
              <a:rPr lang="ru-RU" altLang="ru-RU" sz="1600" b="1" dirty="0" smtClean="0">
                <a:solidFill>
                  <a:srgbClr val="004C22"/>
                </a:solidFill>
                <a:latin typeface="Georgia" pitchFamily="18" charset="0"/>
              </a:rPr>
              <a:t>2022-2023 </a:t>
            </a:r>
            <a:r>
              <a:rPr lang="ru-RU" altLang="ru-RU" sz="1600" b="1" dirty="0">
                <a:solidFill>
                  <a:srgbClr val="004C22"/>
                </a:solidFill>
                <a:latin typeface="Georgia" pitchFamily="18" charset="0"/>
              </a:rPr>
              <a:t>гг.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43" descr="irbr-zjs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3" y="41275"/>
            <a:ext cx="5746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822947"/>
              </p:ext>
            </p:extLst>
          </p:nvPr>
        </p:nvGraphicFramePr>
        <p:xfrm>
          <a:off x="-508" y="10888"/>
          <a:ext cx="9144505" cy="6873116"/>
        </p:xfrm>
        <a:graphic>
          <a:graphicData uri="http://schemas.openxmlformats.org/drawingml/2006/table">
            <a:tbl>
              <a:tblPr/>
              <a:tblGrid>
                <a:gridCol w="2210016"/>
                <a:gridCol w="1068365"/>
                <a:gridCol w="935813"/>
                <a:gridCol w="827330"/>
                <a:gridCol w="827330"/>
                <a:gridCol w="827330"/>
                <a:gridCol w="816107"/>
                <a:gridCol w="816107"/>
                <a:gridCol w="816107"/>
              </a:tblGrid>
              <a:tr h="425878">
                <a:tc rowSpan="2"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т/ администрации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Численность чел.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ламп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8" marR="2918" marT="29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Освещение мест отдыха, тыс. рублей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Благоустройство, тыс. рублей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40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715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715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715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715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715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715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127">
                <a:tc>
                  <a:txBody>
                    <a:bodyPr/>
                    <a:lstStyle/>
                    <a:p>
                      <a:pPr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 </a:t>
                      </a:r>
                      <a:r>
                        <a:rPr lang="ru-RU" sz="1600" b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Бердюгинская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1200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8" marR="2918" marT="29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127">
                <a:tc>
                  <a:txBody>
                    <a:bodyPr/>
                    <a:lstStyle/>
                    <a:p>
                      <a:pPr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 Гаевская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2073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8" marR="2918" marT="29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392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392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392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127">
                <a:tc>
                  <a:txBody>
                    <a:bodyPr/>
                    <a:lstStyle/>
                    <a:p>
                      <a:pPr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 </a:t>
                      </a:r>
                      <a:r>
                        <a:rPr lang="ru-RU" sz="1600" b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Горкинская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1427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8" marR="2918" marT="29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127">
                <a:tc>
                  <a:txBody>
                    <a:bodyPr/>
                    <a:lstStyle/>
                    <a:p>
                      <a:pPr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 </a:t>
                      </a:r>
                      <a:r>
                        <a:rPr lang="ru-RU" sz="1600" b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Фоминская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1937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8" marR="2918" marT="29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328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328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328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127">
                <a:tc>
                  <a:txBody>
                    <a:bodyPr/>
                    <a:lstStyle/>
                    <a:p>
                      <a:pPr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 </a:t>
                      </a:r>
                      <a:r>
                        <a:rPr lang="ru-RU" sz="1600" b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Килачевская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2500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8" marR="2918" marT="29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464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464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464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127">
                <a:tc>
                  <a:txBody>
                    <a:bodyPr/>
                    <a:lstStyle/>
                    <a:p>
                      <a:pPr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6. Ключевская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967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8" marR="2918" marT="29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127">
                <a:tc>
                  <a:txBody>
                    <a:bodyPr/>
                    <a:lstStyle/>
                    <a:p>
                      <a:pPr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7. Знаменская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1249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8" marR="2918" marT="29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69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69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69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127">
                <a:tc>
                  <a:txBody>
                    <a:bodyPr/>
                    <a:lstStyle/>
                    <a:p>
                      <a:pPr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8. </a:t>
                      </a:r>
                      <a:r>
                        <a:rPr lang="ru-RU" sz="1600" b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Дубская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1391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8" marR="2918" marT="29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127">
                <a:tc>
                  <a:txBody>
                    <a:bodyPr/>
                    <a:lstStyle/>
                    <a:p>
                      <a:pPr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9. Ницинская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717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8" marR="2918" marT="29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127">
                <a:tc>
                  <a:txBody>
                    <a:bodyPr/>
                    <a:lstStyle/>
                    <a:p>
                      <a:pPr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10. </a:t>
                      </a:r>
                      <a:r>
                        <a:rPr lang="ru-RU" sz="1600" b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Новгородовская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642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8" marR="2918" marT="29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109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109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109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127">
                <a:tc>
                  <a:txBody>
                    <a:bodyPr/>
                    <a:lstStyle/>
                    <a:p>
                      <a:pPr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11. Осинцевская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578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8" marR="2918" marT="29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99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99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99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127">
                <a:tc>
                  <a:txBody>
                    <a:bodyPr/>
                    <a:lstStyle/>
                    <a:p>
                      <a:pPr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12. Речкаловская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1216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8" marR="2918" marT="29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237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237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237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127">
                <a:tc>
                  <a:txBody>
                    <a:bodyPr/>
                    <a:lstStyle/>
                    <a:p>
                      <a:pPr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13. Рудновская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759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8" marR="2918" marT="29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179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179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179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127">
                <a:tc>
                  <a:txBody>
                    <a:bodyPr/>
                    <a:lstStyle/>
                    <a:p>
                      <a:pPr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14. Стриганская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1078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8" marR="2918" marT="29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127">
                <a:tc>
                  <a:txBody>
                    <a:bodyPr/>
                    <a:lstStyle/>
                    <a:p>
                      <a:pPr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15. Ретневская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859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8" marR="2918" marT="29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127">
                <a:tc>
                  <a:txBody>
                    <a:bodyPr/>
                    <a:lstStyle/>
                    <a:p>
                      <a:pPr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16. Харловская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1111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8" marR="2918" marT="29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189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189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189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127">
                <a:tc>
                  <a:txBody>
                    <a:bodyPr/>
                    <a:lstStyle/>
                    <a:p>
                      <a:pPr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17. Черновская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2077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8" marR="2918" marT="29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392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392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392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127">
                <a:tc>
                  <a:txBody>
                    <a:bodyPr/>
                    <a:lstStyle/>
                    <a:p>
                      <a:pPr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18. Киргинская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984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8" marR="2918" marT="29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167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167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167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127">
                <a:tc>
                  <a:txBody>
                    <a:bodyPr/>
                    <a:lstStyle/>
                    <a:p>
                      <a:pPr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19. Пионерская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3852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8" marR="2918" marT="29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670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670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670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704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704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704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127">
                <a:tc>
                  <a:txBody>
                    <a:bodyPr/>
                    <a:lstStyle/>
                    <a:p>
                      <a:pPr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20. Пьянковская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911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8" marR="2918" marT="29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127">
                <a:tc>
                  <a:txBody>
                    <a:bodyPr/>
                    <a:lstStyle/>
                    <a:p>
                      <a:pPr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21. Зайковская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4875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8" marR="2918" marT="29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857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857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857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127">
                <a:tc>
                  <a:txBody>
                    <a:bodyPr/>
                    <a:lstStyle/>
                    <a:p>
                      <a:pPr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ИТОГО: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32403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8" marR="2918" marT="29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2000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2000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2000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6000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6000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6000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" marR="1667" marT="1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658938" y="13874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47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5" descr="http://images.tapchianhdep.net/15-10tai-hinh-nen-powerpoint-dep-nhat-cho-dien-thoai3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6963" y="0"/>
            <a:ext cx="9144000" cy="6858000"/>
          </a:xfrm>
          <a:prstGeom prst="rect">
            <a:avLst/>
          </a:prstGeom>
          <a:noFill/>
          <a:effectLst>
            <a:softEdge rad="635000"/>
          </a:effectLst>
          <a:extLst/>
        </p:spPr>
      </p:pic>
      <p:sp>
        <p:nvSpPr>
          <p:cNvPr id="103427" name="Заголовок 1"/>
          <p:cNvSpPr txBox="1">
            <a:spLocks/>
          </p:cNvSpPr>
          <p:nvPr/>
        </p:nvSpPr>
        <p:spPr bwMode="auto">
          <a:xfrm>
            <a:off x="1331913" y="59378"/>
            <a:ext cx="7561262" cy="39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alt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ДИНАМИКА  ДОХОДОВ  БЮДЖЕТА </a:t>
            </a:r>
            <a:r>
              <a:rPr lang="ru-RU" alt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тысяч рублей)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153900"/>
              </p:ext>
            </p:extLst>
          </p:nvPr>
        </p:nvGraphicFramePr>
        <p:xfrm>
          <a:off x="-1" y="481146"/>
          <a:ext cx="9144001" cy="6434015"/>
        </p:xfrm>
        <a:graphic>
          <a:graphicData uri="http://schemas.openxmlformats.org/drawingml/2006/table">
            <a:tbl>
              <a:tblPr/>
              <a:tblGrid>
                <a:gridCol w="3057290"/>
                <a:gridCol w="1232133"/>
                <a:gridCol w="1142067"/>
                <a:gridCol w="1076872"/>
                <a:gridCol w="1314992"/>
                <a:gridCol w="1320647"/>
              </a:tblGrid>
              <a:tr h="825629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ru-RU" sz="1600" b="1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ru-RU" sz="1600" b="1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83" marR="40683" marT="20127" marB="201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6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первонач. план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83" marR="40683" marT="20127" marB="201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83" marR="40683" marT="20127" marB="201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2021 год к 2020 году (+;-)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83" marR="40683" marT="20127" marB="201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83" marR="40683" marT="20127" marB="201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83" marR="40683" marT="20127" marB="201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</a:tr>
              <a:tr h="524399"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Налоговые неналоговые доходы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83" marR="40683" marT="20127" marB="201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418 504,7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83" marR="40683" marT="20127" marB="201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521 858,5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83" marR="40683" marT="20127" marB="201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103 353,8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83" marR="40683" marT="20127" marB="201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550 190,6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83" marR="40683" marT="20127" marB="201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597 457,9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83" marR="40683" marT="20127" marB="201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</a:tr>
              <a:tr h="291800"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НДФЛ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83" marR="40683" marT="20127" marB="201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212 863,0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83" marR="40683" marT="20127" marB="201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339 366,0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83" marR="40683" marT="20127" marB="201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126 503,0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83" marR="40683" marT="20127" marB="201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364 264,0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83" marR="40683" marT="20127" marB="201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393 770.0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83" marR="40683" marT="20127" marB="201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</a:tr>
              <a:tr h="310865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Акцизы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83" marR="40683" marT="20127" marB="201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80 453,6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83" marR="40683" marT="20127" marB="201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80 400,0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83" marR="40683" marT="20127" marB="201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-53,6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83" marR="40683" marT="20127" marB="201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80 400,0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83" marR="40683" marT="20127" marB="201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80 400,0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83" marR="40683" marT="20127" marB="201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</a:tr>
              <a:tr h="291800"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83" marR="40683" marT="20127" marB="201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32 917,0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83" marR="40683" marT="20127" marB="201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19 948,0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83" marR="40683" marT="20127" marB="201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12 969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83" marR="40683" marT="20127" marB="201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20 217,0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83" marR="40683" marT="20127" marB="201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20 870,0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83" marR="40683" marT="20127" marB="201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</a:tr>
              <a:tr h="310865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Налоги на имущество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83" marR="40683" marT="20127" marB="201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7 180,0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83" marR="40683" marT="20127" marB="201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7 320,0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83" marR="40683" marT="20127" marB="201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83" marR="40683" marT="20127" marB="201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7 600,0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83" marR="40683" marT="20127" marB="201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7 760,0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83" marR="40683" marT="20127" marB="201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</a:tr>
              <a:tr h="310865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83" marR="40683" marT="20127" marB="201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83" marR="40683" marT="20127" marB="201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83" marR="40683" marT="20127" marB="201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83" marR="40683" marT="20127" marB="201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83" marR="40683" marT="20127" marB="201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83" marR="40683" marT="20127" marB="201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</a:tr>
              <a:tr h="558714"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Доходы от использования имущества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83" marR="40683" marT="20127" marB="201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7 617,0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83" marR="40683" marT="20127" marB="201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9 242,5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83" marR="40683" marT="20127" marB="201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1 625,5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83" marR="40683" marT="20127" marB="201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9 472,1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83" marR="40683" marT="20127" marB="201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9 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755,4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83" marR="40683" marT="20127" marB="201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</a:tr>
              <a:tr h="60320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Платежи при пользовании природными ресурсами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83" marR="40683" marT="20127" marB="201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283,0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83" marR="40683" marT="20127" marB="201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156,0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83" marR="40683" marT="20127" marB="201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-127,0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83" marR="40683" marT="20127" marB="201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156,0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83" marR="40683" marT="20127" marB="201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158,0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83" marR="40683" marT="20127" marB="201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</a:tr>
              <a:tr h="558714"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Доходы от оказания платных услуг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83" marR="40683" marT="20127" marB="201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1 280,0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83" marR="40683" marT="20127" marB="201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83" marR="40683" marT="20127" marB="201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-780,0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83" marR="40683" marT="20127" marB="201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550,0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83" marR="40683" marT="20127" marB="201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570,0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83" marR="40683" marT="20127" marB="201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</a:tr>
              <a:tr h="895535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83" marR="40683" marT="20127" marB="201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75 107,4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83" marR="40683" marT="20127" marB="201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62 456,0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83" marR="40683" marT="20127" marB="201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-12 615,6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83" marR="40683" marT="20127" marB="201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65 031,5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83" marR="40683" marT="20127" marB="201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81674,5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83" marR="40683" marT="20127" marB="201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</a:tr>
              <a:tr h="291800"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Штрафы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83" marR="40683" marT="20127" marB="201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803,7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83" marR="40683" marT="20127" marB="201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2 460,0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83" marR="40683" marT="20127" marB="201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1656,3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83" marR="40683" marT="20127" marB="201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2 500,0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83" marR="40683" marT="20127" marB="201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2 500,0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83" marR="40683" marT="20127" marB="201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</a:tr>
              <a:tr h="310865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83" marR="40683" marT="20127" marB="201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1 131 317,3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83" marR="40683" marT="20127" marB="201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1 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104 864,3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83" marR="40683" marT="20127" marB="201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-2 645,3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83" marR="40683" marT="20127" marB="201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991 229,5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83" marR="40683" marT="20127" marB="201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978 947,1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83" marR="40683" marT="20127" marB="201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</a:tr>
              <a:tr h="291800"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ВСЕГО ДОХОДОВ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83" marR="40683" marT="20127" marB="201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1 549 822,0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83" marR="40683" marT="20127" marB="201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1 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626 722,8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83" marR="40683" marT="20127" marB="201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76 900,8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83" marR="40683" marT="20127" marB="201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1 541 420,1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83" marR="40683" marT="20127" marB="201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1 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576 405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83" marR="40683" marT="20127" marB="201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103428" name="Picture 43" descr="irbr-zjs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377"/>
            <a:ext cx="871343" cy="993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299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5888"/>
            <a:ext cx="8229600" cy="504825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Бюджет Ирбитского МО на 2021 год </a:t>
            </a:r>
            <a:b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и плановый период 2022-2023 </a:t>
            </a:r>
            <a:r>
              <a:rPr lang="ru-RU" altLang="ru-RU" sz="2000" b="1" dirty="0" err="1" smtClean="0">
                <a:solidFill>
                  <a:srgbClr val="000099"/>
                </a:solidFill>
                <a:latin typeface="Times New Roman" pitchFamily="18" charset="0"/>
              </a:rPr>
              <a:t>гг</a:t>
            </a: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b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endParaRPr lang="ru-RU" altLang="ru-RU" sz="1400" b="1" i="1" dirty="0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36196" name="Скругленный прямоугольник 34"/>
          <p:cNvSpPr>
            <a:spLocks noChangeArrowheads="1"/>
          </p:cNvSpPr>
          <p:nvPr/>
        </p:nvSpPr>
        <p:spPr bwMode="auto">
          <a:xfrm>
            <a:off x="107950" y="620713"/>
            <a:ext cx="8856663" cy="80007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2000" b="1" dirty="0" smtClean="0">
                <a:solidFill>
                  <a:srgbClr val="00602B"/>
                </a:solidFill>
                <a:latin typeface="Times New Roman" pitchFamily="18" charset="0"/>
              </a:rPr>
              <a:t>Программа «Формирование современной городской среды </a:t>
            </a:r>
            <a:r>
              <a:rPr lang="ru-RU" altLang="ru-RU" sz="2000" b="1" dirty="0" err="1" smtClean="0">
                <a:solidFill>
                  <a:srgbClr val="00602B"/>
                </a:solidFill>
                <a:latin typeface="Times New Roman" pitchFamily="18" charset="0"/>
              </a:rPr>
              <a:t>Ирбитского</a:t>
            </a:r>
            <a:r>
              <a:rPr lang="ru-RU" altLang="ru-RU" sz="2000" b="1" dirty="0" smtClean="0">
                <a:solidFill>
                  <a:srgbClr val="00602B"/>
                </a:solidFill>
                <a:latin typeface="Times New Roman" pitchFamily="18" charset="0"/>
              </a:rPr>
              <a:t> муниципального образования на 2018-2024 годы»</a:t>
            </a:r>
            <a:endParaRPr lang="ru-RU" altLang="ru-RU" sz="2000" b="1" dirty="0">
              <a:solidFill>
                <a:srgbClr val="00602B"/>
              </a:solidFill>
              <a:latin typeface="Times New Roman" pitchFamily="18" charset="0"/>
            </a:endParaRPr>
          </a:p>
        </p:txBody>
      </p:sp>
      <p:pic>
        <p:nvPicPr>
          <p:cNvPr id="136203" name="Picture 43" descr="irbr-zjs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3" y="41275"/>
            <a:ext cx="5746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 bwMode="auto">
          <a:xfrm>
            <a:off x="107950" y="2816932"/>
            <a:ext cx="4527612" cy="3882219"/>
          </a:xfrm>
          <a:prstGeom prst="roundRect">
            <a:avLst/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89804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Разработка ПСД</a:t>
            </a:r>
          </a:p>
          <a:p>
            <a:r>
              <a:rPr lang="ru-RU" altLang="ru-RU" sz="2400" b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altLang="ru-RU" sz="2400" b="1" dirty="0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омплексное </a:t>
            </a:r>
            <a:r>
              <a:rPr lang="ru-RU" altLang="ru-RU" sz="2400" b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благоустройство </a:t>
            </a:r>
            <a:r>
              <a:rPr lang="ru-RU" altLang="ru-RU" sz="2400" b="1" dirty="0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 территории с</a:t>
            </a:r>
            <a:r>
              <a:rPr lang="ru-RU" altLang="ru-RU" sz="2400" b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2400" b="1" dirty="0" err="1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Килачёвское</a:t>
            </a:r>
            <a:r>
              <a:rPr lang="ru-RU" altLang="ru-RU" sz="2400" b="1" dirty="0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600 тыс. руб.  </a:t>
            </a: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1380113" y="1700808"/>
            <a:ext cx="6048672" cy="972108"/>
          </a:xfrm>
          <a:prstGeom prst="roundRect">
            <a:avLst/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89804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- 900,0 тыс. руб.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n w="0"/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Местный бюджет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2400" b="1" i="0" u="none" strike="noStrike" normalizeH="0" baseline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4716016" y="2816932"/>
            <a:ext cx="4427984" cy="3882220"/>
          </a:xfrm>
          <a:prstGeom prst="roundRect">
            <a:avLst/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89804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ПСД</a:t>
            </a:r>
            <a:endParaRPr lang="ru-RU" alt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400" b="1" dirty="0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Комплексное </a:t>
            </a:r>
            <a:r>
              <a:rPr lang="ru-RU" altLang="ru-RU" sz="2400" b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благоустройство </a:t>
            </a:r>
            <a:r>
              <a:rPr lang="ru-RU" altLang="ru-RU" sz="2400" b="1" dirty="0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территории с. Горки</a:t>
            </a:r>
            <a:endParaRPr lang="ru-RU" alt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300 тыс. руб. </a:t>
            </a:r>
          </a:p>
        </p:txBody>
      </p:sp>
    </p:spTree>
    <p:extLst>
      <p:ext uri="{BB962C8B-B14F-4D97-AF65-F5344CB8AC3E}">
        <p14:creationId xmlns:p14="http://schemas.microsoft.com/office/powerpoint/2010/main" val="262434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317500"/>
            <a:ext cx="8229600" cy="339725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Бюджет Ирбитского МО на 2021 год </a:t>
            </a:r>
            <a:b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и плановый период 2022-20223 </a:t>
            </a:r>
            <a:r>
              <a:rPr lang="ru-RU" altLang="ru-RU" sz="2000" b="1" dirty="0" err="1" smtClean="0">
                <a:solidFill>
                  <a:srgbClr val="000099"/>
                </a:solidFill>
                <a:latin typeface="Times New Roman" pitchFamily="18" charset="0"/>
              </a:rPr>
              <a:t>гг</a:t>
            </a: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b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endParaRPr lang="ru-RU" altLang="ru-RU" sz="1400" b="1" i="1" dirty="0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41987" name="Скругленный прямоугольник 34"/>
          <p:cNvSpPr>
            <a:spLocks noChangeArrowheads="1"/>
          </p:cNvSpPr>
          <p:nvPr/>
        </p:nvSpPr>
        <p:spPr bwMode="auto">
          <a:xfrm>
            <a:off x="4608513" y="2103438"/>
            <a:ext cx="4427537" cy="4673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2 «Повышение безопасности дорожного движения на территории </a:t>
            </a:r>
            <a:r>
              <a:rPr lang="ru-RU" sz="1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Ирбитского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образования»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ru-RU" sz="1800" b="1" dirty="0" smtClean="0">
              <a:solidFill>
                <a:srgbClr val="00602B"/>
              </a:solidFill>
              <a:latin typeface="Times New Roman" panose="02020603050405020304" pitchFamily="18" charset="0"/>
              <a:cs typeface="+mn-cs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ru-RU" sz="1800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+mn-cs"/>
              </a:rPr>
              <a:t>Цель: осуществление комплекса мер по безопасности дорожного движения и повышение доступности услуг транспортного комплекса для населения на территории </a:t>
            </a:r>
            <a:r>
              <a:rPr lang="ru-RU" sz="1800" b="1" dirty="0" err="1" smtClean="0">
                <a:solidFill>
                  <a:srgbClr val="00602B"/>
                </a:solidFill>
                <a:latin typeface="Times New Roman" panose="02020603050405020304" pitchFamily="18" charset="0"/>
                <a:cs typeface="+mn-cs"/>
              </a:rPr>
              <a:t>Ирбитского</a:t>
            </a:r>
            <a:r>
              <a:rPr lang="ru-RU" sz="1800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+mn-cs"/>
              </a:rPr>
              <a:t> муниципального образования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ru-RU" sz="1800" b="1" dirty="0" smtClean="0">
              <a:solidFill>
                <a:srgbClr val="0000FF"/>
              </a:solidFill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138243" name="Скругленный прямоугольник 34"/>
          <p:cNvSpPr>
            <a:spLocks noChangeArrowheads="1"/>
          </p:cNvSpPr>
          <p:nvPr/>
        </p:nvSpPr>
        <p:spPr bwMode="auto">
          <a:xfrm>
            <a:off x="142875" y="657225"/>
            <a:ext cx="8640763" cy="93503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b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algn="ctr"/>
            <a:r>
              <a:rPr lang="ru-RU" altLang="ru-RU" b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«Развитие транспортного комплекса</a:t>
            </a:r>
          </a:p>
          <a:p>
            <a:pPr algn="ctr"/>
            <a:r>
              <a:rPr lang="ru-RU" altLang="ru-RU" b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в  </a:t>
            </a:r>
            <a:r>
              <a:rPr lang="ru-RU" altLang="ru-RU" b="1" dirty="0" err="1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Ирбитском</a:t>
            </a:r>
            <a:r>
              <a:rPr lang="ru-RU" altLang="ru-RU" b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 муниципальном образовании до </a:t>
            </a:r>
            <a:r>
              <a:rPr lang="ru-RU" altLang="ru-RU" b="1" dirty="0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b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года»</a:t>
            </a:r>
          </a:p>
          <a:p>
            <a:r>
              <a:rPr lang="ru-RU" altLang="ru-RU" sz="1400" b="1" dirty="0">
                <a:solidFill>
                  <a:srgbClr val="680000"/>
                </a:solidFill>
                <a:latin typeface="Times New Roman" pitchFamily="18" charset="0"/>
              </a:rPr>
              <a:t> </a:t>
            </a:r>
            <a:endParaRPr lang="ru-RU" altLang="ru-RU" sz="1600" b="1" dirty="0">
              <a:solidFill>
                <a:srgbClr val="00602B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600" b="1" dirty="0">
              <a:solidFill>
                <a:srgbClr val="00602B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>
              <a:solidFill>
                <a:srgbClr val="00602B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900" b="1" dirty="0">
              <a:cs typeface="Times New Roman" pitchFamily="18" charset="0"/>
            </a:endParaRPr>
          </a:p>
          <a:p>
            <a:r>
              <a:rPr lang="ru-RU" altLang="ru-RU" sz="900" b="1" dirty="0">
                <a:cs typeface="Times New Roman" pitchFamily="18" charset="0"/>
              </a:rPr>
              <a:t>м</a:t>
            </a:r>
          </a:p>
          <a:p>
            <a:endParaRPr lang="ru-RU" altLang="ru-RU" sz="900" b="1" dirty="0">
              <a:cs typeface="Times New Roman" pitchFamily="18" charset="0"/>
            </a:endParaRPr>
          </a:p>
          <a:p>
            <a:endParaRPr lang="ru-RU" altLang="ru-RU" sz="900" b="1" dirty="0">
              <a:cs typeface="Times New Roman" pitchFamily="18" charset="0"/>
            </a:endParaRPr>
          </a:p>
          <a:p>
            <a:endParaRPr lang="ru-RU" altLang="ru-RU" sz="900" b="1" dirty="0">
              <a:cs typeface="Times New Roman" pitchFamily="18" charset="0"/>
            </a:endParaRPr>
          </a:p>
          <a:p>
            <a:endParaRPr lang="ru-RU" altLang="ru-RU" sz="900" b="1" dirty="0">
              <a:cs typeface="Times New Roman" pitchFamily="18" charset="0"/>
            </a:endParaRPr>
          </a:p>
          <a:p>
            <a:endParaRPr lang="ru-RU" altLang="ru-RU" sz="900" b="1" dirty="0">
              <a:cs typeface="Times New Roman" pitchFamily="18" charset="0"/>
            </a:endParaRPr>
          </a:p>
          <a:p>
            <a:endParaRPr lang="ru-RU" altLang="ru-RU" sz="900" b="1" dirty="0">
              <a:cs typeface="Times New Roman" pitchFamily="18" charset="0"/>
            </a:endParaRPr>
          </a:p>
          <a:p>
            <a:endParaRPr lang="ru-RU" altLang="ru-RU" sz="900" b="1" dirty="0">
              <a:cs typeface="Times New Roman" pitchFamily="18" charset="0"/>
            </a:endParaRPr>
          </a:p>
        </p:txBody>
      </p:sp>
      <p:sp>
        <p:nvSpPr>
          <p:cNvPr id="41989" name="Скругленный прямоугольник 34"/>
          <p:cNvSpPr>
            <a:spLocks noChangeArrowheads="1"/>
          </p:cNvSpPr>
          <p:nvPr/>
        </p:nvSpPr>
        <p:spPr bwMode="auto">
          <a:xfrm>
            <a:off x="159745" y="2068513"/>
            <a:ext cx="4321175" cy="4673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1 «Развитие и обеспечение сохранности автомобильных дорог общего пользования местного значения </a:t>
            </a:r>
            <a:r>
              <a:rPr lang="ru-RU" sz="1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Ирбитского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образования»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ru-RU" sz="1800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развитие и обеспечение сохранности сети автомобильных дорог общего пользования местного значения </a:t>
            </a:r>
            <a:r>
              <a:rPr lang="ru-RU" sz="1800" b="1" dirty="0" err="1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Ирбитского</a:t>
            </a:r>
            <a:r>
              <a:rPr lang="ru-RU" sz="1800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образования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ru-RU" sz="1200" dirty="0" smtClean="0"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138245" name="Стрелка вниз 2"/>
          <p:cNvSpPr>
            <a:spLocks noChangeArrowheads="1"/>
          </p:cNvSpPr>
          <p:nvPr/>
        </p:nvSpPr>
        <p:spPr bwMode="auto">
          <a:xfrm>
            <a:off x="2060575" y="1592263"/>
            <a:ext cx="485775" cy="476250"/>
          </a:xfrm>
          <a:prstGeom prst="downArrow">
            <a:avLst>
              <a:gd name="adj1" fmla="val 50000"/>
              <a:gd name="adj2" fmla="val 49847"/>
            </a:avLst>
          </a:prstGeom>
          <a:gradFill rotWithShape="1">
            <a:gsLst>
              <a:gs pos="0">
                <a:srgbClr val="CCFFFF"/>
              </a:gs>
              <a:gs pos="100000">
                <a:srgbClr val="B7E5E5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38246" name="Стрелка вниз 15"/>
          <p:cNvSpPr>
            <a:spLocks noChangeArrowheads="1"/>
          </p:cNvSpPr>
          <p:nvPr/>
        </p:nvSpPr>
        <p:spPr bwMode="auto">
          <a:xfrm>
            <a:off x="6580188" y="1611313"/>
            <a:ext cx="484187" cy="457200"/>
          </a:xfrm>
          <a:prstGeom prst="downArrow">
            <a:avLst>
              <a:gd name="adj1" fmla="val 50000"/>
              <a:gd name="adj2" fmla="val 50046"/>
            </a:avLst>
          </a:prstGeom>
          <a:gradFill rotWithShape="1">
            <a:gsLst>
              <a:gs pos="0">
                <a:srgbClr val="CCFFFF"/>
              </a:gs>
              <a:gs pos="100000">
                <a:srgbClr val="B7E5E5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pic>
        <p:nvPicPr>
          <p:cNvPr id="138247" name="Picture 43" descr="irbr-zjs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3" y="41275"/>
            <a:ext cx="5746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3062" name="Group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017831"/>
              </p:ext>
            </p:extLst>
          </p:nvPr>
        </p:nvGraphicFramePr>
        <p:xfrm>
          <a:off x="447674" y="5841268"/>
          <a:ext cx="3711575" cy="733424"/>
        </p:xfrm>
        <a:graphic>
          <a:graphicData uri="http://schemas.openxmlformats.org/drawingml/2006/table">
            <a:tbl>
              <a:tblPr/>
              <a:tblGrid>
                <a:gridCol w="758825"/>
                <a:gridCol w="936625"/>
                <a:gridCol w="1008063"/>
                <a:gridCol w="1008062"/>
              </a:tblGrid>
              <a:tr h="3667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9" marR="91449" marT="45773" marB="4577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1449" marR="91449" marT="45773" marB="4577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91449" marR="91449" marT="45773" marB="4577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91449" marR="91449" marT="45773" marB="4577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667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</a:t>
                      </a:r>
                    </a:p>
                  </a:txBody>
                  <a:tcPr marL="91449" marR="91449" marT="45773" marB="4577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71 131,5</a:t>
                      </a:r>
                    </a:p>
                  </a:txBody>
                  <a:tcPr marL="9526" marR="9526" marT="953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38 500,0</a:t>
                      </a:r>
                    </a:p>
                  </a:txBody>
                  <a:tcPr marL="9526" marR="9526" marT="953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42 100,0</a:t>
                      </a:r>
                    </a:p>
                  </a:txBody>
                  <a:tcPr marL="9526" marR="9526" marT="953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3063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537374"/>
              </p:ext>
            </p:extLst>
          </p:nvPr>
        </p:nvGraphicFramePr>
        <p:xfrm>
          <a:off x="4936268" y="5805264"/>
          <a:ext cx="3852429" cy="733424"/>
        </p:xfrm>
        <a:graphic>
          <a:graphicData uri="http://schemas.openxmlformats.org/drawingml/2006/table">
            <a:tbl>
              <a:tblPr/>
              <a:tblGrid>
                <a:gridCol w="859363"/>
                <a:gridCol w="1066851"/>
                <a:gridCol w="963924"/>
                <a:gridCol w="962291"/>
              </a:tblGrid>
              <a:tr h="3667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14" marR="91414" marT="45773" marB="4577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1414" marR="91414" marT="45773" marB="4577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91414" marR="91414" marT="45773" marB="4577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91414" marR="91414" marT="45773" marB="4577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667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</a:t>
                      </a:r>
                    </a:p>
                  </a:txBody>
                  <a:tcPr marL="91414" marR="91414" marT="45773" marB="4577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46 057,0</a:t>
                      </a:r>
                    </a:p>
                  </a:txBody>
                  <a:tcPr marL="9522" marR="9522" marT="953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48 165,0</a:t>
                      </a:r>
                    </a:p>
                  </a:txBody>
                  <a:tcPr marL="9522" marR="9522" marT="953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4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48 865,0</a:t>
                      </a:r>
                    </a:p>
                  </a:txBody>
                  <a:tcPr marL="9522" marR="9522" marT="953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317500"/>
            <a:ext cx="8229600" cy="231775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Бюджет Ирбитского МО на 2021 год </a:t>
            </a:r>
            <a:b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и плановый период 2022-2023 </a:t>
            </a:r>
            <a:r>
              <a:rPr lang="ru-RU" altLang="ru-RU" sz="2000" b="1" dirty="0" err="1" smtClean="0">
                <a:solidFill>
                  <a:srgbClr val="000099"/>
                </a:solidFill>
                <a:latin typeface="Times New Roman" pitchFamily="18" charset="0"/>
              </a:rPr>
              <a:t>гг</a:t>
            </a: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b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endParaRPr lang="ru-RU" altLang="ru-RU" sz="1600" b="1" i="1" dirty="0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39266" name="Скругленный прямоугольник 34"/>
          <p:cNvSpPr>
            <a:spLocks noChangeArrowheads="1"/>
          </p:cNvSpPr>
          <p:nvPr/>
        </p:nvSpPr>
        <p:spPr bwMode="auto">
          <a:xfrm>
            <a:off x="206788" y="564357"/>
            <a:ext cx="8712200" cy="61753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1600" b="1" dirty="0">
                <a:solidFill>
                  <a:srgbClr val="00602B"/>
                </a:solidFill>
                <a:latin typeface="Times New Roman" pitchFamily="18" charset="0"/>
              </a:rPr>
              <a:t>Подпрограмма 1 «Развитие и обеспечение сохранности автомобильных дорог общего пользования местного значения </a:t>
            </a:r>
            <a:r>
              <a:rPr lang="ru-RU" altLang="ru-RU" sz="1600" b="1" dirty="0" err="1">
                <a:solidFill>
                  <a:srgbClr val="00602B"/>
                </a:solidFill>
                <a:latin typeface="Times New Roman" pitchFamily="18" charset="0"/>
              </a:rPr>
              <a:t>Ирбитского</a:t>
            </a:r>
            <a:r>
              <a:rPr lang="ru-RU" altLang="ru-RU" sz="1600" b="1" dirty="0">
                <a:solidFill>
                  <a:srgbClr val="00602B"/>
                </a:solidFill>
                <a:latin typeface="Times New Roman" pitchFamily="18" charset="0"/>
              </a:rPr>
              <a:t> муниципального образования»</a:t>
            </a:r>
          </a:p>
          <a:p>
            <a:endParaRPr lang="ru-RU" altLang="ru-RU" b="1" dirty="0">
              <a:solidFill>
                <a:srgbClr val="00602B"/>
              </a:solidFill>
              <a:latin typeface="Times New Roman" pitchFamily="18" charset="0"/>
            </a:endParaRPr>
          </a:p>
        </p:txBody>
      </p:sp>
      <p:sp>
        <p:nvSpPr>
          <p:cNvPr id="139267" name="Овал 1"/>
          <p:cNvSpPr>
            <a:spLocks noChangeArrowheads="1"/>
          </p:cNvSpPr>
          <p:nvPr/>
        </p:nvSpPr>
        <p:spPr bwMode="auto">
          <a:xfrm>
            <a:off x="2152843" y="1181894"/>
            <a:ext cx="4860540" cy="406400"/>
          </a:xfrm>
          <a:prstGeom prst="ellipse">
            <a:avLst/>
          </a:prstGeom>
          <a:gradFill rotWithShape="1">
            <a:gsLst>
              <a:gs pos="0">
                <a:srgbClr val="CCFFFF"/>
              </a:gs>
              <a:gs pos="100000">
                <a:srgbClr val="B7E5E5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b="1" dirty="0">
                <a:solidFill>
                  <a:srgbClr val="00602B"/>
                </a:solidFill>
                <a:latin typeface="Georgia" pitchFamily="18" charset="0"/>
              </a:rPr>
              <a:t>Мероприятия </a:t>
            </a:r>
            <a:r>
              <a:rPr lang="ru-RU" altLang="ru-RU" b="1" dirty="0" smtClean="0">
                <a:solidFill>
                  <a:srgbClr val="00602B"/>
                </a:solidFill>
                <a:latin typeface="Georgia" pitchFamily="18" charset="0"/>
              </a:rPr>
              <a:t>2021 </a:t>
            </a:r>
            <a:r>
              <a:rPr lang="ru-RU" altLang="ru-RU" b="1" dirty="0">
                <a:solidFill>
                  <a:srgbClr val="00602B"/>
                </a:solidFill>
                <a:latin typeface="Georgia" pitchFamily="18" charset="0"/>
              </a:rPr>
              <a:t>год</a:t>
            </a: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263466" y="3136896"/>
            <a:ext cx="4496788" cy="1679598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мостов:</a:t>
            </a:r>
          </a:p>
          <a:p>
            <a:pPr>
              <a:defRPr/>
            </a:pPr>
            <a:r>
              <a:rPr lang="ru-RU" sz="2200" b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sz="2200" b="1" dirty="0" err="1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Скородумское</a:t>
            </a:r>
            <a:endParaRPr lang="ru-RU" sz="2200" b="1" dirty="0" smtClean="0">
              <a:solidFill>
                <a:srgbClr val="004C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 – 12 187,0 тыс. руб.</a:t>
            </a:r>
          </a:p>
        </p:txBody>
      </p:sp>
      <p:pic>
        <p:nvPicPr>
          <p:cNvPr id="139271" name="Picture 43" descr="irbr-zjs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3" y="41275"/>
            <a:ext cx="5746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 bwMode="auto">
          <a:xfrm>
            <a:off x="254726" y="1676375"/>
            <a:ext cx="8889274" cy="1350981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2200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Реконструкция, капитальный ремонт, ремонт (демонтаж) автомобильных дорог и мостов общего пользования местного значения: </a:t>
            </a:r>
          </a:p>
          <a:p>
            <a:pPr algn="ctr"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 –67 731,5 тыс. руб.</a:t>
            </a: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336492" y="4962546"/>
            <a:ext cx="4345046" cy="1716111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автомобильных дорог общего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пользования:</a:t>
            </a:r>
          </a:p>
          <a:p>
            <a:pPr>
              <a:defRPr/>
            </a:pPr>
            <a:r>
              <a:rPr lang="ru-RU" sz="2200" b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sz="2200" b="1" dirty="0" err="1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Стриганское</a:t>
            </a:r>
            <a:endParaRPr lang="ru-RU" sz="2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 – 2 314,8 тыс. руб.</a:t>
            </a: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4864104" y="3100383"/>
            <a:ext cx="4089456" cy="3578274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 дороги:</a:t>
            </a:r>
          </a:p>
          <a:p>
            <a:pPr algn="ctr">
              <a:defRPr/>
            </a:pPr>
            <a:r>
              <a:rPr lang="ru-RU" sz="2200" b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sz="2200" b="1" dirty="0" err="1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Чубаровское</a:t>
            </a:r>
            <a:r>
              <a:rPr lang="ru-RU" sz="2200" b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ул. Первомайская и  ул. Октябрьская</a:t>
            </a:r>
            <a:r>
              <a:rPr lang="ru-RU" sz="2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endParaRPr lang="ru-RU" sz="2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МБ– 53 229,8 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34"/>
          <p:cNvSpPr>
            <a:spLocks noChangeArrowheads="1"/>
          </p:cNvSpPr>
          <p:nvPr/>
        </p:nvSpPr>
        <p:spPr bwMode="auto">
          <a:xfrm>
            <a:off x="252544" y="617498"/>
            <a:ext cx="8594654" cy="1191321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b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Подпрограмма 1 «Развитие и обеспечение сохранности автомобильных дорог общего пользования местного значения Ирбитского муниципального образования»</a:t>
            </a:r>
          </a:p>
          <a:p>
            <a:pPr algn="ctr"/>
            <a:endParaRPr lang="ru-RU" altLang="ru-RU" b="1" dirty="0">
              <a:solidFill>
                <a:srgbClr val="00602B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400" b="1" dirty="0">
                <a:solidFill>
                  <a:srgbClr val="680000"/>
                </a:solidFill>
                <a:latin typeface="Times New Roman" pitchFamily="18" charset="0"/>
              </a:rPr>
              <a:t> </a:t>
            </a:r>
            <a:endParaRPr lang="ru-RU" altLang="ru-RU" sz="1600" b="1" dirty="0">
              <a:solidFill>
                <a:srgbClr val="00602B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600" b="1" dirty="0">
              <a:solidFill>
                <a:srgbClr val="00602B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>
              <a:solidFill>
                <a:srgbClr val="00602B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900" b="1" dirty="0">
              <a:cs typeface="Times New Roman" pitchFamily="18" charset="0"/>
            </a:endParaRPr>
          </a:p>
          <a:p>
            <a:endParaRPr lang="ru-RU" altLang="ru-RU" sz="900" b="1" dirty="0">
              <a:cs typeface="Times New Roman" pitchFamily="18" charset="0"/>
            </a:endParaRPr>
          </a:p>
          <a:p>
            <a:endParaRPr lang="ru-RU" altLang="ru-RU" sz="900" b="1" dirty="0">
              <a:cs typeface="Times New Roman" pitchFamily="18" charset="0"/>
            </a:endParaRPr>
          </a:p>
          <a:p>
            <a:endParaRPr lang="ru-RU" altLang="ru-RU" sz="900" b="1" dirty="0">
              <a:cs typeface="Times New Roman" pitchFamily="18" charset="0"/>
            </a:endParaRPr>
          </a:p>
          <a:p>
            <a:endParaRPr lang="ru-RU" altLang="ru-RU" sz="900" b="1" dirty="0">
              <a:cs typeface="Times New Roman" pitchFamily="18" charset="0"/>
            </a:endParaRPr>
          </a:p>
          <a:p>
            <a:endParaRPr lang="ru-RU" altLang="ru-RU" sz="900" b="1" dirty="0">
              <a:cs typeface="Times New Roman" pitchFamily="18" charset="0"/>
            </a:endParaRPr>
          </a:p>
          <a:p>
            <a:endParaRPr lang="ru-RU" altLang="ru-RU" sz="900" b="1" dirty="0">
              <a:cs typeface="Times New Roman" pitchFamily="18" charset="0"/>
            </a:endParaRPr>
          </a:p>
          <a:p>
            <a:endParaRPr lang="ru-RU" altLang="ru-RU" sz="900" b="1" dirty="0">
              <a:cs typeface="Times New Roman" pitchFamily="18" charset="0"/>
            </a:endParaRPr>
          </a:p>
        </p:txBody>
      </p:sp>
      <p:sp>
        <p:nvSpPr>
          <p:cNvPr id="1413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317500"/>
            <a:ext cx="8229600" cy="231775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Бюджет Ирбитского МО на 2021 год </a:t>
            </a:r>
            <a:b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и плановый период 2022-2023 </a:t>
            </a:r>
            <a:r>
              <a:rPr lang="ru-RU" altLang="ru-RU" sz="2000" b="1" dirty="0" err="1" smtClean="0">
                <a:solidFill>
                  <a:srgbClr val="000099"/>
                </a:solidFill>
                <a:latin typeface="Times New Roman" pitchFamily="18" charset="0"/>
              </a:rPr>
              <a:t>гг</a:t>
            </a: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b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endParaRPr lang="ru-RU" altLang="ru-RU" sz="1600" b="1" i="1" dirty="0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pic>
        <p:nvPicPr>
          <p:cNvPr id="141320" name="Picture 43" descr="irbr-zjs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3" y="41275"/>
            <a:ext cx="5746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 bwMode="auto">
          <a:xfrm>
            <a:off x="252544" y="3027356"/>
            <a:ext cx="4535480" cy="351655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проектно-сметной документации на объекты реконструкции и капитального ремонта автомобильных дорог и мостов общего пользования местного значения</a:t>
            </a:r>
          </a:p>
          <a:p>
            <a:pPr algn="ctr"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 моста с.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Горки </a:t>
            </a: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 -3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200,0 тыс. руб.</a:t>
            </a:r>
          </a:p>
          <a:p>
            <a:pPr>
              <a:defRPr/>
            </a:pP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defRPr/>
            </a:pPr>
            <a:endParaRPr lang="ru-RU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327" name="Овал 1"/>
          <p:cNvSpPr>
            <a:spLocks noChangeArrowheads="1"/>
          </p:cNvSpPr>
          <p:nvPr/>
        </p:nvSpPr>
        <p:spPr bwMode="auto">
          <a:xfrm>
            <a:off x="3268796" y="1876418"/>
            <a:ext cx="3038455" cy="1150938"/>
          </a:xfrm>
          <a:prstGeom prst="ellipse">
            <a:avLst/>
          </a:prstGeom>
          <a:gradFill rotWithShape="1">
            <a:gsLst>
              <a:gs pos="0">
                <a:srgbClr val="CCFFFF"/>
              </a:gs>
              <a:gs pos="100000">
                <a:srgbClr val="B7E5E5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rgbClr val="00602B"/>
                </a:solidFill>
                <a:latin typeface="Georgia" pitchFamily="18" charset="0"/>
              </a:rPr>
              <a:t>Мероприятия </a:t>
            </a:r>
            <a:r>
              <a:rPr lang="ru-RU" altLang="ru-RU" sz="2000" b="1" dirty="0" smtClean="0">
                <a:solidFill>
                  <a:srgbClr val="00602B"/>
                </a:solidFill>
                <a:latin typeface="Georgia" pitchFamily="18" charset="0"/>
              </a:rPr>
              <a:t>2021 год</a:t>
            </a:r>
            <a:endParaRPr lang="ru-RU" altLang="ru-RU" sz="2000" b="1" dirty="0">
              <a:solidFill>
                <a:srgbClr val="00602B"/>
              </a:solidFill>
              <a:latin typeface="Georgia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4839946" y="3027356"/>
            <a:ext cx="4058033" cy="351655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ru-RU" sz="2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лаборатории по испытанию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– строительных материалов</a:t>
            </a:r>
            <a:endParaRPr lang="ru-RU" sz="2000" b="1" dirty="0" smtClean="0">
              <a:solidFill>
                <a:srgbClr val="004C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 – 200,0 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34"/>
          <p:cNvSpPr>
            <a:spLocks noChangeArrowheads="1"/>
          </p:cNvSpPr>
          <p:nvPr/>
        </p:nvSpPr>
        <p:spPr bwMode="auto">
          <a:xfrm>
            <a:off x="252544" y="617499"/>
            <a:ext cx="8594654" cy="79527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b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Подпрограмма 2  «Повышение безопасности дорожного движения на территории Ирбитского муниципального образования»</a:t>
            </a:r>
          </a:p>
          <a:p>
            <a:pPr algn="ctr"/>
            <a:endParaRPr lang="ru-RU" altLang="ru-RU" b="1" dirty="0">
              <a:solidFill>
                <a:srgbClr val="00602B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400" b="1" dirty="0">
                <a:solidFill>
                  <a:srgbClr val="680000"/>
                </a:solidFill>
                <a:latin typeface="Times New Roman" pitchFamily="18" charset="0"/>
              </a:rPr>
              <a:t> </a:t>
            </a:r>
            <a:endParaRPr lang="ru-RU" altLang="ru-RU" sz="1600" b="1" dirty="0">
              <a:solidFill>
                <a:srgbClr val="00602B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600" b="1" dirty="0">
              <a:solidFill>
                <a:srgbClr val="00602B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>
              <a:solidFill>
                <a:srgbClr val="00602B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900" b="1" dirty="0">
              <a:cs typeface="Times New Roman" pitchFamily="18" charset="0"/>
            </a:endParaRPr>
          </a:p>
          <a:p>
            <a:endParaRPr lang="ru-RU" altLang="ru-RU" sz="900" b="1" dirty="0">
              <a:cs typeface="Times New Roman" pitchFamily="18" charset="0"/>
            </a:endParaRPr>
          </a:p>
          <a:p>
            <a:endParaRPr lang="ru-RU" altLang="ru-RU" sz="900" b="1" dirty="0">
              <a:cs typeface="Times New Roman" pitchFamily="18" charset="0"/>
            </a:endParaRPr>
          </a:p>
          <a:p>
            <a:endParaRPr lang="ru-RU" altLang="ru-RU" sz="900" b="1" dirty="0">
              <a:cs typeface="Times New Roman" pitchFamily="18" charset="0"/>
            </a:endParaRPr>
          </a:p>
          <a:p>
            <a:endParaRPr lang="ru-RU" altLang="ru-RU" sz="900" b="1" dirty="0">
              <a:cs typeface="Times New Roman" pitchFamily="18" charset="0"/>
            </a:endParaRPr>
          </a:p>
          <a:p>
            <a:endParaRPr lang="ru-RU" altLang="ru-RU" sz="900" b="1" dirty="0">
              <a:cs typeface="Times New Roman" pitchFamily="18" charset="0"/>
            </a:endParaRPr>
          </a:p>
          <a:p>
            <a:endParaRPr lang="ru-RU" altLang="ru-RU" sz="900" b="1" dirty="0">
              <a:cs typeface="Times New Roman" pitchFamily="18" charset="0"/>
            </a:endParaRPr>
          </a:p>
          <a:p>
            <a:endParaRPr lang="ru-RU" altLang="ru-RU" sz="900" b="1" dirty="0">
              <a:cs typeface="Times New Roman" pitchFamily="18" charset="0"/>
            </a:endParaRPr>
          </a:p>
        </p:txBody>
      </p:sp>
      <p:sp>
        <p:nvSpPr>
          <p:cNvPr id="1413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317500"/>
            <a:ext cx="8229600" cy="231775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Бюджет Ирбитского МО на 2021 год </a:t>
            </a:r>
            <a:b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и плановый период 2022-2023 </a:t>
            </a:r>
            <a:r>
              <a:rPr lang="ru-RU" altLang="ru-RU" sz="2000" b="1" dirty="0" err="1" smtClean="0">
                <a:solidFill>
                  <a:srgbClr val="000099"/>
                </a:solidFill>
                <a:latin typeface="Times New Roman" pitchFamily="18" charset="0"/>
              </a:rPr>
              <a:t>гг</a:t>
            </a: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b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endParaRPr lang="ru-RU" altLang="ru-RU" sz="1600" b="1" i="1" dirty="0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pic>
        <p:nvPicPr>
          <p:cNvPr id="141320" name="Picture 43" descr="irbr-zjs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3" y="41275"/>
            <a:ext cx="5746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 bwMode="auto">
          <a:xfrm>
            <a:off x="-10920" y="1520788"/>
            <a:ext cx="3034748" cy="2664295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Обустройство автомобильных дорог общего пользования местного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– 3 102,4 тыс. руб.</a:t>
            </a:r>
          </a:p>
          <a:p>
            <a:pPr marL="342900" indent="-342900" algn="ctr">
              <a:buAutoNum type="arabicPlain" startAt="2022"/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- 8 000,0 тыс. руб.</a:t>
            </a:r>
          </a:p>
          <a:p>
            <a:pPr marL="342900" indent="-342900" algn="ctr">
              <a:buAutoNum type="arabicPlain" startAt="2022"/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- 8 000,0 тыс. руб.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defRPr/>
            </a:pPr>
            <a:endParaRPr lang="ru-RU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143508" y="4293096"/>
            <a:ext cx="4140460" cy="2116889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Актуализация проекта организации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дорожного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и паспортизация автомобильных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– 2 000,0  тыс. руб.</a:t>
            </a:r>
          </a:p>
          <a:p>
            <a:pPr marL="342900" indent="-342900" algn="ctr">
              <a:buAutoNum type="arabicPlain" startAt="2022"/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- 2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00,0 тыс. руб.</a:t>
            </a:r>
          </a:p>
          <a:p>
            <a:pPr marL="342900" indent="-342900" algn="ctr">
              <a:buAutoNum type="arabicPlain" startAt="2022"/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- 0,0 тыс. руб.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defRPr/>
            </a:pPr>
            <a:endParaRPr lang="ru-RU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6084168" y="1520789"/>
            <a:ext cx="3059832" cy="2664293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Разработка и тиражирование печатной продукции по безопасности дорожного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</a:t>
            </a:r>
          </a:p>
          <a:p>
            <a:pPr lvl="0" algn="ctr"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2021 -  15 ,0 тыс. руб.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15 ,0 тыс.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15 ,0 тыс.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defRPr/>
            </a:pPr>
            <a:endParaRPr lang="ru-RU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4716016" y="4293095"/>
            <a:ext cx="4427984" cy="2116889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Приобретение и установка учебно-тренировочного пособия (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автоплощадка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2021 - 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,0 тыс. руб.</a:t>
            </a:r>
          </a:p>
          <a:p>
            <a:pPr lvl="0" algn="ctr">
              <a:defRPr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2021 - 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,0 тыс. руб.</a:t>
            </a:r>
          </a:p>
          <a:p>
            <a:pPr lvl="0" algn="ctr">
              <a:defRPr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2021 - 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,0 тыс. руб.</a:t>
            </a:r>
          </a:p>
          <a:p>
            <a:pPr algn="ctr">
              <a:defRPr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defRPr/>
            </a:pPr>
            <a:endParaRPr lang="ru-RU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3023828" y="1520789"/>
            <a:ext cx="3060340" cy="2664293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регулярных перевозок по регулируемым тарифам на перевозку пассажиров 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багажа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– 1 800,0тыс. руб.</a:t>
            </a:r>
          </a:p>
          <a:p>
            <a:pPr marL="342900" indent="-342900" algn="ctr">
              <a:buAutoNum type="arabicPlain" startAt="2022"/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- 1 800,0 тыс. руб.</a:t>
            </a:r>
          </a:p>
          <a:p>
            <a:pPr marL="342900" indent="-342900" algn="ctr">
              <a:buAutoNum type="arabicPlain" startAt="2022"/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- 1 800,0 тыс. руб.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defRPr/>
            </a:pPr>
            <a:endParaRPr lang="ru-RU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30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Скругленный прямоугольник 34"/>
          <p:cNvSpPr>
            <a:spLocks noChangeArrowheads="1"/>
          </p:cNvSpPr>
          <p:nvPr/>
        </p:nvSpPr>
        <p:spPr bwMode="auto">
          <a:xfrm>
            <a:off x="468312" y="301625"/>
            <a:ext cx="8675687" cy="53508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2400" b="1" dirty="0">
                <a:solidFill>
                  <a:srgbClr val="00602B"/>
                </a:solidFill>
                <a:latin typeface="Times New Roman" pitchFamily="18" charset="0"/>
              </a:rPr>
              <a:t>Содержание и освещение дорог </a:t>
            </a:r>
          </a:p>
        </p:txBody>
      </p:sp>
      <p:pic>
        <p:nvPicPr>
          <p:cNvPr id="143363" name="Picture 43" descr="irbr-zjs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0"/>
            <a:ext cx="468313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977594"/>
              </p:ext>
            </p:extLst>
          </p:nvPr>
        </p:nvGraphicFramePr>
        <p:xfrm>
          <a:off x="71501" y="980731"/>
          <a:ext cx="9072499" cy="5688632"/>
        </p:xfrm>
        <a:graphic>
          <a:graphicData uri="http://schemas.openxmlformats.org/drawingml/2006/table">
            <a:tbl>
              <a:tblPr/>
              <a:tblGrid>
                <a:gridCol w="2124235"/>
                <a:gridCol w="864096"/>
                <a:gridCol w="662796"/>
                <a:gridCol w="922002"/>
                <a:gridCol w="885122"/>
                <a:gridCol w="1069523"/>
                <a:gridCol w="885122"/>
                <a:gridCol w="885122"/>
                <a:gridCol w="774481"/>
              </a:tblGrid>
              <a:tr h="485113">
                <a:tc rowSpan="2"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 eaLnBrk="0" fontAlgn="base" hangingPunct="0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т/ администрации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3" marR="24063" marT="12408" marB="124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дороги, км.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3" marR="24063" marT="12408" marB="124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кол-во светильников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3" marR="24063" marT="12408" marB="124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Уличное освещение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3" marR="24063" marT="12408" marB="1240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Содержание дорог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3" marR="24063" marT="12408" marB="1240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31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73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3" marR="24063" marT="12408" marB="124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73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3" marR="24063" marT="12408" marB="124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3" marR="24063" marT="12408" marB="124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73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3" marR="24063" marT="12408" marB="124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73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3" marR="24063" marT="12408" marB="124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73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251"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Бердюгинская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3" marR="24063" marT="12408" marB="124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35,971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2" marR="2632" marT="2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3" marR="24063" marT="12408" marB="124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1 637,3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3" marR="24063" marT="12408" marB="124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1 267,3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3" marR="24063" marT="12408" marB="124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1394,0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3" marR="24063" marT="12408" marB="124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3" marR="24063" marT="12408" marB="124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983615"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-626745" algn="ctr"/>
                          <a:tab pos="6985" algn="l"/>
                        </a:tabLst>
                      </a:pPr>
                      <a:r>
                        <a:rPr lang="ru-RU" sz="20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	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3" marR="24063" marT="12408" marB="124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1 307,3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346"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Гаевская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3" marR="24063" marT="12408" marB="124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29,674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2" marR="2632" marT="2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219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3" marR="24063" marT="12408" marB="124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1 551,7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3" marR="24063" marT="12408" marB="124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1 127,3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3" marR="24063" marT="12408" marB="124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1240,1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3" marR="24063" marT="12408" marB="124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3" marR="24063" marT="12408" marB="124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738,5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3" marR="24063" marT="12408" marB="124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784,6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346"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Горкинская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3" marR="24063" marT="12408" marB="124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32,585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2" marR="2632" marT="2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125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3" marR="24063" marT="12408" marB="124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1 062,4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3" marR="24063" marT="12408" marB="124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841,7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3" marR="24063" marT="12408" marB="124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925,8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3" marR="24063" marT="12408" marB="124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3" marR="24063" marT="12408" marB="124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738,5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3" marR="24063" marT="12408" marB="124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784,6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346"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Фоминская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3" marR="24063" marT="12408" marB="124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16,162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2" marR="2632" marT="2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238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3" marR="24063" marT="12408" marB="124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980,9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3" marR="24063" marT="12408" marB="124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769,1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3" marR="24063" marT="12408" marB="124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846,0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3" marR="24063" marT="12408" marB="124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3" marR="24063" marT="12408" marB="124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984,6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3" marR="24063" marT="12408" marB="124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1 046,2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346"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Килачевская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3" marR="24063" marT="12408" marB="124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28,183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2" marR="2632" marT="2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3" marR="24063" marT="12408" marB="124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2 870,7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3" marR="24063" marT="12408" marB="124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2 121,8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3" marR="24063" marT="12408" marB="124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2334,0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3" marR="24063" marT="12408" marB="124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850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3" marR="24063" marT="12408" marB="124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1 046,2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3" marR="24063" marT="12408" marB="124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1 111,6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346"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Ключевская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3" marR="24063" marT="12408" marB="124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13,467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2" marR="2632" marT="2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109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3" marR="24063" marT="12408" marB="124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855,3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3" marR="24063" marT="12408" marB="124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716,4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3" marR="24063" marT="12408" marB="124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788,3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3" marR="24063" marT="12408" marB="124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3" marR="24063" marT="12408" marB="124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615,4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3" marR="24063" marT="12408" marB="124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653,9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346"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Знаменская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3" marR="24063" marT="12408" marB="124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24,736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2" marR="2632" marT="2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145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3" marR="24063" marT="12408" marB="124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574,2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3" marR="24063" marT="12408" marB="124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475,6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3" marR="24063" marT="12408" marB="124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523,2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3" marR="24063" marT="12408" marB="124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3" marR="24063" marT="12408" marB="124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689,2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3" marR="24063" marT="12408" marB="124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732,3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346"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Дубская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3" marR="24063" marT="12408" marB="124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40,667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2" marR="2632" marT="2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157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3" marR="24063" marT="12408" marB="124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1 286,3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3" marR="24063" marT="12408" marB="124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1 000,9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3" marR="24063" marT="12408" marB="124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1101,0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3" marR="24063" marT="12408" marB="124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1 000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3" marR="24063" marT="12408" marB="124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1 230,8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3" marR="24063" marT="12408" marB="124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1 307,7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346"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Ницинская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3" marR="24063" marT="12408" marB="124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20,159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2" marR="2632" marT="2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88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3" marR="24063" marT="12408" marB="124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603,7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3" marR="24063" marT="12408" marB="124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501,7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3" marR="24063" marT="12408" marB="124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551,8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3" marR="24063" marT="12408" marB="124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3" marR="24063" marT="12408" marB="124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553,9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3" marR="24063" marT="12408" marB="124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588,5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346"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Новгородовская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3" marR="24063" marT="12408" marB="124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17,709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2" marR="2632" marT="2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3" marR="24063" marT="12408" marB="124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414,4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3" marR="24063" marT="12408" marB="124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360,4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3" marR="24063" marT="12408" marB="124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396,4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3" marR="24063" marT="12408" marB="124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3" marR="24063" marT="12408" marB="124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553,9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3" marR="24063" marT="12408" marB="124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588,5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316" y="1916832"/>
            <a:ext cx="972108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191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Скругленный прямоугольник 34"/>
          <p:cNvSpPr>
            <a:spLocks noChangeArrowheads="1"/>
          </p:cNvSpPr>
          <p:nvPr/>
        </p:nvSpPr>
        <p:spPr bwMode="auto">
          <a:xfrm>
            <a:off x="468312" y="301625"/>
            <a:ext cx="8675687" cy="53508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2400" b="1" dirty="0">
                <a:solidFill>
                  <a:srgbClr val="00602B"/>
                </a:solidFill>
                <a:latin typeface="Times New Roman" pitchFamily="18" charset="0"/>
              </a:rPr>
              <a:t>Содержание и освещение дорог </a:t>
            </a:r>
          </a:p>
        </p:txBody>
      </p:sp>
      <p:pic>
        <p:nvPicPr>
          <p:cNvPr id="143363" name="Picture 43" descr="irbr-zjs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0"/>
            <a:ext cx="468313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882084"/>
              </p:ext>
            </p:extLst>
          </p:nvPr>
        </p:nvGraphicFramePr>
        <p:xfrm>
          <a:off x="107504" y="836711"/>
          <a:ext cx="9036496" cy="5940660"/>
        </p:xfrm>
        <a:graphic>
          <a:graphicData uri="http://schemas.openxmlformats.org/drawingml/2006/table">
            <a:tbl>
              <a:tblPr/>
              <a:tblGrid>
                <a:gridCol w="1573155"/>
                <a:gridCol w="914625"/>
                <a:gridCol w="768285"/>
                <a:gridCol w="987795"/>
                <a:gridCol w="951210"/>
                <a:gridCol w="878040"/>
                <a:gridCol w="1055682"/>
                <a:gridCol w="828092"/>
                <a:gridCol w="1079612"/>
              </a:tblGrid>
              <a:tr h="408418">
                <a:tc rowSpan="2"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 eaLnBrk="0" fontAlgn="base" hangingPunct="0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т/ администрации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65" marR="31165" marT="16069" marB="160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дороги, км.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" marR="3409" marT="34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кол-во светильников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65" marR="31165" marT="16069" marB="160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Уличное освещение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65" marR="31165" marT="16069" marB="160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328930" algn="l"/>
                        </a:tabLs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Содержание дорог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65" marR="31165" marT="16069" marB="160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84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73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65" marR="31165" marT="16069" marB="160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73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65" marR="31165" marT="16069" marB="160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65" marR="31165" marT="16069" marB="160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73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65" marR="31165" marT="16069" marB="160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73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65" marR="31165" marT="16069" marB="160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73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418"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Осинцевская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65" marR="31165" marT="16069" marB="160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18,272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" marR="3409" marT="34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78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65" marR="31165" marT="16069" marB="160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536,8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65" marR="31165" marT="16069" marB="160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446,8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65" marR="31165" marT="16069" marB="160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491,5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65" marR="31165" marT="16069" marB="160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500,0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65" marR="31165" marT="16069" marB="160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615,4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65" marR="31165" marT="16069" marB="160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328930" algn="l"/>
                        </a:tabLs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653,9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418"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Речкаловская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65" marR="31165" marT="16069" marB="160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23,777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" marR="3409" marT="34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65" marR="31165" marT="16069" marB="160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1 209,9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65" marR="31165" marT="16069" marB="160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819,6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65" marR="31165" marT="16069" marB="160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901,6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65" marR="31165" marT="16069" marB="160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540,0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65" marR="31165" marT="16069" marB="160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664,6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65" marR="31165" marT="16069" marB="160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328930" algn="l"/>
                        </a:tabLs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706,2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418"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Рудновская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65" marR="31165" marT="16069" marB="160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40,575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" marR="3409" marT="34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65" marR="31165" marT="16069" marB="160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892,9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65" marR="31165" marT="16069" marB="160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678,9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65" marR="31165" marT="16069" marB="160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746,8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65" marR="31165" marT="16069" marB="160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450,0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65" marR="31165" marT="16069" marB="160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553,9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65" marR="31165" marT="16069" marB="160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328930" algn="l"/>
                        </a:tabLs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588,5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418"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Стриганская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65" marR="31165" marT="16069" marB="160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19,850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" marR="3409" marT="34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134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65" marR="31165" marT="16069" marB="160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1 080,3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65" marR="31165" marT="16069" marB="160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806,2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65" marR="31165" marT="16069" marB="160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886,8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65" marR="31165" marT="16069" marB="160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450,0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65" marR="31165" marT="16069" marB="160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553,9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65" marR="31165" marT="16069" marB="160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328930" algn="l"/>
                        </a:tabLs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588,5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418"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Ретневская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65" marR="31165" marT="16069" marB="160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16,375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" marR="3409" marT="34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65" marR="31165" marT="16069" marB="160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621,8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65" marR="31165" marT="16069" marB="160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516,3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65" marR="31165" marT="16069" marB="160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567,9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65" marR="31165" marT="16069" marB="160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550,0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65" marR="31165" marT="16069" marB="160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676,9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65" marR="31165" marT="16069" marB="160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328930" algn="l"/>
                        </a:tabLs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719,2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418"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Харловская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65" marR="31165" marT="16069" marB="160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16,256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" marR="3409" marT="34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65" marR="31165" marT="16069" marB="160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919,1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65" marR="31165" marT="16069" marB="160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722,3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65" marR="31165" marT="16069" marB="160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794,5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65" marR="31165" marT="16069" marB="160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450,0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65" marR="31165" marT="16069" marB="160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553,9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65" marR="31165" marT="16069" marB="160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328930" algn="l"/>
                        </a:tabLs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588,5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418"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Черновская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65" marR="31165" marT="16069" marB="160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48,447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" marR="3409" marT="34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65" marR="31165" marT="16069" marB="160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1 653,9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65" marR="31165" marT="16069" marB="160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1 231,8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65" marR="31165" marT="16069" marB="160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1 354,9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65" marR="31165" marT="16069" marB="160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500,0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65" marR="31165" marT="16069" marB="160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615,4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65" marR="31165" marT="16069" marB="160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328930" algn="l"/>
                        </a:tabLs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653,9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418"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Киргинская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65" marR="31165" marT="16069" marB="160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41,124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" marR="3409" marT="34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65" marR="31165" marT="16069" marB="160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832,8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65" marR="31165" marT="16069" marB="160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661,3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65" marR="31165" marT="16069" marB="160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727,5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65" marR="31165" marT="16069" marB="160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500,0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65" marR="31165" marT="16069" marB="160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615,4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65" marR="31165" marT="16069" marB="160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328930" algn="l"/>
                        </a:tabLs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653,9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418"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Пионерская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65" marR="31165" marT="16069" marB="160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15,300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" marR="3409" marT="34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236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65" marR="31165" marT="16069" marB="160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3 104,3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65" marR="31165" marT="16069" marB="160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2 306,0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65" marR="31165" marT="16069" marB="160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2 536,6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65" marR="31165" marT="16069" marB="160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800,0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65" marR="31165" marT="16069" marB="160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984,6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65" marR="31165" marT="16069" marB="160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328930" algn="l"/>
                        </a:tabLs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1 046,2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418"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Пьянковская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65" marR="31165" marT="16069" marB="160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30,665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" marR="3409" marT="34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113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65" marR="31165" marT="16069" marB="160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756,3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65" marR="31165" marT="16069" marB="160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565,9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65" marR="31165" marT="16069" marB="160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622,5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65" marR="31165" marT="16069" marB="160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450,0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65" marR="31165" marT="16069" marB="160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553,9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65" marR="31165" marT="16069" marB="160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328930" algn="l"/>
                        </a:tabLs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588,5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418"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Зайковская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65" marR="31165" marT="16069" marB="160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44,837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" marR="3409" marT="34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265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65" marR="31165" marT="16069" marB="160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2 644,8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65" marR="31165" marT="16069" marB="160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2 062,7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65" marR="31165" marT="16069" marB="160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2 268,8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65" marR="31165" marT="16069" marB="160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1 000,0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65" marR="31165" marT="16069" marB="160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1 230,7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65" marR="31165" marT="16069" marB="160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328930" algn="l"/>
                        </a:tabLs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1 307,5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226">
                <a:tc>
                  <a:txBody>
                    <a:bodyPr/>
                    <a:lstStyle/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ru-RU" sz="1800" b="1" kern="1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fontAlgn="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65" marR="31165" marT="16069" marB="160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574,788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" marR="4445" marT="4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3 052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20955" marB="209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26 089,6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20955" marB="209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20 000,0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20955" marB="209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22 000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20955" marB="209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13 000,0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20955" marB="209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16 000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20955" marB="209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328930" algn="l"/>
                        </a:tabLs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17 000,0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31850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32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2"/>
          <p:cNvSpPr>
            <a:spLocks noGrp="1" noChangeArrowheads="1"/>
          </p:cNvSpPr>
          <p:nvPr>
            <p:ph type="title"/>
          </p:nvPr>
        </p:nvSpPr>
        <p:spPr>
          <a:xfrm>
            <a:off x="551011" y="358775"/>
            <a:ext cx="8229600" cy="539750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Бюджет Ирбитского МО на 2021 год </a:t>
            </a:r>
            <a:b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и плановый период 2022-2023 </a:t>
            </a:r>
            <a:r>
              <a:rPr lang="ru-RU" altLang="ru-RU" sz="2000" b="1" dirty="0" err="1" smtClean="0">
                <a:solidFill>
                  <a:srgbClr val="000099"/>
                </a:solidFill>
                <a:latin typeface="Times New Roman" pitchFamily="18" charset="0"/>
              </a:rPr>
              <a:t>гг</a:t>
            </a: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b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b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endParaRPr lang="ru-RU" altLang="ru-RU" sz="1400" b="1" i="1" dirty="0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44386" name="Скругленный прямоугольник 34"/>
          <p:cNvSpPr>
            <a:spLocks noChangeArrowheads="1"/>
          </p:cNvSpPr>
          <p:nvPr/>
        </p:nvSpPr>
        <p:spPr bwMode="auto">
          <a:xfrm>
            <a:off x="5272803" y="5013177"/>
            <a:ext cx="3777208" cy="175967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Подпрограмма  3 «Обеспечение безопасности на водных объектах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alt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000" b="1" dirty="0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2021-2023 </a:t>
            </a:r>
            <a:r>
              <a:rPr lang="ru-RU" altLang="ru-RU" sz="2000" b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гг.</a:t>
            </a:r>
          </a:p>
          <a:p>
            <a:pPr algn="ctr"/>
            <a:r>
              <a:rPr lang="ru-RU" altLang="ru-RU" sz="2000" b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МБ </a:t>
            </a:r>
            <a:r>
              <a:rPr lang="ru-RU" altLang="ru-RU" sz="2000" b="1" dirty="0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–63,0  </a:t>
            </a:r>
            <a:r>
              <a:rPr lang="ru-RU" altLang="ru-RU" sz="2000" b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144387" name="Скругленный прямоугольник 34"/>
          <p:cNvSpPr>
            <a:spLocks noChangeArrowheads="1"/>
          </p:cNvSpPr>
          <p:nvPr/>
        </p:nvSpPr>
        <p:spPr bwMode="auto">
          <a:xfrm>
            <a:off x="3887924" y="1733550"/>
            <a:ext cx="5151015" cy="321195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Подпрограмма  2 «Обеспечение мероприятий по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гражданской обороне,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предупреждению и ликвидации чрезвычайных ситуаций природного и техногенного характера на территории </a:t>
            </a:r>
            <a:r>
              <a:rPr lang="ru-RU" alt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Ирбитского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МО»</a:t>
            </a:r>
            <a:endParaRPr lang="ru-RU" alt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000" b="1" dirty="0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algn="ctr"/>
            <a:r>
              <a:rPr lang="ru-RU" altLang="ru-RU" sz="2000" b="1" dirty="0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2021 – 7 840,4 тыс. руб.</a:t>
            </a:r>
          </a:p>
          <a:p>
            <a:pPr algn="ctr"/>
            <a:r>
              <a:rPr lang="ru-RU" altLang="ru-RU" sz="2000" b="1" dirty="0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2000" b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– 7 840,4 тыс. руб</a:t>
            </a:r>
            <a:r>
              <a:rPr lang="ru-RU" altLang="ru-RU" sz="2000" b="1" dirty="0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altLang="ru-RU" sz="2000" b="1" dirty="0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2000" b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– 7 840,4 тыс. руб.</a:t>
            </a:r>
          </a:p>
          <a:p>
            <a:pPr algn="ctr"/>
            <a:endParaRPr lang="ru-RU" altLang="ru-RU" b="1" dirty="0">
              <a:solidFill>
                <a:srgbClr val="00602B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b="1" dirty="0" smtClean="0">
              <a:solidFill>
                <a:srgbClr val="00602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388" name="Скругленный прямоугольник 34"/>
          <p:cNvSpPr>
            <a:spLocks noChangeArrowheads="1"/>
          </p:cNvSpPr>
          <p:nvPr/>
        </p:nvSpPr>
        <p:spPr bwMode="auto">
          <a:xfrm>
            <a:off x="55562" y="1733550"/>
            <a:ext cx="3688346" cy="321195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Подпрограмма 1 «Обеспечение первичных мер пожарной безопасности на территории </a:t>
            </a:r>
            <a:r>
              <a:rPr lang="ru-RU" alt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Ирбитского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МО»</a:t>
            </a:r>
            <a:endParaRPr lang="ru-RU" alt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000" b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algn="ctr"/>
            <a:r>
              <a:rPr lang="ru-RU" altLang="ru-RU" sz="2000" b="1" dirty="0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2021–6 337,3 тыс. руб.</a:t>
            </a:r>
          </a:p>
          <a:p>
            <a:pPr algn="ctr"/>
            <a:r>
              <a:rPr lang="ru-RU" altLang="ru-RU" sz="2000" b="1" dirty="0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2022-6 487,3 тыс</a:t>
            </a:r>
            <a:r>
              <a:rPr lang="ru-RU" altLang="ru-RU" sz="2000" b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altLang="ru-RU" sz="2000" b="1" dirty="0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altLang="ru-RU" sz="2000" b="1" dirty="0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2023-6 </a:t>
            </a:r>
            <a:r>
              <a:rPr lang="ru-RU" altLang="ru-RU" sz="2000" b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487,3 тыс. руб.</a:t>
            </a:r>
          </a:p>
          <a:p>
            <a:pPr algn="ctr"/>
            <a:endParaRPr lang="ru-RU" altLang="ru-RU" b="1" dirty="0">
              <a:solidFill>
                <a:srgbClr val="00602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390" name="Скругленный прямоугольник 34"/>
          <p:cNvSpPr>
            <a:spLocks noChangeArrowheads="1"/>
          </p:cNvSpPr>
          <p:nvPr/>
        </p:nvSpPr>
        <p:spPr bwMode="auto">
          <a:xfrm>
            <a:off x="120281" y="5013176"/>
            <a:ext cx="5027783" cy="175129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Подпрограмма  5 «Профилактика правонарушений, создание условий для деятельности народных дружин»</a:t>
            </a:r>
          </a:p>
          <a:p>
            <a:pPr algn="ctr"/>
            <a:r>
              <a:rPr lang="ru-RU" altLang="ru-RU" sz="2000" b="1" dirty="0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2021-2023 </a:t>
            </a:r>
            <a:r>
              <a:rPr lang="ru-RU" altLang="ru-RU" sz="2000" b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гг.</a:t>
            </a:r>
          </a:p>
          <a:p>
            <a:pPr algn="ctr"/>
            <a:r>
              <a:rPr lang="ru-RU" altLang="ru-RU" sz="2000" b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МБ  –</a:t>
            </a:r>
            <a:r>
              <a:rPr lang="ru-RU" altLang="ru-RU" sz="2000" b="1" dirty="0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330,0  </a:t>
            </a:r>
            <a:r>
              <a:rPr lang="ru-RU" altLang="ru-RU" sz="2000" b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alt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391" name="Скругленный прямоугольник 34"/>
          <p:cNvSpPr>
            <a:spLocks noChangeArrowheads="1"/>
          </p:cNvSpPr>
          <p:nvPr/>
        </p:nvSpPr>
        <p:spPr bwMode="auto">
          <a:xfrm>
            <a:off x="339232" y="673600"/>
            <a:ext cx="8712200" cy="95011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b="1" dirty="0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algn="ctr"/>
            <a:r>
              <a:rPr lang="ru-RU" altLang="ru-RU" b="1" dirty="0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«Обеспечение общественной безопасности  населения </a:t>
            </a:r>
            <a:r>
              <a:rPr lang="ru-RU" altLang="ru-RU" b="1" dirty="0" err="1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Ирбитского</a:t>
            </a:r>
            <a:r>
              <a:rPr lang="ru-RU" altLang="ru-RU" b="1" dirty="0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 муниципального образования до 2024 года»</a:t>
            </a:r>
            <a:endParaRPr lang="ru-RU" altLang="ru-RU" b="1" dirty="0">
              <a:solidFill>
                <a:srgbClr val="00602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392" name="Стрелка вниз 1"/>
          <p:cNvSpPr>
            <a:spLocks noChangeArrowheads="1"/>
          </p:cNvSpPr>
          <p:nvPr/>
        </p:nvSpPr>
        <p:spPr bwMode="auto">
          <a:xfrm>
            <a:off x="1262063" y="1607344"/>
            <a:ext cx="431800" cy="252412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B7E5E5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44394" name="Стрелка вниз 3"/>
          <p:cNvSpPr>
            <a:spLocks noChangeArrowheads="1"/>
          </p:cNvSpPr>
          <p:nvPr/>
        </p:nvSpPr>
        <p:spPr bwMode="auto">
          <a:xfrm>
            <a:off x="7488386" y="1588293"/>
            <a:ext cx="504825" cy="252412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B7E5E5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pic>
        <p:nvPicPr>
          <p:cNvPr id="144397" name="Picture 43" descr="irbr-zjs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25" y="47625"/>
            <a:ext cx="468313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трелка вниз 1"/>
          <p:cNvSpPr>
            <a:spLocks noChangeArrowheads="1"/>
          </p:cNvSpPr>
          <p:nvPr/>
        </p:nvSpPr>
        <p:spPr bwMode="auto">
          <a:xfrm>
            <a:off x="3188831" y="1617146"/>
            <a:ext cx="431800" cy="252412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B7E5E5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5" name="Стрелка вниз 1"/>
          <p:cNvSpPr>
            <a:spLocks noChangeArrowheads="1"/>
          </p:cNvSpPr>
          <p:nvPr/>
        </p:nvSpPr>
        <p:spPr bwMode="auto">
          <a:xfrm>
            <a:off x="5402093" y="1588293"/>
            <a:ext cx="431800" cy="252412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B7E5E5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23850"/>
            <a:ext cx="8229600" cy="428625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Бюджет Ирбитского МО на 2021 год </a:t>
            </a:r>
            <a:b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и плановый период 2022-2023 </a:t>
            </a:r>
            <a:r>
              <a:rPr lang="ru-RU" altLang="ru-RU" sz="2000" b="1" dirty="0" err="1" smtClean="0">
                <a:solidFill>
                  <a:srgbClr val="000099"/>
                </a:solidFill>
                <a:latin typeface="Times New Roman" pitchFamily="18" charset="0"/>
              </a:rPr>
              <a:t>гг</a:t>
            </a: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b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b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endParaRPr lang="ru-RU" altLang="ru-RU" sz="1400" b="1" i="1" dirty="0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45410" name="Скругленный прямоугольник 34"/>
          <p:cNvSpPr>
            <a:spLocks noChangeArrowheads="1"/>
          </p:cNvSpPr>
          <p:nvPr/>
        </p:nvSpPr>
        <p:spPr bwMode="auto">
          <a:xfrm>
            <a:off x="215900" y="549275"/>
            <a:ext cx="8712200" cy="125954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b="1" dirty="0">
                <a:solidFill>
                  <a:srgbClr val="00602B"/>
                </a:solidFill>
                <a:latin typeface="Times New Roman" pitchFamily="18" charset="0"/>
              </a:rPr>
              <a:t>Подпрограмма1 «Обеспечение первичных мер пожарной безопасности на территории </a:t>
            </a:r>
            <a:r>
              <a:rPr lang="ru-RU" altLang="ru-RU" b="1" dirty="0" err="1">
                <a:solidFill>
                  <a:srgbClr val="00602B"/>
                </a:solidFill>
                <a:latin typeface="Times New Roman" pitchFamily="18" charset="0"/>
              </a:rPr>
              <a:t>Ирбитского</a:t>
            </a:r>
            <a:r>
              <a:rPr lang="ru-RU" altLang="ru-RU" b="1" dirty="0">
                <a:solidFill>
                  <a:srgbClr val="00602B"/>
                </a:solidFill>
                <a:latin typeface="Times New Roman" pitchFamily="18" charset="0"/>
              </a:rPr>
              <a:t> муниципального образования»</a:t>
            </a:r>
          </a:p>
          <a:p>
            <a:r>
              <a:rPr lang="ru-RU" altLang="ru-RU" b="1" dirty="0">
                <a:solidFill>
                  <a:schemeClr val="accent2"/>
                </a:solidFill>
                <a:latin typeface="Times New Roman" pitchFamily="18" charset="0"/>
              </a:rPr>
              <a:t>Цель: Обеспечение первичных мер пожарной безопасности на территории </a:t>
            </a:r>
            <a:r>
              <a:rPr lang="ru-RU" altLang="ru-RU" b="1" dirty="0" err="1">
                <a:solidFill>
                  <a:schemeClr val="accent2"/>
                </a:solidFill>
                <a:latin typeface="Times New Roman" pitchFamily="18" charset="0"/>
              </a:rPr>
              <a:t>Ирбитского</a:t>
            </a:r>
            <a:r>
              <a:rPr lang="ru-RU" altLang="ru-RU" b="1" dirty="0">
                <a:solidFill>
                  <a:schemeClr val="accent2"/>
                </a:solidFill>
                <a:latin typeface="Times New Roman" pitchFamily="18" charset="0"/>
              </a:rPr>
              <a:t> муниципального образования</a:t>
            </a:r>
            <a:endParaRPr lang="ru-RU" altLang="ru-RU" b="1" dirty="0">
              <a:solidFill>
                <a:srgbClr val="00602B"/>
              </a:solidFill>
              <a:latin typeface="Times New Roman" pitchFamily="18" charset="0"/>
            </a:endParaRPr>
          </a:p>
          <a:p>
            <a:endParaRPr lang="ru-RU" altLang="ru-RU" b="1" dirty="0">
              <a:solidFill>
                <a:srgbClr val="00602B"/>
              </a:solidFill>
              <a:latin typeface="Times New Roman" pitchFamily="18" charset="0"/>
            </a:endParaRPr>
          </a:p>
        </p:txBody>
      </p:sp>
      <p:pic>
        <p:nvPicPr>
          <p:cNvPr id="145411" name="Picture 43" descr="irbr-zjs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25" y="47625"/>
            <a:ext cx="468313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кругленный прямоугольник 17"/>
          <p:cNvSpPr/>
          <p:nvPr/>
        </p:nvSpPr>
        <p:spPr bwMode="auto">
          <a:xfrm>
            <a:off x="5544108" y="1808820"/>
            <a:ext cx="3491942" cy="174076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функционирования первичных средств пожаротушения</a:t>
            </a:r>
          </a:p>
          <a:p>
            <a:pPr algn="ctr">
              <a:defRPr/>
            </a:pPr>
            <a:r>
              <a:rPr lang="ru-RU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 –40,0 тыс. руб.</a:t>
            </a: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4857595" y="3549587"/>
            <a:ext cx="4276725" cy="1620249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вокруг населенных пунктов противопожарных минерализованных защитных полос(по т/а)</a:t>
            </a:r>
          </a:p>
          <a:p>
            <a:pPr algn="ctr">
              <a:defRPr/>
            </a:pPr>
            <a:r>
              <a:rPr lang="ru-RU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 –400,0 тыс. руб.</a:t>
            </a:r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111125" y="1808820"/>
            <a:ext cx="3443238" cy="156074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и материально-техническая поддержка добровольной пожарной охраны</a:t>
            </a:r>
          </a:p>
          <a:p>
            <a:pPr algn="ctr">
              <a:defRPr/>
            </a:pPr>
            <a:r>
              <a:rPr lang="ru-RU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 –5 867,3 тыс. руб.</a:t>
            </a:r>
          </a:p>
        </p:txBody>
      </p:sp>
      <p:sp>
        <p:nvSpPr>
          <p:cNvPr id="145418" name="Овал 1"/>
          <p:cNvSpPr>
            <a:spLocks noChangeArrowheads="1"/>
          </p:cNvSpPr>
          <p:nvPr/>
        </p:nvSpPr>
        <p:spPr bwMode="auto">
          <a:xfrm>
            <a:off x="3302793" y="1880827"/>
            <a:ext cx="2735263" cy="115252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altLang="ru-RU" sz="1600" b="1" dirty="0">
                <a:solidFill>
                  <a:srgbClr val="00602B"/>
                </a:solidFill>
                <a:latin typeface="Georgia" pitchFamily="18" charset="0"/>
              </a:rPr>
              <a:t>Мероприятия</a:t>
            </a:r>
          </a:p>
          <a:p>
            <a:pPr algn="ctr"/>
            <a:r>
              <a:rPr lang="ru-RU" altLang="ru-RU" sz="1600" b="1" dirty="0" smtClean="0">
                <a:solidFill>
                  <a:srgbClr val="00602B"/>
                </a:solidFill>
                <a:latin typeface="Georgia" pitchFamily="18" charset="0"/>
              </a:rPr>
              <a:t>2021 </a:t>
            </a:r>
            <a:r>
              <a:rPr lang="ru-RU" altLang="ru-RU" sz="1600" b="1" dirty="0">
                <a:solidFill>
                  <a:srgbClr val="00602B"/>
                </a:solidFill>
                <a:latin typeface="Georgia" pitchFamily="18" charset="0"/>
              </a:rPr>
              <a:t>год</a:t>
            </a:r>
          </a:p>
          <a:p>
            <a:pPr algn="ctr"/>
            <a:r>
              <a:rPr lang="ru-RU" altLang="ru-RU" sz="1600" b="1" dirty="0" smtClean="0">
                <a:solidFill>
                  <a:srgbClr val="00602B"/>
                </a:solidFill>
                <a:latin typeface="Georgia" pitchFamily="18" charset="0"/>
              </a:rPr>
              <a:t>2022-2023 </a:t>
            </a:r>
            <a:r>
              <a:rPr lang="ru-RU" altLang="ru-RU" sz="1600" b="1" dirty="0">
                <a:solidFill>
                  <a:srgbClr val="00602B"/>
                </a:solidFill>
                <a:latin typeface="Georgia" pitchFamily="18" charset="0"/>
              </a:rPr>
              <a:t>гг.</a:t>
            </a: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87422" y="5520849"/>
            <a:ext cx="4637151" cy="1337151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стендов, памяток  на противопожарную тематику для обучения населения и специалистов</a:t>
            </a:r>
          </a:p>
          <a:p>
            <a:pPr algn="ctr">
              <a:defRPr/>
            </a:pPr>
            <a:r>
              <a:rPr lang="ru-RU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 –15,0 тыс. руб.</a:t>
            </a: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4857595" y="5169836"/>
            <a:ext cx="4272021" cy="1688164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Строительство, текущий ремонт,  подъездов с площадками для установки а/м и забора воды</a:t>
            </a:r>
          </a:p>
          <a:p>
            <a:pPr algn="ctr">
              <a:defRPr/>
            </a:pPr>
            <a:r>
              <a:rPr lang="ru-RU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–150,0 тыс. руб.</a:t>
            </a:r>
          </a:p>
          <a:p>
            <a:pPr algn="ctr">
              <a:defRPr/>
            </a:pPr>
            <a:r>
              <a:rPr lang="ru-RU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– 150,0 тыс. руб.</a:t>
            </a: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111125" y="3369567"/>
            <a:ext cx="4604514" cy="207565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и обслуживание территорий первичными средствами тушения пожаров и противопожарным инвентарем</a:t>
            </a:r>
          </a:p>
          <a:p>
            <a:pPr algn="ctr">
              <a:defRPr/>
            </a:pPr>
            <a:r>
              <a:rPr lang="ru-RU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–15,0 тыс. руб.</a:t>
            </a:r>
          </a:p>
          <a:p>
            <a:pPr algn="ctr">
              <a:defRPr/>
            </a:pPr>
            <a:r>
              <a:rPr lang="ru-RU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–15,0 тыс. руб</a:t>
            </a:r>
            <a:r>
              <a:rPr lang="ru-RU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–20,0 </a:t>
            </a:r>
            <a:r>
              <a:rPr lang="ru-RU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  <a:p>
            <a:pPr algn="ctr">
              <a:defRPr/>
            </a:pPr>
            <a:endParaRPr lang="ru-RU" sz="2000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20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2000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2000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23850"/>
            <a:ext cx="8229600" cy="428625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Бюджет Ирбитского МО на 2021 год </a:t>
            </a:r>
            <a:b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и плановый период 2022-2023 </a:t>
            </a:r>
            <a:r>
              <a:rPr lang="ru-RU" altLang="ru-RU" sz="2000" b="1" dirty="0" err="1" smtClean="0">
                <a:solidFill>
                  <a:srgbClr val="000099"/>
                </a:solidFill>
                <a:latin typeface="Times New Roman" pitchFamily="18" charset="0"/>
              </a:rPr>
              <a:t>гг</a:t>
            </a: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b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b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endParaRPr lang="ru-RU" altLang="ru-RU" sz="1400" b="1" i="1" dirty="0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46434" name="Скругленный прямоугольник 34"/>
          <p:cNvSpPr>
            <a:spLocks noChangeArrowheads="1"/>
          </p:cNvSpPr>
          <p:nvPr/>
        </p:nvSpPr>
        <p:spPr bwMode="auto">
          <a:xfrm>
            <a:off x="215900" y="549275"/>
            <a:ext cx="8712200" cy="2123641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b="1" dirty="0" smtClean="0">
                <a:solidFill>
                  <a:srgbClr val="00602B"/>
                </a:solidFill>
                <a:latin typeface="Times New Roman" pitchFamily="18" charset="0"/>
              </a:rPr>
              <a:t>Подпрограмма 2 </a:t>
            </a:r>
            <a:r>
              <a:rPr lang="ru-RU" altLang="ru-RU" b="1" dirty="0">
                <a:solidFill>
                  <a:srgbClr val="00602B"/>
                </a:solidFill>
                <a:latin typeface="Times New Roman" pitchFamily="18" charset="0"/>
              </a:rPr>
              <a:t>«Обеспечение мероприятий по гражданской обороне, предупреждению и ликвидации чрезвычайных ситуаций природного и техногенного характера на территории Ирбитского муниципального образования»</a:t>
            </a:r>
          </a:p>
          <a:p>
            <a:pPr algn="just"/>
            <a:r>
              <a:rPr lang="ru-RU" altLang="ru-RU" b="1" dirty="0">
                <a:latin typeface="Times New Roman" pitchFamily="18" charset="0"/>
              </a:rPr>
              <a:t>Цель: Обеспечение мероприятий по гражданской обороне, предупреждению и ликвидации чрезвычайных ситуаций природного и техногенного характера на территории Ирбитского муниципального образования</a:t>
            </a:r>
          </a:p>
        </p:txBody>
      </p:sp>
      <p:pic>
        <p:nvPicPr>
          <p:cNvPr id="146435" name="Picture 43" descr="irbr-zjs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25" y="47625"/>
            <a:ext cx="468313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Скругленный прямоугольник 16"/>
          <p:cNvSpPr/>
          <p:nvPr/>
        </p:nvSpPr>
        <p:spPr bwMode="auto">
          <a:xfrm>
            <a:off x="81536" y="5409220"/>
            <a:ext cx="5957275" cy="1269438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методической литературы, стендов, пособий и наглядной агитации по вопросам ГО и ЧС и безопасности людей на водных объектах</a:t>
            </a:r>
          </a:p>
          <a:p>
            <a:pPr algn="ctr">
              <a:defRPr/>
            </a:pPr>
            <a:r>
              <a:rPr lang="ru-RU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 – 10,0 тыс. руб.</a:t>
            </a: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6156176" y="5409220"/>
            <a:ext cx="2876700" cy="1269438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ЕДДС</a:t>
            </a:r>
          </a:p>
          <a:p>
            <a:pPr algn="ctr">
              <a:defRPr/>
            </a:pPr>
            <a:r>
              <a:rPr lang="ru-RU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 – 7 630,4 тыс. руб.</a:t>
            </a:r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134514" y="3561145"/>
            <a:ext cx="4399755" cy="1692188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аварийно-восстановительных работ по ликвидации чрезвычайных ситуаций природного и техногенного характера</a:t>
            </a:r>
          </a:p>
          <a:p>
            <a:pPr algn="ctr">
              <a:defRPr/>
            </a:pPr>
            <a:r>
              <a:rPr lang="ru-RU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 –150,0 тыс. руб. </a:t>
            </a: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4662009" y="3568148"/>
            <a:ext cx="4408349" cy="1692188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сезонных мероприятий, по предупреждению чрезвычайных ситуаций природного и техногенного характера </a:t>
            </a:r>
          </a:p>
          <a:p>
            <a:pPr algn="ctr">
              <a:defRPr/>
            </a:pPr>
            <a:r>
              <a:rPr lang="ru-RU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 –70,0 тыс. руб.</a:t>
            </a:r>
          </a:p>
        </p:txBody>
      </p:sp>
      <p:sp>
        <p:nvSpPr>
          <p:cNvPr id="146443" name="Овал 1"/>
          <p:cNvSpPr>
            <a:spLocks noChangeArrowheads="1"/>
          </p:cNvSpPr>
          <p:nvPr/>
        </p:nvSpPr>
        <p:spPr bwMode="auto">
          <a:xfrm>
            <a:off x="2951820" y="2600907"/>
            <a:ext cx="3420379" cy="967241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altLang="ru-RU" sz="1600" b="1" dirty="0">
                <a:solidFill>
                  <a:srgbClr val="00602B"/>
                </a:solidFill>
                <a:latin typeface="Georgia" pitchFamily="18" charset="0"/>
              </a:rPr>
              <a:t>Мероприятия</a:t>
            </a:r>
          </a:p>
          <a:p>
            <a:pPr algn="ctr"/>
            <a:r>
              <a:rPr lang="ru-RU" altLang="ru-RU" sz="1600" b="1" dirty="0" smtClean="0">
                <a:solidFill>
                  <a:srgbClr val="00602B"/>
                </a:solidFill>
                <a:latin typeface="Georgia" pitchFamily="18" charset="0"/>
              </a:rPr>
              <a:t>2021 </a:t>
            </a:r>
            <a:r>
              <a:rPr lang="ru-RU" altLang="ru-RU" sz="1600" b="1" dirty="0">
                <a:solidFill>
                  <a:srgbClr val="00602B"/>
                </a:solidFill>
                <a:latin typeface="Georgia" pitchFamily="18" charset="0"/>
              </a:rPr>
              <a:t>год</a:t>
            </a:r>
          </a:p>
          <a:p>
            <a:pPr algn="ctr"/>
            <a:r>
              <a:rPr lang="ru-RU" altLang="ru-RU" sz="1600" b="1" dirty="0" smtClean="0">
                <a:solidFill>
                  <a:srgbClr val="00602B"/>
                </a:solidFill>
                <a:latin typeface="Georgia" pitchFamily="18" charset="0"/>
              </a:rPr>
              <a:t>2022-2023 </a:t>
            </a:r>
            <a:r>
              <a:rPr lang="ru-RU" altLang="ru-RU" sz="1600" b="1" dirty="0">
                <a:solidFill>
                  <a:srgbClr val="00602B"/>
                </a:solidFill>
                <a:latin typeface="Georgia" pitchFamily="18" charset="0"/>
              </a:rPr>
              <a:t>гг.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1800" b="1" dirty="0">
                <a:solidFill>
                  <a:srgbClr val="0000FF"/>
                </a:solidFill>
                <a:latin typeface="Liberation Serif" panose="02020603050405020304" pitchFamily="18" charset="0"/>
                <a:cs typeface="Times New Roman" pitchFamily="18" charset="0"/>
              </a:rPr>
              <a:t>ДИНАМИКА  ДОХОДОВ  БЮДЖЕТА  ИРБИТСКОГО МУНИЦИПАЛЬНОГО  ОБРАЗОВАНИЯ</a:t>
            </a:r>
            <a:endParaRPr lang="ru-RU" sz="1800" dirty="0">
              <a:latin typeface="Liberation Serif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0EFCD-7B7B-4157-80AA-53A1FCC8C875}" type="slidenum">
              <a:rPr lang="ru-RU" altLang="ru-RU" smtClean="0"/>
              <a:pPr>
                <a:defRPr/>
              </a:pPr>
              <a:t>6</a:t>
            </a:fld>
            <a:endParaRPr lang="ru-RU" alt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2636"/>
            <a:ext cx="1049337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065052876"/>
              </p:ext>
            </p:extLst>
          </p:nvPr>
        </p:nvGraphicFramePr>
        <p:xfrm>
          <a:off x="215516" y="1412776"/>
          <a:ext cx="856895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672347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трелка вниз 15"/>
          <p:cNvSpPr/>
          <p:nvPr/>
        </p:nvSpPr>
        <p:spPr bwMode="auto">
          <a:xfrm>
            <a:off x="5832233" y="3609020"/>
            <a:ext cx="2448272" cy="1008112"/>
          </a:xfrm>
          <a:prstGeom prst="downArrow">
            <a:avLst/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89804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84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173435"/>
            <a:ext cx="8229600" cy="287337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Бюджет Ирбитского МО на 2021 год </a:t>
            </a:r>
            <a:b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и плановый период 2022-2023 </a:t>
            </a:r>
            <a:r>
              <a:rPr lang="ru-RU" altLang="ru-RU" sz="2000" b="1" dirty="0" err="1" smtClean="0">
                <a:solidFill>
                  <a:srgbClr val="000099"/>
                </a:solidFill>
                <a:latin typeface="Times New Roman" pitchFamily="18" charset="0"/>
              </a:rPr>
              <a:t>гг</a:t>
            </a: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endParaRPr lang="ru-RU" altLang="ru-RU" sz="1400" b="1" i="1" dirty="0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48482" name="Скругленный прямоугольник 34"/>
          <p:cNvSpPr>
            <a:spLocks noChangeArrowheads="1"/>
          </p:cNvSpPr>
          <p:nvPr/>
        </p:nvSpPr>
        <p:spPr bwMode="auto">
          <a:xfrm>
            <a:off x="4608004" y="728663"/>
            <a:ext cx="4494716" cy="298836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rgbClr val="00602B"/>
                </a:solidFill>
                <a:latin typeface="Times New Roman" pitchFamily="18" charset="0"/>
              </a:rPr>
              <a:t>Подпрограмма 5 «Профилактика правонарушений, создание условий для деятельности народных дружин»</a:t>
            </a:r>
          </a:p>
          <a:p>
            <a:pPr algn="just"/>
            <a:r>
              <a:rPr lang="ru-RU" altLang="ru-RU" sz="2000" b="1" dirty="0">
                <a:latin typeface="Times New Roman" pitchFamily="18" charset="0"/>
              </a:rPr>
              <a:t>Цель: Совершенствование системы профилактики правонарушений и повышение уровня безопасности граждан на территории </a:t>
            </a:r>
            <a:r>
              <a:rPr lang="ru-RU" altLang="ru-RU" sz="2000" b="1" dirty="0" err="1">
                <a:latin typeface="Times New Roman" pitchFamily="18" charset="0"/>
              </a:rPr>
              <a:t>Ирбитского</a:t>
            </a:r>
            <a:r>
              <a:rPr lang="ru-RU" altLang="ru-RU" sz="2000" b="1" dirty="0">
                <a:latin typeface="Times New Roman" pitchFamily="18" charset="0"/>
              </a:rPr>
              <a:t> МО.</a:t>
            </a:r>
          </a:p>
        </p:txBody>
      </p:sp>
      <p:pic>
        <p:nvPicPr>
          <p:cNvPr id="148484" name="Picture 43" descr="irbr-zjs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25" y="47625"/>
            <a:ext cx="644525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Скругленный прямоугольник 20"/>
          <p:cNvSpPr/>
          <p:nvPr/>
        </p:nvSpPr>
        <p:spPr bwMode="auto">
          <a:xfrm>
            <a:off x="4608004" y="4617132"/>
            <a:ext cx="4428678" cy="2088232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материальная поддержка народной дружины</a:t>
            </a:r>
            <a:endParaRPr lang="ru-RU" sz="2400" b="1" dirty="0" smtClean="0">
              <a:solidFill>
                <a:srgbClr val="0060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2021-2023гг</a:t>
            </a:r>
          </a:p>
          <a:p>
            <a:pPr algn="ctr">
              <a:defRPr/>
            </a:pPr>
            <a:r>
              <a:rPr lang="ru-RU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 –330,0 тыс. руб.</a:t>
            </a:r>
          </a:p>
        </p:txBody>
      </p:sp>
      <p:sp>
        <p:nvSpPr>
          <p:cNvPr id="11" name="Скругленный прямоугольник 34"/>
          <p:cNvSpPr>
            <a:spLocks noChangeArrowheads="1"/>
          </p:cNvSpPr>
          <p:nvPr/>
        </p:nvSpPr>
        <p:spPr bwMode="auto">
          <a:xfrm>
            <a:off x="215900" y="728664"/>
            <a:ext cx="4212084" cy="298836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rgbClr val="00602B"/>
                </a:solidFill>
                <a:latin typeface="Times New Roman" pitchFamily="18" charset="0"/>
              </a:rPr>
              <a:t>Подпрограмма 3 «Обеспечение безопасности на водных объектах»</a:t>
            </a:r>
          </a:p>
          <a:p>
            <a:pPr algn="just"/>
            <a:r>
              <a:rPr lang="ru-RU" altLang="ru-RU" sz="2000" b="1" dirty="0">
                <a:latin typeface="Times New Roman" pitchFamily="18" charset="0"/>
              </a:rPr>
              <a:t>Цель: Снижение рисков возникновения чрезвычайных ситуаций в результате аварий на гидротехнических сооружениях.</a:t>
            </a: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215900" y="4617133"/>
            <a:ext cx="4212084" cy="2088232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ru-RU" sz="1600" b="1" dirty="0" smtClean="0">
              <a:solidFill>
                <a:srgbClr val="0060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Страхование ГТС</a:t>
            </a:r>
          </a:p>
          <a:p>
            <a:pPr algn="ctr">
              <a:defRPr/>
            </a:pPr>
            <a:r>
              <a:rPr lang="ru-RU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2021-2023гг.</a:t>
            </a:r>
          </a:p>
          <a:p>
            <a:pPr algn="ctr">
              <a:defRPr/>
            </a:pPr>
            <a:r>
              <a:rPr lang="ru-RU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 –63,0 тыс. руб.</a:t>
            </a:r>
          </a:p>
        </p:txBody>
      </p:sp>
      <p:sp>
        <p:nvSpPr>
          <p:cNvPr id="2" name="Стрелка вниз 1"/>
          <p:cNvSpPr/>
          <p:nvPr/>
        </p:nvSpPr>
        <p:spPr bwMode="auto">
          <a:xfrm>
            <a:off x="935596" y="3717032"/>
            <a:ext cx="2448272" cy="900100"/>
          </a:xfrm>
          <a:prstGeom prst="downArrow">
            <a:avLst/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89804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173435"/>
            <a:ext cx="8229600" cy="287337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Бюджет Ирбитского МО на 2021 год </a:t>
            </a:r>
            <a:b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и плановый период 2022-2023 </a:t>
            </a:r>
            <a:r>
              <a:rPr lang="ru-RU" altLang="ru-RU" sz="2000" b="1" dirty="0" err="1" smtClean="0">
                <a:solidFill>
                  <a:srgbClr val="000099"/>
                </a:solidFill>
                <a:latin typeface="Times New Roman" pitchFamily="18" charset="0"/>
              </a:rPr>
              <a:t>гг</a:t>
            </a: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endParaRPr lang="ru-RU" altLang="ru-RU" sz="1400" b="1" i="1" dirty="0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48483" name="Скругленный прямоугольник 34"/>
          <p:cNvSpPr>
            <a:spLocks noChangeArrowheads="1"/>
          </p:cNvSpPr>
          <p:nvPr/>
        </p:nvSpPr>
        <p:spPr bwMode="auto">
          <a:xfrm>
            <a:off x="433388" y="617538"/>
            <a:ext cx="8279072" cy="2847466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F6FFF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rgbClr val="00602B"/>
                </a:solidFill>
                <a:latin typeface="Times New Roman" pitchFamily="18" charset="0"/>
              </a:rPr>
              <a:t>Муниципальная программа</a:t>
            </a:r>
          </a:p>
          <a:p>
            <a:pPr algn="ctr"/>
            <a:r>
              <a:rPr lang="ru-RU" altLang="ru-RU" sz="2000" b="1" dirty="0" smtClean="0">
                <a:solidFill>
                  <a:srgbClr val="00602B"/>
                </a:solidFill>
                <a:latin typeface="Times New Roman" pitchFamily="18" charset="0"/>
              </a:rPr>
              <a:t>«</a:t>
            </a:r>
            <a:r>
              <a:rPr lang="ru-RU" altLang="ru-RU" sz="2000" b="1" dirty="0">
                <a:solidFill>
                  <a:srgbClr val="00602B"/>
                </a:solidFill>
                <a:latin typeface="Times New Roman" pitchFamily="18" charset="0"/>
              </a:rPr>
              <a:t>Профилактика терроризма, а также минимизация и (или) </a:t>
            </a:r>
            <a:r>
              <a:rPr lang="ru-RU" altLang="ru-RU" sz="2000" b="1" dirty="0" smtClean="0">
                <a:solidFill>
                  <a:srgbClr val="00602B"/>
                </a:solidFill>
                <a:latin typeface="Times New Roman" pitchFamily="18" charset="0"/>
              </a:rPr>
              <a:t>ликвидация </a:t>
            </a:r>
            <a:r>
              <a:rPr lang="ru-RU" altLang="ru-RU" sz="2000" b="1" dirty="0">
                <a:solidFill>
                  <a:srgbClr val="00602B"/>
                </a:solidFill>
                <a:latin typeface="Times New Roman" pitchFamily="18" charset="0"/>
              </a:rPr>
              <a:t>последствий его проявлений </a:t>
            </a:r>
            <a:r>
              <a:rPr lang="ru-RU" altLang="ru-RU" sz="2000" b="1" dirty="0" smtClean="0">
                <a:solidFill>
                  <a:srgbClr val="00602B"/>
                </a:solidFill>
                <a:latin typeface="Times New Roman" pitchFamily="18" charset="0"/>
              </a:rPr>
              <a:t>в </a:t>
            </a:r>
            <a:r>
              <a:rPr lang="ru-RU" altLang="ru-RU" sz="2000" b="1" dirty="0">
                <a:solidFill>
                  <a:srgbClr val="00602B"/>
                </a:solidFill>
                <a:latin typeface="Times New Roman" pitchFamily="18" charset="0"/>
              </a:rPr>
              <a:t>Ирбитском </a:t>
            </a:r>
            <a:r>
              <a:rPr lang="ru-RU" altLang="ru-RU" sz="2000" b="1" dirty="0" smtClean="0">
                <a:solidFill>
                  <a:srgbClr val="00602B"/>
                </a:solidFill>
                <a:latin typeface="Times New Roman" pitchFamily="18" charset="0"/>
              </a:rPr>
              <a:t>муниципальном </a:t>
            </a:r>
            <a:r>
              <a:rPr lang="ru-RU" altLang="ru-RU" sz="2000" b="1" dirty="0">
                <a:solidFill>
                  <a:srgbClr val="00602B"/>
                </a:solidFill>
                <a:latin typeface="Times New Roman" pitchFamily="18" charset="0"/>
              </a:rPr>
              <a:t>образовании на 2020-2025 </a:t>
            </a:r>
            <a:r>
              <a:rPr lang="ru-RU" altLang="ru-RU" sz="2000" b="1" dirty="0" smtClean="0">
                <a:solidFill>
                  <a:srgbClr val="00602B"/>
                </a:solidFill>
                <a:latin typeface="Times New Roman" pitchFamily="18" charset="0"/>
              </a:rPr>
              <a:t>годы»</a:t>
            </a:r>
          </a:p>
          <a:p>
            <a:pPr algn="just"/>
            <a:r>
              <a:rPr lang="ru-RU" altLang="ru-RU" b="1" dirty="0" smtClean="0">
                <a:latin typeface="Times New Roman" pitchFamily="18" charset="0"/>
              </a:rPr>
              <a:t>Цель</a:t>
            </a:r>
            <a:r>
              <a:rPr lang="ru-RU" altLang="ru-RU" b="1" dirty="0">
                <a:latin typeface="Times New Roman" pitchFamily="18" charset="0"/>
              </a:rPr>
              <a:t>: </a:t>
            </a:r>
            <a:r>
              <a:rPr lang="ru-RU" altLang="ru-RU" b="1" dirty="0" smtClean="0">
                <a:latin typeface="Times New Roman" pitchFamily="18" charset="0"/>
              </a:rPr>
              <a:t>Реализация государственной  политики в области профилактики терроризма, минимизации и (или) ликвидации последствий его проявлений, а также защита личности, общества и государства от террористических актов и иных проявлений терроризма на территории Ирбитского МО</a:t>
            </a:r>
            <a:endParaRPr lang="ru-RU" altLang="ru-RU" b="1" dirty="0">
              <a:latin typeface="Times New Roman" pitchFamily="18" charset="0"/>
            </a:endParaRPr>
          </a:p>
        </p:txBody>
      </p:sp>
      <p:pic>
        <p:nvPicPr>
          <p:cNvPr id="148484" name="Picture 43" descr="irbr-zjs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25" y="47625"/>
            <a:ext cx="644525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кругленный прямоугольник 14"/>
          <p:cNvSpPr/>
          <p:nvPr/>
        </p:nvSpPr>
        <p:spPr bwMode="auto">
          <a:xfrm>
            <a:off x="111125" y="3537012"/>
            <a:ext cx="4478877" cy="324036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2400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и установка систем </a:t>
            </a:r>
            <a:r>
              <a:rPr lang="ru-RU" sz="2400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видеонаблюдения</a:t>
            </a:r>
          </a:p>
          <a:p>
            <a:pPr algn="ctr">
              <a:defRPr/>
            </a:pPr>
            <a:r>
              <a:rPr lang="ru-RU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2021-2023 </a:t>
            </a:r>
            <a:r>
              <a:rPr lang="ru-RU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endParaRPr lang="ru-RU" sz="2400" b="1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4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 </a:t>
            </a:r>
            <a:r>
              <a:rPr lang="ru-RU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–300,0 тыс. руб.</a:t>
            </a:r>
          </a:p>
          <a:p>
            <a:pPr algn="ctr">
              <a:defRPr/>
            </a:pPr>
            <a:r>
              <a:rPr lang="ru-RU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– 136,0 тыс. руб.</a:t>
            </a:r>
          </a:p>
          <a:p>
            <a:pPr algn="ctr">
              <a:defRPr/>
            </a:pPr>
            <a:r>
              <a:rPr lang="ru-RU" sz="2000" b="1" i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 – 38,0 тыс. руб.</a:t>
            </a:r>
          </a:p>
          <a:p>
            <a:pPr algn="ctr">
              <a:defRPr/>
            </a:pPr>
            <a:r>
              <a:rPr lang="ru-RU" sz="2000" b="1" i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 - 126,0 тыс. руб.</a:t>
            </a: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4716016" y="3537012"/>
            <a:ext cx="4284476" cy="324036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выпуска и размещения видео-аудио роликов и печатной продукции по вопросам профилактики </a:t>
            </a:r>
            <a:r>
              <a:rPr lang="ru-RU" sz="2400" b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терроризма</a:t>
            </a:r>
          </a:p>
          <a:p>
            <a:pPr algn="ctr">
              <a:defRPr/>
            </a:pPr>
            <a:endParaRPr lang="ru-RU" sz="2400" b="1" i="1" dirty="0">
              <a:solidFill>
                <a:srgbClr val="004C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2021-2023 </a:t>
            </a:r>
            <a:r>
              <a:rPr lang="ru-RU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endParaRPr lang="ru-RU" sz="2400" b="1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 –15,0 тыс. руб.</a:t>
            </a:r>
          </a:p>
        </p:txBody>
      </p:sp>
      <p:sp>
        <p:nvSpPr>
          <p:cNvPr id="7" name="Овал 6"/>
          <p:cNvSpPr/>
          <p:nvPr/>
        </p:nvSpPr>
        <p:spPr bwMode="auto">
          <a:xfrm>
            <a:off x="3005826" y="3212975"/>
            <a:ext cx="3420380" cy="540061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Liberation Serif" panose="02020603050405020304" pitchFamily="18" charset="0"/>
              </a:rPr>
              <a:t>Мероприятия</a:t>
            </a:r>
          </a:p>
        </p:txBody>
      </p:sp>
    </p:spTree>
    <p:extLst>
      <p:ext uri="{BB962C8B-B14F-4D97-AF65-F5344CB8AC3E}">
        <p14:creationId xmlns:p14="http://schemas.microsoft.com/office/powerpoint/2010/main" val="50012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84188" y="296652"/>
            <a:ext cx="8229600" cy="158750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Бюджет Ирбитского МО на 2021 год </a:t>
            </a:r>
            <a:b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и плановый период 2022-2023 </a:t>
            </a:r>
            <a:r>
              <a:rPr lang="ru-RU" altLang="ru-RU" sz="2000" b="1" dirty="0" err="1" smtClean="0">
                <a:solidFill>
                  <a:srgbClr val="000099"/>
                </a:solidFill>
                <a:latin typeface="Times New Roman" pitchFamily="18" charset="0"/>
              </a:rPr>
              <a:t>гг</a:t>
            </a: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b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endParaRPr lang="ru-RU" altLang="ru-RU" sz="1400" b="1" i="1" dirty="0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8199" name="Скругленный прямоугольник 34"/>
          <p:cNvSpPr>
            <a:spLocks noChangeArrowheads="1"/>
          </p:cNvSpPr>
          <p:nvPr/>
        </p:nvSpPr>
        <p:spPr bwMode="auto">
          <a:xfrm>
            <a:off x="285750" y="2276475"/>
            <a:ext cx="2590800" cy="2197100"/>
          </a:xfrm>
          <a:prstGeom prst="roundRect">
            <a:avLst>
              <a:gd name="adj" fmla="val 16667"/>
            </a:avLst>
          </a:prstGeom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1 «Повышение финансовой самостоятельности местного бюджета»</a:t>
            </a:r>
          </a:p>
          <a:p>
            <a:pPr algn="ctr"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2021-2023гг</a:t>
            </a:r>
          </a:p>
          <a:p>
            <a:pPr algn="ctr"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 – 0,0 </a:t>
            </a:r>
          </a:p>
        </p:txBody>
      </p:sp>
      <p:sp>
        <p:nvSpPr>
          <p:cNvPr id="8200" name="Скругленный прямоугольник 34"/>
          <p:cNvSpPr>
            <a:spLocks noChangeArrowheads="1"/>
          </p:cNvSpPr>
          <p:nvPr/>
        </p:nvSpPr>
        <p:spPr bwMode="auto">
          <a:xfrm>
            <a:off x="3285332" y="2317750"/>
            <a:ext cx="2627312" cy="2151063"/>
          </a:xfrm>
          <a:prstGeom prst="roundRect">
            <a:avLst>
              <a:gd name="adj" fmla="val 16667"/>
            </a:avLst>
          </a:prstGeom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2 «Управление бюджетным процессом и его совершенствование»</a:t>
            </a:r>
          </a:p>
          <a:p>
            <a:pPr algn="ctr"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2021-2023гг</a:t>
            </a:r>
          </a:p>
          <a:p>
            <a:pPr algn="ctr"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 – 0,0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201" name="Скругленный прямоугольник 34"/>
          <p:cNvSpPr>
            <a:spLocks noChangeArrowheads="1"/>
          </p:cNvSpPr>
          <p:nvPr/>
        </p:nvSpPr>
        <p:spPr bwMode="auto">
          <a:xfrm>
            <a:off x="6486525" y="2257425"/>
            <a:ext cx="2609850" cy="2197100"/>
          </a:xfrm>
          <a:prstGeom prst="roundRect">
            <a:avLst>
              <a:gd name="adj" fmla="val 16667"/>
            </a:avLst>
          </a:prstGeom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3 «Управление муниципальным долгом»</a:t>
            </a:r>
          </a:p>
          <a:p>
            <a:pPr algn="ctr"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2021-2023гг</a:t>
            </a:r>
          </a:p>
          <a:p>
            <a:pPr algn="ctr"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 – 50,9,0 тыс.руб</a:t>
            </a:r>
            <a:r>
              <a:rPr lang="ru-RU" sz="2000" b="1" i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>
              <a:defRPr/>
            </a:pPr>
            <a:endParaRPr lang="ru-RU" sz="1600" b="1" i="1" dirty="0" smtClean="0">
              <a:solidFill>
                <a:srgbClr val="0060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2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2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3" name="Скругленный прямоугольник 34"/>
          <p:cNvSpPr>
            <a:spLocks noChangeArrowheads="1"/>
          </p:cNvSpPr>
          <p:nvPr/>
        </p:nvSpPr>
        <p:spPr bwMode="auto">
          <a:xfrm>
            <a:off x="63500" y="4665663"/>
            <a:ext cx="4535488" cy="2055812"/>
          </a:xfrm>
          <a:prstGeom prst="roundRect">
            <a:avLst>
              <a:gd name="adj" fmla="val 16667"/>
            </a:avLst>
          </a:prstGeom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4 «Обеспечение реализации муниципальной   программы «Повышение эффективности управления муниципальными финансами </a:t>
            </a:r>
            <a:r>
              <a:rPr lang="ru-RU" sz="1600" b="1" dirty="0" err="1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Ирбитского</a:t>
            </a:r>
            <a:r>
              <a:rPr lang="ru-RU" sz="1600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образования до 2020 года»</a:t>
            </a:r>
          </a:p>
          <a:p>
            <a:pPr algn="ctr"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2021-2023гг</a:t>
            </a:r>
          </a:p>
          <a:p>
            <a:pPr algn="ctr"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 – 12 590,1 тыс. руб.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5" name="Стрелка вниз 15"/>
          <p:cNvSpPr>
            <a:spLocks noChangeArrowheads="1"/>
          </p:cNvSpPr>
          <p:nvPr/>
        </p:nvSpPr>
        <p:spPr bwMode="auto">
          <a:xfrm>
            <a:off x="2849563" y="2108200"/>
            <a:ext cx="484187" cy="2570163"/>
          </a:xfrm>
          <a:prstGeom prst="downArrow">
            <a:avLst>
              <a:gd name="adj1" fmla="val 50000"/>
              <a:gd name="adj2" fmla="val 260328"/>
            </a:avLst>
          </a:prstGeom>
          <a:solidFill>
            <a:schemeClr val="accent2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209" name="Стрелка вниз 19"/>
          <p:cNvSpPr>
            <a:spLocks noChangeArrowheads="1"/>
          </p:cNvSpPr>
          <p:nvPr/>
        </p:nvSpPr>
        <p:spPr bwMode="auto">
          <a:xfrm>
            <a:off x="5976938" y="2098675"/>
            <a:ext cx="484187" cy="2570163"/>
          </a:xfrm>
          <a:prstGeom prst="downArrow">
            <a:avLst>
              <a:gd name="adj1" fmla="val 50000"/>
              <a:gd name="adj2" fmla="val 263935"/>
            </a:avLst>
          </a:prstGeom>
          <a:solidFill>
            <a:schemeClr val="accent2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198" name="Скругленный прямоугольник 34"/>
          <p:cNvSpPr>
            <a:spLocks noChangeArrowheads="1"/>
          </p:cNvSpPr>
          <p:nvPr/>
        </p:nvSpPr>
        <p:spPr bwMode="auto">
          <a:xfrm>
            <a:off x="215900" y="615950"/>
            <a:ext cx="8712200" cy="1481138"/>
          </a:xfrm>
          <a:prstGeom prst="roundRect">
            <a:avLst>
              <a:gd name="adj" fmla="val 16667"/>
            </a:avLst>
          </a:prstGeom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dirty="0" smtClean="0">
                <a:solidFill>
                  <a:srgbClr val="00602B"/>
                </a:solidFill>
                <a:latin typeface="Times New Roman" panose="02020603050405020304" pitchFamily="18" charset="0"/>
              </a:rPr>
              <a:t>Муниципальная  программа </a:t>
            </a:r>
          </a:p>
          <a:p>
            <a:pPr eaLnBrk="0" hangingPunct="0">
              <a:defRPr/>
            </a:pPr>
            <a:r>
              <a:rPr lang="ru-RU" b="1" dirty="0" smtClean="0">
                <a:solidFill>
                  <a:srgbClr val="00602B"/>
                </a:solidFill>
                <a:latin typeface="Times New Roman" panose="02020603050405020304" pitchFamily="18" charset="0"/>
              </a:rPr>
              <a:t> «Повышение эффективности управления  муниципальными финансами</a:t>
            </a:r>
          </a:p>
          <a:p>
            <a:pPr eaLnBrk="0" hangingPunct="0">
              <a:defRPr/>
            </a:pPr>
            <a:r>
              <a:rPr lang="ru-RU" b="1" dirty="0" smtClean="0">
                <a:solidFill>
                  <a:srgbClr val="00602B"/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602B"/>
                </a:solidFill>
                <a:latin typeface="Times New Roman" panose="02020603050405020304" pitchFamily="18" charset="0"/>
              </a:rPr>
              <a:t>Ирбитского</a:t>
            </a:r>
            <a:r>
              <a:rPr lang="ru-RU" b="1" dirty="0" smtClean="0">
                <a:solidFill>
                  <a:srgbClr val="00602B"/>
                </a:solidFill>
                <a:latin typeface="Times New Roman" panose="02020603050405020304" pitchFamily="18" charset="0"/>
              </a:rPr>
              <a:t> муниципального образования до 2024 года»</a:t>
            </a:r>
          </a:p>
          <a:p>
            <a:pPr algn="just"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повышение финансовой устойчивости бюджета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Ирбитского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образования</a:t>
            </a:r>
          </a:p>
        </p:txBody>
      </p:sp>
      <p:pic>
        <p:nvPicPr>
          <p:cNvPr id="149513" name="Picture 43" descr="irbr-zjs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87313"/>
            <a:ext cx="576263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низ 5"/>
          <p:cNvSpPr/>
          <p:nvPr/>
        </p:nvSpPr>
        <p:spPr bwMode="auto">
          <a:xfrm>
            <a:off x="1130300" y="2109788"/>
            <a:ext cx="900113" cy="166687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+mn-cs"/>
            </a:endParaRPr>
          </a:p>
        </p:txBody>
      </p:sp>
      <p:sp>
        <p:nvSpPr>
          <p:cNvPr id="7" name="Стрелка вниз 6"/>
          <p:cNvSpPr/>
          <p:nvPr/>
        </p:nvSpPr>
        <p:spPr bwMode="auto">
          <a:xfrm>
            <a:off x="7345363" y="2090738"/>
            <a:ext cx="792162" cy="166687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+mn-cs"/>
            </a:endParaRPr>
          </a:p>
        </p:txBody>
      </p:sp>
      <p:sp>
        <p:nvSpPr>
          <p:cNvPr id="17" name="Скругленный прямоугольник 34"/>
          <p:cNvSpPr>
            <a:spLocks noChangeArrowheads="1"/>
          </p:cNvSpPr>
          <p:nvPr/>
        </p:nvSpPr>
        <p:spPr bwMode="auto">
          <a:xfrm>
            <a:off x="4735513" y="4675188"/>
            <a:ext cx="4408487" cy="2055812"/>
          </a:xfrm>
          <a:prstGeom prst="roundRect">
            <a:avLst>
              <a:gd name="adj" fmla="val 16667"/>
            </a:avLst>
          </a:prstGeom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5 «Совершенствование программных, информационно-технических ресурсов и телекоммуникационной инфраструктуры, обеспечивающей управления финансами»</a:t>
            </a:r>
          </a:p>
          <a:p>
            <a:pPr algn="ctr"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2021-2023гг</a:t>
            </a:r>
          </a:p>
          <a:p>
            <a:pPr algn="ctr"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 – 2 016,7 тыс. руб. </a:t>
            </a:r>
          </a:p>
        </p:txBody>
      </p:sp>
      <p:sp>
        <p:nvSpPr>
          <p:cNvPr id="18" name="Стрелка вниз 17"/>
          <p:cNvSpPr/>
          <p:nvPr/>
        </p:nvSpPr>
        <p:spPr bwMode="auto">
          <a:xfrm>
            <a:off x="4237038" y="2106613"/>
            <a:ext cx="792162" cy="19685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7"/>
            <a:ext cx="8219256" cy="1215553"/>
          </a:xfrm>
        </p:spPr>
        <p:txBody>
          <a:bodyPr/>
          <a:lstStyle/>
          <a:p>
            <a:r>
              <a:rPr lang="ru-RU" sz="2400" b="1" dirty="0">
                <a:solidFill>
                  <a:srgbClr val="0000FF"/>
                </a:solidFill>
              </a:rPr>
              <a:t>Объем муниципальных внутренних </a:t>
            </a:r>
            <a:r>
              <a:rPr lang="ru-RU" sz="2400" b="1" dirty="0" smtClean="0">
                <a:solidFill>
                  <a:srgbClr val="0000FF"/>
                </a:solidFill>
              </a:rPr>
              <a:t>заимствований </a:t>
            </a:r>
            <a:r>
              <a:rPr lang="ru-RU" sz="2400" b="1" dirty="0" err="1" smtClean="0">
                <a:solidFill>
                  <a:srgbClr val="0000FF"/>
                </a:solidFill>
              </a:rPr>
              <a:t>Ирбитского</a:t>
            </a:r>
            <a:r>
              <a:rPr lang="ru-RU" sz="2400" b="1" dirty="0" smtClean="0">
                <a:solidFill>
                  <a:srgbClr val="0000FF"/>
                </a:solidFill>
              </a:rPr>
              <a:t> муниципального образования </a:t>
            </a:r>
            <a:br>
              <a:rPr lang="ru-RU" sz="2400" b="1" dirty="0" smtClean="0">
                <a:solidFill>
                  <a:srgbClr val="0000FF"/>
                </a:solidFill>
              </a:rPr>
            </a:br>
            <a:r>
              <a:rPr lang="ru-RU" sz="2400" b="1" dirty="0" smtClean="0">
                <a:solidFill>
                  <a:srgbClr val="0000FF"/>
                </a:solidFill>
              </a:rPr>
              <a:t>в 2020- 2023годах</a:t>
            </a:r>
            <a:endParaRPr lang="ru-RU" sz="2400" dirty="0">
              <a:solidFill>
                <a:srgbClr val="0000FF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3931500"/>
              </p:ext>
            </p:extLst>
          </p:nvPr>
        </p:nvGraphicFramePr>
        <p:xfrm>
          <a:off x="215515" y="1844824"/>
          <a:ext cx="8697653" cy="4673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5"/>
                <a:gridCol w="756084"/>
                <a:gridCol w="1044116"/>
                <a:gridCol w="792088"/>
                <a:gridCol w="1044116"/>
                <a:gridCol w="972108"/>
                <a:gridCol w="828092"/>
                <a:gridCol w="756084"/>
                <a:gridCol w="848780"/>
              </a:tblGrid>
              <a:tr h="1951380">
                <a:tc rowSpan="2">
                  <a:txBody>
                    <a:bodyPr/>
                    <a:lstStyle/>
                    <a:p>
                      <a:endParaRPr lang="ru-RU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  <a:p>
                      <a:endParaRPr lang="ru-RU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  <a:p>
                      <a:endParaRPr lang="ru-RU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  <a:p>
                      <a:endParaRPr lang="ru-RU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Показатель</a:t>
                      </a:r>
                      <a:endParaRPr lang="ru-RU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План 2020 года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(первоначальный)</a:t>
                      </a:r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План 2021 года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План 2022 года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План 2023 года</a:t>
                      </a: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0822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baseline="0" dirty="0" err="1" smtClean="0">
                          <a:solidFill>
                            <a:srgbClr val="240C1A"/>
                          </a:solidFill>
                          <a:latin typeface="Liberation Serif" panose="02020603050405020304" pitchFamily="18" charset="0"/>
                        </a:rPr>
                        <a:t>Прив-лече-ние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baseline="0" dirty="0" smtClean="0">
                          <a:solidFill>
                            <a:srgbClr val="240C1A"/>
                          </a:solidFill>
                          <a:latin typeface="Liberation Serif" panose="02020603050405020304" pitchFamily="18" charset="0"/>
                        </a:rPr>
                        <a:t>Погашение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baseline="0" dirty="0" err="1" smtClean="0">
                          <a:solidFill>
                            <a:srgbClr val="240C1A"/>
                          </a:solidFill>
                          <a:latin typeface="Liberation Serif" panose="02020603050405020304" pitchFamily="18" charset="0"/>
                        </a:rPr>
                        <a:t>Прив-лече-ние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baseline="0" dirty="0" err="1" smtClean="0">
                          <a:solidFill>
                            <a:srgbClr val="240C1A"/>
                          </a:solidFill>
                          <a:latin typeface="Liberation Serif" panose="02020603050405020304" pitchFamily="18" charset="0"/>
                        </a:rPr>
                        <a:t>Погаше-ние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baseline="0" dirty="0" err="1" smtClean="0">
                          <a:solidFill>
                            <a:srgbClr val="240C1A"/>
                          </a:solidFill>
                          <a:latin typeface="Liberation Serif" panose="02020603050405020304" pitchFamily="18" charset="0"/>
                        </a:rPr>
                        <a:t>Привлече-ние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baseline="0" dirty="0" err="1" smtClean="0">
                          <a:solidFill>
                            <a:srgbClr val="240C1A"/>
                          </a:solidFill>
                          <a:latin typeface="Liberation Serif" panose="02020603050405020304" pitchFamily="18" charset="0"/>
                        </a:rPr>
                        <a:t>Погаше-ние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baseline="0" dirty="0" smtClean="0">
                          <a:solidFill>
                            <a:srgbClr val="240C1A"/>
                          </a:solidFill>
                          <a:latin typeface="Liberation Serif" panose="02020603050405020304" pitchFamily="18" charset="0"/>
                        </a:rPr>
                        <a:t>Привлечение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baseline="0" dirty="0" err="1" smtClean="0">
                          <a:solidFill>
                            <a:srgbClr val="240C1A"/>
                          </a:solidFill>
                          <a:latin typeface="Liberation Serif" panose="02020603050405020304" pitchFamily="18" charset="0"/>
                        </a:rPr>
                        <a:t>Погаше-ние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6819"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+mn-ea"/>
                          <a:cs typeface="+mn-cs"/>
                        </a:rPr>
                        <a:t>Бюджетные кредиты на покрытие временных</a:t>
                      </a:r>
                    </a:p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+mn-ea"/>
                          <a:cs typeface="+mn-cs"/>
                        </a:rPr>
                        <a:t>кассовых разрывов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0</a:t>
                      </a:r>
                      <a:endParaRPr lang="ru-RU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7 881</a:t>
                      </a:r>
                      <a:endParaRPr lang="ru-RU" sz="16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0</a:t>
                      </a:r>
                      <a:endParaRPr lang="ru-RU" sz="16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13 301</a:t>
                      </a:r>
                      <a:endParaRPr lang="ru-RU" sz="16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0</a:t>
                      </a:r>
                      <a:endParaRPr lang="ru-RU" sz="16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12  766</a:t>
                      </a:r>
                      <a:endParaRPr lang="ru-RU" sz="16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0</a:t>
                      </a:r>
                      <a:endParaRPr lang="ru-RU" sz="16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11719</a:t>
                      </a:r>
                      <a:endParaRPr lang="ru-RU" sz="16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681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Кредиты кредитных организаций в валюте РФ</a:t>
                      </a:r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0</a:t>
                      </a:r>
                      <a:endParaRPr lang="ru-RU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0</a:t>
                      </a:r>
                      <a:endParaRPr lang="ru-RU" sz="16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0</a:t>
                      </a:r>
                      <a:endParaRPr lang="ru-RU" sz="16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16 667</a:t>
                      </a:r>
                      <a:endParaRPr lang="ru-RU" sz="16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0</a:t>
                      </a:r>
                      <a:endParaRPr lang="ru-RU" sz="16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8 333</a:t>
                      </a:r>
                      <a:endParaRPr lang="ru-RU" sz="16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0</a:t>
                      </a:r>
                      <a:endParaRPr lang="ru-RU" sz="16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0</a:t>
                      </a:r>
                      <a:endParaRPr lang="ru-RU" sz="16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94" y="872716"/>
            <a:ext cx="57308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928361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МУНИЦИПАЛЬНЫЙ ДОЛГ ИРБИТКОГО МУНИЦИПАЛЬНОГО ОБРАЗОВАНИЯ, </a:t>
            </a:r>
            <a:br>
              <a:rPr lang="ru-RU" alt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тысяч рублей</a:t>
            </a:r>
            <a:br>
              <a:rPr lang="ru-RU" alt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0EFCD-7B7B-4157-80AA-53A1FCC8C875}" type="slidenum">
              <a:rPr lang="ru-RU" altLang="ru-RU" smtClean="0"/>
              <a:pPr>
                <a:defRPr/>
              </a:pPr>
              <a:t>64</a:t>
            </a:fld>
            <a:endParaRPr lang="ru-RU" altLang="ru-RU"/>
          </a:p>
        </p:txBody>
      </p:sp>
      <p:pic>
        <p:nvPicPr>
          <p:cNvPr id="5" name="Picture 6" descr="http://www.mynewyorkcitylawyer.com/wp-content/uploads/2013/05/bigstock-Money-Transfer-42071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164" y="3469073"/>
            <a:ext cx="2971800" cy="338743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57308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106165070"/>
              </p:ext>
            </p:extLst>
          </p:nvPr>
        </p:nvGraphicFramePr>
        <p:xfrm>
          <a:off x="143508" y="1412776"/>
          <a:ext cx="817290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58796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4883064"/>
              </p:ext>
            </p:extLst>
          </p:nvPr>
        </p:nvGraphicFramePr>
        <p:xfrm>
          <a:off x="-12253" y="612020"/>
          <a:ext cx="9144000" cy="660434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180097"/>
                <a:gridCol w="1260140"/>
                <a:gridCol w="1332148"/>
                <a:gridCol w="1008112"/>
                <a:gridCol w="1152128"/>
                <a:gridCol w="1211375"/>
              </a:tblGrid>
              <a:tr h="10138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раздела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599" marR="34599" marT="68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План по расходам на 2020 г. (</a:t>
                      </a: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первонач.)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599" marR="34599" marT="68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План по расходам на 2021 г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599" marR="34599" marT="68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2021 год к 2020 году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 eaLnBrk="0" fontAlgn="base" hangingPunct="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(+;-)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599" marR="34599" marT="68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План по расходам на 2022 г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599" marR="34599" marT="68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План по расходам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на 2023 г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599" marR="34599" marT="68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</a:tr>
              <a:tr h="334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599" marR="34599" marT="68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124 724,6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599" marR="34599" marT="68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131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534,9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599" marR="34599" marT="68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6810,3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599" marR="34599" marT="68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130 403,9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599" marR="34599" marT="68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130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020,0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599" marR="34599" marT="68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</a:tr>
              <a:tr h="2771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599" marR="34599" marT="68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1 660,8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599" marR="34599" marT="68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2 139,2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599" marR="34599" marT="68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478,4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599" marR="34599" marT="68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2 139,2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599" marR="34599" marT="68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2 139,2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599" marR="34599" marT="68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</a:tr>
              <a:tr h="5706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599" marR="34599" marT="68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14 880,3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599" marR="34599" marT="68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14 842,7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599" marR="34599" marT="68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-37,6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599" marR="34599" marT="68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14 992,7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599" marR="34599" marT="68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14 992,7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599" marR="34599" marT="68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</a:tr>
              <a:tr h="2771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599" marR="34599" marT="68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121 181,8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599" marR="34599" marT="68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123 203,0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599" marR="34599" marT="68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2 021,2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599" marR="34599" marT="68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92 701,5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599" marR="34599" marT="68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97 001,5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599" marR="34599" marT="68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</a:tr>
              <a:tr h="5706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599" marR="34599" marT="68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121 660,6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599" marR="34599" marT="68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68 984,9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599" marR="34599" marT="68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-52 675,7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599" marR="34599" marT="68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58 559,8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599" marR="34599" marT="68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48 813,0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599" marR="34599" marT="68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</a:tr>
              <a:tr h="2771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599" marR="34599" marT="68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390,0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599" marR="34599" marT="68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 890,0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599" marR="34599" marT="68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-500,0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599" marR="34599" marT="68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1 390,0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599" marR="34599" marT="68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1 390,0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599" marR="34599" marT="68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</a:tr>
              <a:tr h="2771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Образование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599" marR="34599" marT="68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868 535,9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599" marR="34599" marT="68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971 305,9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599" marR="34599" marT="68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102 770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599" marR="34599" marT="68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918 064,4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599" marR="34599" marT="68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923 405,5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599" marR="34599" marT="68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</a:tr>
              <a:tr h="2771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599" marR="34599" marT="68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195 241,0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599" marR="34599" marT="68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194 841,8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599" marR="34599" marT="68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-399,2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599" marR="34599" marT="68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186 933,5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599" marR="34599" marT="68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195 721,4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599" marR="34599" marT="68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</a:tr>
              <a:tr h="310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599" marR="34599" marT="68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106 231,0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599" marR="34599" marT="68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117 842,7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599" marR="34599" marT="68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11 611,7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599" marR="34599" marT="68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116 706,5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599" marR="34599" marT="68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120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764,1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599" marR="34599" marT="68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</a:tr>
              <a:tr h="2771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599" marR="34599" marT="68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   896,0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599" marR="34599" marT="68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4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703,9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599" marR="34599" marT="68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3 807,8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599" marR="34599" marT="68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1 984,1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599" marR="34599" marT="68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   693,9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599" marR="34599" marT="68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</a:tr>
              <a:tr h="340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599" marR="34599" marT="68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 5 000,0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599" marR="34599" marT="68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5 500,0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599" marR="34599" marT="68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599" marR="34599" marT="68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5 500,0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599" marR="34599" marT="68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5 500,0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599" marR="34599" marT="68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</a:tr>
              <a:tr h="5880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599" marR="34599" marT="68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     35,0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599" marR="34599" marT="68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1 933,7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599" marR="34599" marT="68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1 898,7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599" marR="34599" marT="68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1 030,3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599" marR="34599" marT="68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   50,9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599" marR="34599" marT="68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</a:tr>
              <a:tr h="2771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ИТОГО расходов: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599" marR="34599" marT="68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1 560 437,0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599" marR="34599" marT="68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1 637 722,7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599" marR="34599" marT="68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77 285,7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599" marR="34599" marT="68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1 530 105,9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599" marR="34599" marT="68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1 540 0492,2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599" marR="34599" marT="68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DE1"/>
                    </a:solidFill>
                  </a:tcPr>
                </a:tc>
              </a:tr>
              <a:tr h="2771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Условно допустимые расходы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599" marR="34599" marT="68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599" marR="34599" marT="68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599" marR="34599" marT="68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599" marR="34599" marT="68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23 314,2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599" marR="34599" marT="68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48 921,8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599" marR="34599" marT="68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</a:tr>
              <a:tr h="300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ВСЕГО расходов: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599" marR="34599" marT="68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599" marR="34599" marT="68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599" marR="34599" marT="68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599" marR="34599" marT="68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1 553 420,1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599" marR="34599" marT="68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1 589 405,0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599" marR="34599" marT="682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3D7"/>
                    </a:solidFill>
                  </a:tcPr>
                </a:tc>
              </a:tr>
            </a:tbl>
          </a:graphicData>
        </a:graphic>
      </p:graphicFrame>
      <p:pic>
        <p:nvPicPr>
          <p:cNvPr id="105474" name="Picture 43" descr="irbr-zjs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264"/>
            <a:ext cx="866775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3" name="Rectangle 2"/>
          <p:cNvSpPr>
            <a:spLocks noGrp="1" noChangeArrowheads="1"/>
          </p:cNvSpPr>
          <p:nvPr>
            <p:ph type="title"/>
          </p:nvPr>
        </p:nvSpPr>
        <p:spPr>
          <a:xfrm>
            <a:off x="503548" y="152637"/>
            <a:ext cx="8471854" cy="395120"/>
          </a:xfrm>
        </p:spPr>
        <p:txBody>
          <a:bodyPr/>
          <a:lstStyle/>
          <a:p>
            <a:pPr algn="r" eaLnBrk="1" hangingPunct="1"/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Бюджет Ирбитского МО на 2021 год и плановый период 2022-2023 гг. </a:t>
            </a:r>
            <a:endParaRPr lang="ru-RU" altLang="ru-RU" sz="2000" b="1" i="1" dirty="0" smtClean="0">
              <a:solidFill>
                <a:srgbClr val="00009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35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80629"/>
            <a:ext cx="8229600" cy="646409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Бюджет Ирбитского МО на 2021 год и </a:t>
            </a:r>
            <a:b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плановый период 2022-2023 гг. </a:t>
            </a:r>
            <a:endParaRPr lang="ru-RU" altLang="ru-RU" sz="2000" b="1" i="1" dirty="0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2304015"/>
              </p:ext>
            </p:extLst>
          </p:nvPr>
        </p:nvGraphicFramePr>
        <p:xfrm>
          <a:off x="1" y="793154"/>
          <a:ext cx="9143999" cy="6064843"/>
        </p:xfrm>
        <a:graphic>
          <a:graphicData uri="http://schemas.openxmlformats.org/drawingml/2006/table">
            <a:tbl>
              <a:tblPr/>
              <a:tblGrid>
                <a:gridCol w="1979711"/>
                <a:gridCol w="1044116"/>
                <a:gridCol w="1260140"/>
                <a:gridCol w="1260140"/>
                <a:gridCol w="1174194"/>
                <a:gridCol w="1202070"/>
                <a:gridCol w="1223628"/>
              </a:tblGrid>
              <a:tr h="1129461"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ГРБС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106" marR="35106" marT="17808" marB="1780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Факт 2019 год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106" marR="35106" marT="17808" marB="1780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План (</a:t>
                      </a: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первонач.)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 eaLnBrk="0" fontAlgn="base" hangingPunct="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106" marR="35106" marT="17808" marB="1780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 eaLnBrk="0" fontAlgn="base" hangingPunct="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106" marR="35106" marT="17808" marB="1780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2021 год к 2020 году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 eaLnBrk="0" fontAlgn="base" hangingPunct="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(+;-)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106" marR="35106" marT="17808" marB="1780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 eaLnBrk="0" fontAlgn="base" hangingPunct="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106" marR="35106" marT="17808" marB="1780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 eaLnBrk="0" fontAlgn="base" hangingPunct="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106" marR="35106" marT="17808" marB="1780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</a:tr>
              <a:tr h="704379"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ts val="1615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Администрация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106" marR="35106" marT="17808" marB="1780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528 103,6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106" marR="35106" marT="17808" marB="1780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412 765,3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106" marR="35106" marT="17808" marB="1780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399392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106" marR="35106" marT="17808" marB="1780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Arial"/>
                        </a:rPr>
                        <a:t>-62 985,20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336421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106" marR="35106" marT="17808" marB="1780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327579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106" marR="35106" marT="17808" marB="1780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</a:tr>
              <a:tr h="647374"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Территориальные администрации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106" marR="35106" marT="17808" marB="1780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67 848,4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106" marR="35106" marT="17808" marB="1780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87 103,2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106" marR="35106" marT="17808" marB="1780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78833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106" marR="35106" marT="17808" marB="1780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effectLst/>
                          <a:latin typeface="Arial"/>
                        </a:rPr>
                        <a:t>-6 050,00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78503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106" marR="35106" marT="17808" marB="1780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83604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106" marR="35106" marT="17808" marB="1780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</a:tr>
              <a:tr h="647374"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Управление образования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106" marR="35106" marT="17808" marB="1780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801 288,1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106" marR="35106" marT="17808" marB="1780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822 211,3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106" marR="35106" marT="17808" marB="1780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922400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106" marR="35106" marT="17808" marB="1780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effectLst/>
                          <a:latin typeface="Arial"/>
                        </a:rPr>
                        <a:t>65 147,30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885992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106" marR="35106" marT="17808" marB="1780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891332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106" marR="35106" marT="17808" marB="1780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</a:tr>
              <a:tr h="647374"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Управление культуры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106" marR="35106" marT="17808" marB="1780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220 749,9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106" marR="35106" marT="17808" marB="1780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218 479,0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106" marR="35106" marT="17808" marB="1780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215880,0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106" marR="35106" marT="17808" marB="1780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effectLst/>
                          <a:latin typeface="Arial"/>
                        </a:rPr>
                        <a:t>-5 876,60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207972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106" marR="35106" marT="17808" marB="1780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216759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106" marR="35106" marT="17808" marB="1780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</a:tr>
              <a:tr h="647374"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Финансовое управление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106" marR="35106" marT="17808" marB="1780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14 725,0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106" marR="35106" marT="17808" marB="1780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13 651,0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106" marR="35106" marT="17808" marB="1780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14607,0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106" marR="35106" marT="17808" marB="1780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effectLst/>
                          <a:latin typeface="Arial"/>
                        </a:rPr>
                        <a:t>422,30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14607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106" marR="35106" marT="17808" marB="1780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14607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106" marR="35106" marT="17808" marB="1780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</a:tr>
              <a:tr h="346759"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Дума 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106" marR="35106" marT="17808" marB="1780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3 822,9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106" marR="35106" marT="17808" marB="1780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4 012,4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106" marR="35106" marT="17808" marB="1780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4146,0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106" marR="35106" marT="17808" marB="1780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effectLst/>
                          <a:latin typeface="Arial"/>
                        </a:rPr>
                        <a:t>266,20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4146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106" marR="35106" marT="17808" marB="1780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4146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106" marR="35106" marT="17808" marB="1780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</a:tr>
              <a:tr h="647374"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Контрольный орган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106" marR="35106" marT="17808" marB="1780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2 095,8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106" marR="35106" marT="17808" marB="1780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2 214,8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106" marR="35106" marT="17808" marB="1780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2465,0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106" marR="35106" marT="17808" marB="1780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effectLst/>
                          <a:latin typeface="Arial"/>
                        </a:rPr>
                        <a:t>161,00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2465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106" marR="35106" marT="17808" marB="1780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2465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106" marR="35106" marT="17808" marB="1780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</a:tr>
              <a:tr h="647374"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106" marR="35106" marT="17808" marB="1780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1 638 633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106" marR="35106" marT="17808" marB="1780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1 560 437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106" marR="35106" marT="17808" marB="1780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1637723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106" marR="35106" marT="17808" marB="1780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Arial"/>
                        </a:rPr>
                        <a:t>-8 915,00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1530106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106" marR="35106" marT="17808" marB="1780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1540492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106" marR="35106" marT="17808" marB="1780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908050" y="15938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5474" name="Picture 43" descr="irbr-zjs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" y="90060"/>
            <a:ext cx="866775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332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Скругленный прямоугольник 34"/>
          <p:cNvSpPr>
            <a:spLocks noChangeArrowheads="1"/>
          </p:cNvSpPr>
          <p:nvPr/>
        </p:nvSpPr>
        <p:spPr bwMode="auto">
          <a:xfrm>
            <a:off x="5040052" y="3212976"/>
            <a:ext cx="3996444" cy="34923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CC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33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spcAft>
                <a:spcPts val="100"/>
              </a:spcAft>
            </a:pPr>
            <a:r>
              <a:rPr lang="ru-RU" altLang="ru-RU" sz="22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Не программные мероприятия</a:t>
            </a:r>
          </a:p>
          <a:p>
            <a:pPr algn="ctr">
              <a:spcBef>
                <a:spcPct val="20000"/>
              </a:spcBef>
              <a:spcAft>
                <a:spcPts val="100"/>
              </a:spcAft>
            </a:pPr>
            <a:r>
              <a:rPr lang="ru-RU" altLang="ru-RU" sz="22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altLang="ru-RU" sz="22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altLang="ru-RU" sz="22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125 </a:t>
            </a:r>
            <a:r>
              <a:rPr lang="ru-RU" altLang="ru-RU" sz="22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085 </a:t>
            </a:r>
            <a:r>
              <a:rPr lang="ru-RU" altLang="ru-RU" sz="22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altLang="ru-RU" sz="22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>
              <a:spcBef>
                <a:spcPct val="20000"/>
              </a:spcBef>
              <a:spcAft>
                <a:spcPts val="100"/>
              </a:spcAft>
            </a:pPr>
            <a:r>
              <a:rPr lang="ru-RU" altLang="ru-RU" sz="22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22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altLang="ru-RU" sz="22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– 123 </a:t>
            </a:r>
            <a:r>
              <a:rPr lang="ru-RU" altLang="ru-RU" sz="22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654 </a:t>
            </a:r>
            <a:r>
              <a:rPr lang="ru-RU" altLang="ru-RU" sz="22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altLang="ru-RU" sz="22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>
              <a:spcBef>
                <a:spcPct val="20000"/>
              </a:spcBef>
              <a:spcAft>
                <a:spcPts val="100"/>
              </a:spcAft>
            </a:pPr>
            <a:r>
              <a:rPr lang="ru-RU" altLang="ru-RU" sz="22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22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altLang="ru-RU" sz="22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– 123 </a:t>
            </a:r>
            <a:r>
              <a:rPr lang="ru-RU" altLang="ru-RU" sz="22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569 </a:t>
            </a:r>
            <a:r>
              <a:rPr lang="ru-RU" altLang="ru-RU" sz="22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altLang="ru-RU" sz="22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>
              <a:spcBef>
                <a:spcPct val="20000"/>
              </a:spcBef>
              <a:spcAft>
                <a:spcPts val="100"/>
              </a:spcAft>
            </a:pPr>
            <a:endParaRPr lang="ru-RU" altLang="ru-RU" sz="2000" b="1" dirty="0">
              <a:solidFill>
                <a:srgbClr val="2D2D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499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63" y="260648"/>
            <a:ext cx="7905750" cy="1044277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rgbClr val="000099"/>
                </a:solidFill>
                <a:latin typeface="Times New Roman" pitchFamily="18" charset="0"/>
              </a:rPr>
              <a:t>Бюджет Ирбитского МО на 2021 год и плановый период 2022-2023 </a:t>
            </a:r>
            <a:r>
              <a:rPr lang="ru-RU" altLang="ru-RU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гг</a:t>
            </a:r>
            <a:endParaRPr lang="ru-RU" altLang="ru-RU" sz="1400" b="1" i="1" dirty="0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06500" name="Скругленный прямоугольник 34"/>
          <p:cNvSpPr>
            <a:spLocks noChangeArrowheads="1"/>
          </p:cNvSpPr>
          <p:nvPr/>
        </p:nvSpPr>
        <p:spPr bwMode="auto">
          <a:xfrm>
            <a:off x="1771170" y="1160075"/>
            <a:ext cx="5652045" cy="1943316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CC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3300"/>
            </a:solidFill>
            <a:round/>
            <a:headEnd/>
            <a:tailEnd/>
          </a:ln>
        </p:spPr>
        <p:txBody>
          <a:bodyPr anchor="t"/>
          <a:lstStyle/>
          <a:p>
            <a:pPr algn="ctr">
              <a:spcBef>
                <a:spcPct val="20000"/>
              </a:spcBef>
              <a:spcAft>
                <a:spcPts val="100"/>
              </a:spcAft>
              <a:buFont typeface="StarSymbol"/>
              <a:buNone/>
            </a:pPr>
            <a:r>
              <a:rPr lang="ru-RU" altLang="ru-RU" sz="26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altLang="ru-RU" sz="26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год –1 </a:t>
            </a:r>
            <a:r>
              <a:rPr lang="ru-RU" altLang="ru-RU" sz="26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637 723 </a:t>
            </a:r>
            <a:r>
              <a:rPr lang="ru-RU" altLang="ru-RU" sz="26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altLang="ru-RU" sz="26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>
              <a:spcBef>
                <a:spcPct val="20000"/>
              </a:spcBef>
              <a:spcAft>
                <a:spcPts val="100"/>
              </a:spcAft>
              <a:buFont typeface="StarSymbol"/>
              <a:buNone/>
            </a:pPr>
            <a:r>
              <a:rPr lang="ru-RU" altLang="ru-RU" sz="26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26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год  -1 </a:t>
            </a:r>
            <a:r>
              <a:rPr lang="ru-RU" altLang="ru-RU" sz="26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530 106тыс</a:t>
            </a:r>
            <a:r>
              <a:rPr lang="ru-RU" altLang="ru-RU" sz="26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>
              <a:spcBef>
                <a:spcPct val="20000"/>
              </a:spcBef>
              <a:spcAft>
                <a:spcPts val="100"/>
              </a:spcAft>
              <a:buFont typeface="StarSymbol"/>
              <a:buNone/>
            </a:pPr>
            <a:r>
              <a:rPr lang="ru-RU" altLang="ru-RU" sz="26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26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год - 1 </a:t>
            </a:r>
            <a:r>
              <a:rPr lang="ru-RU" altLang="ru-RU" sz="26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540 492 </a:t>
            </a:r>
            <a:r>
              <a:rPr lang="ru-RU" altLang="ru-RU" sz="26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altLang="ru-RU" sz="26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>
              <a:spcBef>
                <a:spcPct val="20000"/>
              </a:spcBef>
              <a:spcAft>
                <a:spcPts val="100"/>
              </a:spcAft>
              <a:buFont typeface="StarSymbol"/>
              <a:buNone/>
            </a:pPr>
            <a:endParaRPr lang="ru-RU" altLang="ru-RU" sz="2600" b="1" dirty="0">
              <a:solidFill>
                <a:srgbClr val="2D2D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501" name="Скругленный прямоугольник 34"/>
          <p:cNvSpPr>
            <a:spLocks noChangeArrowheads="1"/>
          </p:cNvSpPr>
          <p:nvPr/>
        </p:nvSpPr>
        <p:spPr bwMode="auto">
          <a:xfrm>
            <a:off x="107950" y="3212976"/>
            <a:ext cx="4824089" cy="34923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CC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33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spcAft>
                <a:spcPts val="100"/>
              </a:spcAft>
            </a:pPr>
            <a:r>
              <a:rPr lang="ru-RU" altLang="ru-RU" sz="22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В рамках муниципальных программ</a:t>
            </a:r>
          </a:p>
          <a:p>
            <a:pPr algn="ctr">
              <a:spcBef>
                <a:spcPct val="20000"/>
              </a:spcBef>
              <a:spcAft>
                <a:spcPts val="100"/>
              </a:spcAft>
            </a:pPr>
            <a:r>
              <a:rPr lang="ru-RU" altLang="ru-RU" sz="22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altLang="ru-RU" sz="22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год – 1 </a:t>
            </a:r>
            <a:r>
              <a:rPr lang="ru-RU" altLang="ru-RU" sz="22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512 638 </a:t>
            </a:r>
            <a:r>
              <a:rPr lang="ru-RU" altLang="ru-RU" sz="22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altLang="ru-RU" sz="22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. руб. </a:t>
            </a:r>
            <a:r>
              <a:rPr lang="ru-RU" altLang="ru-RU" sz="22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alt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92,4%)</a:t>
            </a:r>
            <a:endParaRPr lang="ru-RU" altLang="ru-RU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spcAft>
                <a:spcPts val="100"/>
              </a:spcAft>
            </a:pPr>
            <a:r>
              <a:rPr lang="ru-RU" altLang="ru-RU" sz="22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22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год - 1 </a:t>
            </a:r>
            <a:r>
              <a:rPr lang="ru-RU" altLang="ru-RU" sz="22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406 452 </a:t>
            </a:r>
            <a:r>
              <a:rPr lang="ru-RU" altLang="ru-RU" sz="22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altLang="ru-RU" sz="22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. руб. </a:t>
            </a:r>
            <a:r>
              <a:rPr lang="ru-RU" alt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91,9%)</a:t>
            </a:r>
            <a:endParaRPr lang="ru-RU" altLang="ru-RU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spcAft>
                <a:spcPts val="100"/>
              </a:spcAft>
            </a:pPr>
            <a:r>
              <a:rPr lang="ru-RU" altLang="ru-RU" sz="22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22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год - 1 </a:t>
            </a:r>
            <a:r>
              <a:rPr lang="ru-RU" altLang="ru-RU" sz="22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416 923 </a:t>
            </a:r>
            <a:r>
              <a:rPr lang="ru-RU" altLang="ru-RU" sz="22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altLang="ru-RU" sz="22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. руб. </a:t>
            </a:r>
            <a:r>
              <a:rPr lang="ru-RU" alt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91,9%)</a:t>
            </a:r>
            <a:endParaRPr lang="ru-RU" altLang="ru-RU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6504" name="Picture 43" descr="irbr-zjs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87313"/>
            <a:ext cx="801688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трелка вниз 1"/>
          <p:cNvSpPr/>
          <p:nvPr/>
        </p:nvSpPr>
        <p:spPr bwMode="auto">
          <a:xfrm>
            <a:off x="2339752" y="3103391"/>
            <a:ext cx="1044116" cy="289605"/>
          </a:xfrm>
          <a:prstGeom prst="downArrow">
            <a:avLst/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89804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Стрелка вниз 10"/>
          <p:cNvSpPr/>
          <p:nvPr/>
        </p:nvSpPr>
        <p:spPr bwMode="auto">
          <a:xfrm>
            <a:off x="5796136" y="3110988"/>
            <a:ext cx="1044116" cy="289605"/>
          </a:xfrm>
          <a:prstGeom prst="downArrow">
            <a:avLst/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89804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CCFFFF"/>
            </a:gs>
            <a:gs pos="100000">
              <a:srgbClr val="CCFFFF">
                <a:gamma/>
                <a:shade val="89804"/>
                <a:invGamma/>
              </a:srgbClr>
            </a:gs>
          </a:gsLst>
          <a:path path="rect">
            <a:fillToRect l="50000" t="50000" r="50000" b="50000"/>
          </a:path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CCFFFF"/>
            </a:gs>
            <a:gs pos="100000">
              <a:srgbClr val="CCFFFF">
                <a:gamma/>
                <a:shade val="89804"/>
                <a:invGamma/>
              </a:srgbClr>
            </a:gs>
          </a:gsLst>
          <a:path path="rect">
            <a:fillToRect l="50000" t="50000" r="50000" b="50000"/>
          </a:path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CCFFFF"/>
            </a:gs>
            <a:gs pos="100000">
              <a:srgbClr val="CCFFFF">
                <a:gamma/>
                <a:shade val="89804"/>
                <a:invGamma/>
              </a:srgbClr>
            </a:gs>
          </a:gsLst>
          <a:path path="rect">
            <a:fillToRect l="50000" t="50000" r="50000" b="50000"/>
          </a:path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CCFFFF"/>
            </a:gs>
            <a:gs pos="100000">
              <a:srgbClr val="CCFFFF">
                <a:gamma/>
                <a:shade val="89804"/>
                <a:invGamma/>
              </a:srgbClr>
            </a:gs>
          </a:gsLst>
          <a:path path="rect">
            <a:fillToRect l="50000" t="50000" r="50000" b="50000"/>
          </a:path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33522</TotalTime>
  <Words>8059</Words>
  <Application>Microsoft Office PowerPoint</Application>
  <PresentationFormat>Экран (4:3)</PresentationFormat>
  <Paragraphs>1936</Paragraphs>
  <Slides>64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64</vt:i4>
      </vt:variant>
    </vt:vector>
  </HeadingPairs>
  <TitlesOfParts>
    <vt:vector size="66" baseType="lpstr">
      <vt:lpstr>Оформление по умолчанию</vt:lpstr>
      <vt:lpstr>1_Оформление по умолчанию</vt:lpstr>
      <vt:lpstr>Бюджет  Ирбитского муниципального образования на 2021 год  и плановый период 2022-2023 гг. </vt:lpstr>
      <vt:lpstr>Основные параметры бюджета Ирбитского муниципального образования</vt:lpstr>
      <vt:lpstr> ДОХОДЫ БЮДЖЕТА </vt:lpstr>
      <vt:lpstr>ИЗМЕНЕНИЯ ЗАКОНОДАТЕЛЬСТВА и НОРМАТИВНО-ПРАВОВЫХ АКТОВ ИРБИТСКОГО МО УЧТЕННЫЕ ПРИ ФОРМИРОВАНИИ  ДОХОДНОЙ ЧАСТИ БЮДЖЕТА  на 2020-2022 годы</vt:lpstr>
      <vt:lpstr>Презентация PowerPoint</vt:lpstr>
      <vt:lpstr>ДИНАМИКА  ДОХОДОВ  БЮДЖЕТА  ИРБИТСКОГО МУНИЦИПАЛЬНОГО  ОБРАЗОВАНИЯ</vt:lpstr>
      <vt:lpstr>Бюджет Ирбитского МО на 2021 год и плановый период 2022-2023 гг. </vt:lpstr>
      <vt:lpstr>Бюджет Ирбитского МО на 2021 год и  плановый период 2022-2023 гг. </vt:lpstr>
      <vt:lpstr>Бюджет Ирбитского МО на 2021 год и плановый период 2022-2023 гг</vt:lpstr>
      <vt:lpstr>Бюджет Ирбитского МО на 2021 год и плановый период 2022-2023 гг .</vt:lpstr>
      <vt:lpstr>Бюджет Ирбитского МО на 2021 год и плановый период 2022-2023 гг. </vt:lpstr>
      <vt:lpstr>Бюджет Ирбитского МО на 2021 год и плановый период 2022-2023 гг .</vt:lpstr>
      <vt:lpstr>Бюджет Ирбитского МО на 2021 год и плановый период 2022-2023 гг .</vt:lpstr>
      <vt:lpstr>Бюджет Ирбитского МО на 2021 год и  плановый период 2022-2023 гг.</vt:lpstr>
      <vt:lpstr>Бюджет Ирбитского МО на 2021 год  и плановый период 2022-2023 гг </vt:lpstr>
      <vt:lpstr>Бюджет Ирбитского МО на 2021 год  и плановый период 2022 - 2023 гг </vt:lpstr>
      <vt:lpstr>Бюджет Ирбитского МО на 2021 год  и плановый период 2021-2023 гг </vt:lpstr>
      <vt:lpstr>Бюджет Ирбитского МО на 2021 год  и плановый период 2022-2023  гг </vt:lpstr>
      <vt:lpstr>Бюджет Ирбитского МО на 2021 год  и плановый период 2022-2023 гг  </vt:lpstr>
      <vt:lpstr>Бюджет Ирбитского МО на 2021 год  и плановый период 2022-2023 гг  </vt:lpstr>
      <vt:lpstr>Бюджет Ирбитского МО на 2021 год  и плановый период 2022-2023 гг  </vt:lpstr>
      <vt:lpstr>Бюджет Ирбитского МО на 2021 год  и плановый период 2022-2023 гг </vt:lpstr>
      <vt:lpstr>Бюджет Ирбитского МО на 2021 год  и плановый период 2022-2023 гг  </vt:lpstr>
      <vt:lpstr>Бюджет Ирбитского МО на 2021 год  и плановый период 2022-2023 гг </vt:lpstr>
      <vt:lpstr>Бюджет Ирбитского МО на 2021 год  и плановый период 2022-2023 гг </vt:lpstr>
      <vt:lpstr>Бюджет Ирбитского МО на 2021 год  и плановый период 2022-2023 гг   </vt:lpstr>
      <vt:lpstr>Бюджет Ирбитского МО на 2021 год  и плановый период 2022-2023 гг  </vt:lpstr>
      <vt:lpstr>Бюджет Ирбитского МО на 2021 год  и плановый период 2022-2023 гг  </vt:lpstr>
      <vt:lpstr>Бюджет Ирбитского МО на 2021 год  и плановый период 2022-2023 гг    </vt:lpstr>
      <vt:lpstr>Бюджет Ирбитского МО на 2021 год  и плановый период 2022-2023 гг   </vt:lpstr>
      <vt:lpstr>Бюджет Ирбитского МО на 2021 год  и плановый период 2022-2023 гг  </vt:lpstr>
      <vt:lpstr>Бюджет Ирбитского МО на 2021 год  и плановый период 2022-2023 гг  </vt:lpstr>
      <vt:lpstr>Бюджет Ирбитского МО на 2021 год  и плановый период 2022-2023 гг  </vt:lpstr>
      <vt:lpstr>Бюджет Ирбитского МО на 2021 год  и плановый период 2022-2023 гг  </vt:lpstr>
      <vt:lpstr>Бюджет Ирбитского МО на 2021 год  и плановый период 2022-2023 гг  </vt:lpstr>
      <vt:lpstr>Бюджет Ирбитского МО на 2021 год  и плановый период 2022-2023 гг  </vt:lpstr>
      <vt:lpstr>Бюджет Ирбитского МО на 2021 год  и плановый период 2022-2023 гг  </vt:lpstr>
      <vt:lpstr>Бюджет Ирбитского МО на 2021 год  и плановый период 2022-2023 гг  </vt:lpstr>
      <vt:lpstr>Бюджет Ирбитского МО на 2021 год  и плановый период 2022-2023 гг   </vt:lpstr>
      <vt:lpstr>Бюджет Ирбитского МО на 2021 год  и плановый период 2022-2023 гг   </vt:lpstr>
      <vt:lpstr>Бюджет Ирбитского МО на 2021 год  и плановый период 2022-2023 гг  </vt:lpstr>
      <vt:lpstr>Бюджет Ирбитского МО на 2021 год  и плановый период 2022-2023 гг  </vt:lpstr>
      <vt:lpstr>Бюджет Ирбитского МО на 2020 год  и плановый период 2021-2022 гг  </vt:lpstr>
      <vt:lpstr>Бюджет Ирбитского МО на 2021 год  и плановый период 2022-2023 гг  </vt:lpstr>
      <vt:lpstr>Бюджет Ирбитского МО на 2021 год  и плановый период 2022-2023 гг  </vt:lpstr>
      <vt:lpstr>Бюджет Ирбитского МО на 2021 год  и плановый период 2022-2023 гг  </vt:lpstr>
      <vt:lpstr>Бюджет Ирбитского МО на 2021 год  и плановый период 2022-2023 гг  </vt:lpstr>
      <vt:lpstr>Бюджет Ирбитского МО на 2021 год  и плановый период 2022-2023 гг  </vt:lpstr>
      <vt:lpstr>Презентация PowerPoint</vt:lpstr>
      <vt:lpstr>Бюджет Ирбитского МО на 2021 год  и плановый период 2022-2023 гг  </vt:lpstr>
      <vt:lpstr>Бюджет Ирбитского МО на 2021 год  и плановый период 2022-20223 гг  </vt:lpstr>
      <vt:lpstr>Бюджет Ирбитского МО на 2021 год  и плановый период 2022-2023 гг  </vt:lpstr>
      <vt:lpstr>Бюджет Ирбитского МО на 2021 год  и плановый период 2022-2023 гг  </vt:lpstr>
      <vt:lpstr>Бюджет Ирбитского МО на 2021 год  и плановый период 2022-2023 гг  </vt:lpstr>
      <vt:lpstr>Презентация PowerPoint</vt:lpstr>
      <vt:lpstr>Презентация PowerPoint</vt:lpstr>
      <vt:lpstr>Бюджет Ирбитского МО на 2021 год  и плановый период 2022-2023 гг    </vt:lpstr>
      <vt:lpstr>Бюджет Ирбитского МО на 2021 год  и плановый период 2022-2023 гг    </vt:lpstr>
      <vt:lpstr>Бюджет Ирбитского МО на 2021 год  и плановый период 2022-2023 гг    </vt:lpstr>
      <vt:lpstr>Бюджет Ирбитского МО на 2021 год  и плановый период 2022-2023 гг </vt:lpstr>
      <vt:lpstr>Бюджет Ирбитского МО на 2021 год  и плановый период 2022-2023 гг </vt:lpstr>
      <vt:lpstr>Бюджет Ирбитского МО на 2021 год  и плановый период 2022-2023 гг  </vt:lpstr>
      <vt:lpstr>Объем муниципальных внутренних заимствований Ирбитского муниципального образования  в 2020- 2023годах</vt:lpstr>
      <vt:lpstr>МУНИЦИПАЛЬНЫЙ ДОЛГ ИРБИТКОГО МУНИЦИПАЛЬНОГО ОБРАЗОВАНИЯ,  тысяч рублей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совершенствовании системы мониторинга социально-экономического развития субъектов Российской Федерации</dc:title>
  <dc:creator>Nazim.Sultanov</dc:creator>
  <cp:lastModifiedBy>BUDG2</cp:lastModifiedBy>
  <cp:revision>1784</cp:revision>
  <cp:lastPrinted>2021-01-20T05:15:29Z</cp:lastPrinted>
  <dcterms:created xsi:type="dcterms:W3CDTF">2008-12-26T06:37:33Z</dcterms:created>
  <dcterms:modified xsi:type="dcterms:W3CDTF">2021-01-21T09:57:49Z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9</vt:i4>
  </property>
</Properties>
</file>