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7" r:id="rId8"/>
    <p:sldId id="268" r:id="rId9"/>
    <p:sldId id="26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9BA9D2-05ED-4E09-BC4B-C80B8F0560AA}" type="datetimeFigureOut">
              <a:rPr lang="ru-RU" smtClean="0"/>
              <a:pPr/>
              <a:t>23.12.2019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1D1B99-1531-4477-B20F-7F9CED8A2E0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11D1B99-1531-4477-B20F-7F9CED8A2E0D}" type="slidenum">
              <a:rPr lang="ru-RU" smtClean="0"/>
              <a:pPr/>
              <a:t>5</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11D1B99-1531-4477-B20F-7F9CED8A2E0D}"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23.12.2019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357298"/>
            <a:ext cx="7858180" cy="5214974"/>
          </a:xfrm>
        </p:spPr>
        <p:style>
          <a:lnRef idx="1">
            <a:schemeClr val="accent5"/>
          </a:lnRef>
          <a:fillRef idx="2">
            <a:schemeClr val="accent5"/>
          </a:fillRef>
          <a:effectRef idx="1">
            <a:schemeClr val="accent5"/>
          </a:effectRef>
          <a:fontRef idx="minor">
            <a:schemeClr val="dk1"/>
          </a:fontRef>
        </p:style>
        <p:txBody>
          <a:bodyPr>
            <a:normAutofit/>
          </a:bodyPr>
          <a:lstStyle/>
          <a:p>
            <a:r>
              <a:rPr lang="ru-RU" dirty="0" smtClean="0"/>
              <a:t>Предоставление </a:t>
            </a:r>
            <a:r>
              <a:rPr lang="ru-RU" dirty="0" smtClean="0"/>
              <a:t>субсидий работодателям на возмещение затрат по оборудованию (оснащению) созданных (выделенных) рабочих мест для трудоустройства отдельных категорий граждан </a:t>
            </a:r>
            <a:endParaRPr lang="ru-RU" dirty="0"/>
          </a:p>
        </p:txBody>
      </p:sp>
      <p:pic>
        <p:nvPicPr>
          <p:cNvPr id="6" name="Рисунок 5" descr="2200-8.jpg"/>
          <p:cNvPicPr>
            <a:picLocks noChangeAspect="1"/>
          </p:cNvPicPr>
          <p:nvPr/>
        </p:nvPicPr>
        <p:blipFill>
          <a:blip r:embed="rId2"/>
          <a:srcRect t="17686" r="2083" b="20410"/>
          <a:stretch>
            <a:fillRect/>
          </a:stretch>
        </p:blipFill>
        <p:spPr>
          <a:xfrm>
            <a:off x="214282" y="0"/>
            <a:ext cx="3837164" cy="1142984"/>
          </a:xfrm>
          <a:prstGeom prst="rect">
            <a:avLst/>
          </a:prstGeom>
        </p:spPr>
      </p:pic>
      <p:pic>
        <p:nvPicPr>
          <p:cNvPr id="11268" name="Picture 4" descr="Картинки по запросу субсидия"/>
          <p:cNvPicPr>
            <a:picLocks noChangeAspect="1" noChangeArrowheads="1"/>
          </p:cNvPicPr>
          <p:nvPr/>
        </p:nvPicPr>
        <p:blipFill>
          <a:blip r:embed="rId3" cstate="print"/>
          <a:srcRect t="8193" r="3125" b="16807"/>
          <a:stretch>
            <a:fillRect/>
          </a:stretch>
        </p:blipFill>
        <p:spPr bwMode="auto">
          <a:xfrm>
            <a:off x="5357818" y="142852"/>
            <a:ext cx="2214579" cy="114300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472518" cy="928694"/>
          </a:xfrm>
        </p:spPr>
        <p:txBody>
          <a:bodyPr>
            <a:normAutofit fontScale="90000"/>
          </a:bodyPr>
          <a:lstStyle/>
          <a:p>
            <a:r>
              <a:rPr lang="ru-RU" sz="2800" dirty="0" smtClean="0"/>
              <a:t/>
            </a:r>
            <a:br>
              <a:rPr lang="ru-RU" sz="2800" dirty="0" smtClean="0"/>
            </a:br>
            <a:r>
              <a:rPr lang="ru-RU" sz="2000" b="1" dirty="0" smtClean="0"/>
              <a:t>Категории граждан, при трудоустройстве которых работодателю </a:t>
            </a:r>
            <a:r>
              <a:rPr lang="ru-RU" sz="2000" b="1" dirty="0" smtClean="0"/>
              <a:t>возмещаются затраты </a:t>
            </a:r>
            <a:r>
              <a:rPr lang="ru-RU" sz="2000" dirty="0" smtClean="0"/>
              <a:t>на </a:t>
            </a:r>
            <a:r>
              <a:rPr lang="ru-RU" sz="2000" dirty="0" smtClean="0"/>
              <a:t>оборудование рабочих мест </a:t>
            </a:r>
            <a:endParaRPr lang="ru-RU" sz="2000" dirty="0"/>
          </a:p>
        </p:txBody>
      </p:sp>
      <p:sp>
        <p:nvSpPr>
          <p:cNvPr id="3" name="Содержимое 2"/>
          <p:cNvSpPr>
            <a:spLocks noGrp="1"/>
          </p:cNvSpPr>
          <p:nvPr>
            <p:ph idx="1"/>
          </p:nvPr>
        </p:nvSpPr>
        <p:spPr>
          <a:xfrm>
            <a:off x="285720" y="1142984"/>
            <a:ext cx="2357454" cy="1285884"/>
          </a:xfrm>
        </p:spPr>
        <p:style>
          <a:lnRef idx="1">
            <a:schemeClr val="accent6"/>
          </a:lnRef>
          <a:fillRef idx="2">
            <a:schemeClr val="accent6"/>
          </a:fillRef>
          <a:effectRef idx="1">
            <a:schemeClr val="accent6"/>
          </a:effectRef>
          <a:fontRef idx="minor">
            <a:schemeClr val="dk1"/>
          </a:fontRef>
        </p:style>
        <p:txBody>
          <a:bodyPr>
            <a:normAutofit fontScale="32500" lnSpcReduction="20000"/>
          </a:bodyPr>
          <a:lstStyle/>
          <a:p>
            <a:endParaRPr lang="ru-RU" dirty="0" smtClean="0"/>
          </a:p>
          <a:p>
            <a:pPr algn="ctr">
              <a:buNone/>
            </a:pPr>
            <a:r>
              <a:rPr lang="ru-RU" sz="3700" dirty="0" smtClean="0"/>
              <a:t>Незанятые </a:t>
            </a:r>
            <a:r>
              <a:rPr lang="ru-RU" sz="3700" b="1" dirty="0" smtClean="0"/>
              <a:t>инвалиды </a:t>
            </a:r>
          </a:p>
          <a:p>
            <a:pPr algn="ctr">
              <a:buNone/>
            </a:pPr>
            <a:r>
              <a:rPr lang="ru-RU" sz="3700" dirty="0" smtClean="0"/>
              <a:t>(зарегистрированные в </a:t>
            </a:r>
            <a:r>
              <a:rPr lang="ru-RU" sz="3700" dirty="0" smtClean="0"/>
              <a:t>центрах занятости </a:t>
            </a:r>
            <a:r>
              <a:rPr lang="ru-RU" sz="3700" dirty="0" smtClean="0"/>
              <a:t>в целях поиска подходящей работы либо признанные безработными) </a:t>
            </a:r>
            <a:endParaRPr lang="ru-RU" sz="3700" dirty="0" smtClean="0"/>
          </a:p>
        </p:txBody>
      </p:sp>
      <p:sp>
        <p:nvSpPr>
          <p:cNvPr id="4" name="Содержимое 2"/>
          <p:cNvSpPr txBox="1">
            <a:spLocks/>
          </p:cNvSpPr>
          <p:nvPr/>
        </p:nvSpPr>
        <p:spPr>
          <a:xfrm>
            <a:off x="3000364" y="1142984"/>
            <a:ext cx="3214710" cy="1285884"/>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endParaRPr lang="ru-RU" sz="800" dirty="0" smtClean="0"/>
          </a:p>
          <a:p>
            <a:pPr algn="ctr"/>
            <a:r>
              <a:rPr lang="ru-RU" sz="1200" dirty="0" smtClean="0"/>
              <a:t>Незанятые многодетные </a:t>
            </a:r>
            <a:r>
              <a:rPr lang="ru-RU" sz="1200" b="1" dirty="0" smtClean="0"/>
              <a:t>родители, родители, воспитывающие детей-инвалидов </a:t>
            </a:r>
          </a:p>
          <a:p>
            <a:pPr algn="ctr"/>
            <a:r>
              <a:rPr lang="ru-RU" sz="1200" dirty="0" smtClean="0"/>
              <a:t>(зарегистрированные в центрах занятости в целях поиска подходящей работы либо признанные безработными) </a:t>
            </a:r>
            <a:endParaRPr kumimoji="0" lang="ru-RU" sz="12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5" name="Содержимое 2"/>
          <p:cNvSpPr txBox="1">
            <a:spLocks/>
          </p:cNvSpPr>
          <p:nvPr/>
        </p:nvSpPr>
        <p:spPr>
          <a:xfrm>
            <a:off x="6500826" y="1142984"/>
            <a:ext cx="2357454" cy="1285884"/>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p>
            <a:endParaRPr lang="ru-RU" sz="3200" dirty="0" smtClean="0"/>
          </a:p>
          <a:p>
            <a:pPr algn="ctr"/>
            <a:r>
              <a:rPr lang="ru-RU" sz="1200" b="1" dirty="0" smtClean="0"/>
              <a:t>Наркозависимые </a:t>
            </a:r>
            <a:r>
              <a:rPr lang="ru-RU" sz="1200" b="1" dirty="0" smtClean="0"/>
              <a:t>лица, прошедшие курс реабилитации </a:t>
            </a:r>
            <a:endParaRPr kumimoji="0" lang="ru-RU" sz="12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7" name="Содержимое 2"/>
          <p:cNvSpPr txBox="1">
            <a:spLocks/>
          </p:cNvSpPr>
          <p:nvPr/>
        </p:nvSpPr>
        <p:spPr>
          <a:xfrm>
            <a:off x="357158" y="2643182"/>
            <a:ext cx="2357454" cy="1285884"/>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fontScale="32500" lnSpcReduction="20000"/>
          </a:bodyPr>
          <a:lstStyle/>
          <a:p>
            <a:endParaRPr lang="ru-RU" sz="3200" dirty="0" smtClean="0"/>
          </a:p>
          <a:p>
            <a:pPr algn="ctr"/>
            <a:r>
              <a:rPr lang="ru-RU" sz="3200" dirty="0" smtClean="0"/>
              <a:t>Постановление Правительства Свердловской области от 31.05.2016 № 387-ПП </a:t>
            </a:r>
          </a:p>
          <a:p>
            <a:pPr algn="ctr"/>
            <a:r>
              <a:rPr lang="ru-RU" sz="3200" dirty="0" smtClean="0"/>
              <a:t>«О специальных мероприятиях, способствующих повышению конкурентоспособности инвалидов на рынке труда Свердловской области» </a:t>
            </a:r>
            <a:endParaRPr kumimoji="0" lang="ru-RU" sz="32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8" name="Содержимое 2"/>
          <p:cNvSpPr txBox="1">
            <a:spLocks/>
          </p:cNvSpPr>
          <p:nvPr/>
        </p:nvSpPr>
        <p:spPr>
          <a:xfrm>
            <a:off x="3143240" y="2643182"/>
            <a:ext cx="5715040" cy="128588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55000" lnSpcReduction="20000"/>
          </a:bodyPr>
          <a:lstStyle/>
          <a:p>
            <a:endParaRPr lang="ru-RU" sz="3200" dirty="0" smtClean="0"/>
          </a:p>
          <a:p>
            <a:pPr algn="ctr"/>
            <a:r>
              <a:rPr lang="ru-RU" sz="3200" dirty="0" smtClean="0"/>
              <a:t>Постановление Правительства Свердловской области от 15.02.2012 № 122-ПП «О реализации отдельных полномочий Свердловской области в области содействия занятости населения» </a:t>
            </a:r>
            <a:endParaRPr kumimoji="0" lang="ru-RU" sz="32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9" name="Содержимое 2"/>
          <p:cNvSpPr txBox="1">
            <a:spLocks/>
          </p:cNvSpPr>
          <p:nvPr/>
        </p:nvSpPr>
        <p:spPr>
          <a:xfrm>
            <a:off x="357158" y="4286256"/>
            <a:ext cx="2357454" cy="1571636"/>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fontScale="47500" lnSpcReduction="20000"/>
          </a:bodyPr>
          <a:lstStyle/>
          <a:p>
            <a:endParaRPr lang="ru-RU" sz="3200" dirty="0" smtClean="0"/>
          </a:p>
          <a:p>
            <a:pPr algn="ctr"/>
            <a:r>
              <a:rPr lang="ru-RU" sz="3200" dirty="0" smtClean="0"/>
              <a:t>Порядок реализации мероприятия по вовлечению инвалидов в трудовую деятельность </a:t>
            </a:r>
            <a:endParaRPr kumimoji="0" lang="ru-RU" sz="32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10" name="Содержимое 2"/>
          <p:cNvSpPr txBox="1">
            <a:spLocks/>
          </p:cNvSpPr>
          <p:nvPr/>
        </p:nvSpPr>
        <p:spPr>
          <a:xfrm>
            <a:off x="3143240" y="4286256"/>
            <a:ext cx="2714644" cy="2428892"/>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32500" lnSpcReduction="20000"/>
          </a:bodyPr>
          <a:lstStyle/>
          <a:p>
            <a:endParaRPr lang="ru-RU" sz="3200" dirty="0" smtClean="0"/>
          </a:p>
          <a:p>
            <a:pPr algn="ctr"/>
            <a:r>
              <a:rPr lang="ru-RU" sz="4300" dirty="0" smtClean="0"/>
              <a:t>Порядок предоставления субсидий юридическим лицам и индивидуальным предпринимателям на возмещение затрат по оборудованию (оснащению) созданных (выделенных) рабочих мест для трудоустройства незанятых многодетных родителей, родителей, воспитывающих детей-инвалидов </a:t>
            </a:r>
            <a:endParaRPr kumimoji="0" lang="ru-RU" sz="43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11" name="Содержимое 2"/>
          <p:cNvSpPr txBox="1">
            <a:spLocks/>
          </p:cNvSpPr>
          <p:nvPr/>
        </p:nvSpPr>
        <p:spPr>
          <a:xfrm>
            <a:off x="6000760" y="4286256"/>
            <a:ext cx="2857520" cy="2428892"/>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47500" lnSpcReduction="20000"/>
          </a:bodyPr>
          <a:lstStyle/>
          <a:p>
            <a:endParaRPr lang="ru-RU" sz="3200" dirty="0" smtClean="0"/>
          </a:p>
          <a:p>
            <a:pPr algn="ctr"/>
            <a:r>
              <a:rPr lang="ru-RU" sz="3200" dirty="0" smtClean="0"/>
              <a:t>Порядок предоставления субсидий юридическим лицам и индивидуальным предпринимателям на возмещение затрат по оборудованию (оснащению) созданных (выделенных) рабочих мест для трудоустройства наркозависимых лиц, прошедших курс реабилитации </a:t>
            </a:r>
            <a:endParaRPr kumimoji="0" lang="ru-RU" sz="32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13" name="Правая фигурная скобка 12"/>
          <p:cNvSpPr/>
          <p:nvPr/>
        </p:nvSpPr>
        <p:spPr>
          <a:xfrm rot="16200000" flipH="1">
            <a:off x="6309372" y="1977381"/>
            <a:ext cx="168595" cy="10715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85688" y="214291"/>
            <a:ext cx="8858312" cy="646331"/>
          </a:xfrm>
          <a:prstGeom prst="rect">
            <a:avLst/>
          </a:prstGeom>
          <a:noFill/>
        </p:spPr>
        <p:txBody>
          <a:bodyPr wrap="square" rtlCol="0">
            <a:spAutoFit/>
          </a:bodyPr>
          <a:lstStyle/>
          <a:p>
            <a:pPr algn="ctr"/>
            <a:r>
              <a:rPr lang="ru-RU" dirty="0" smtClean="0"/>
              <a:t/>
            </a:r>
            <a:br>
              <a:rPr lang="ru-RU" dirty="0" smtClean="0"/>
            </a:br>
            <a:endParaRPr lang="ru-RU" dirty="0"/>
          </a:p>
        </p:txBody>
      </p:sp>
      <p:sp>
        <p:nvSpPr>
          <p:cNvPr id="11" name="Содержимое 2"/>
          <p:cNvSpPr txBox="1">
            <a:spLocks/>
          </p:cNvSpPr>
          <p:nvPr/>
        </p:nvSpPr>
        <p:spPr>
          <a:xfrm>
            <a:off x="142844" y="285728"/>
            <a:ext cx="2857520" cy="857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p>
            <a:endParaRPr lang="ru-RU" sz="3200" dirty="0" smtClean="0"/>
          </a:p>
        </p:txBody>
      </p:sp>
      <p:sp>
        <p:nvSpPr>
          <p:cNvPr id="14" name="Содержимое 2"/>
          <p:cNvSpPr txBox="1">
            <a:spLocks/>
          </p:cNvSpPr>
          <p:nvPr/>
        </p:nvSpPr>
        <p:spPr>
          <a:xfrm>
            <a:off x="3143240" y="285728"/>
            <a:ext cx="1571636" cy="857256"/>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fontScale="62500" lnSpcReduction="20000"/>
          </a:bodyPr>
          <a:lstStyle/>
          <a:p>
            <a:endParaRPr lang="ru-RU" sz="3200" dirty="0" smtClean="0"/>
          </a:p>
          <a:p>
            <a:r>
              <a:rPr lang="ru-RU" sz="3200" b="1" dirty="0" smtClean="0"/>
              <a:t>Инвалиды 	</a:t>
            </a:r>
          </a:p>
        </p:txBody>
      </p:sp>
      <p:sp>
        <p:nvSpPr>
          <p:cNvPr id="15" name="Содержимое 2"/>
          <p:cNvSpPr txBox="1">
            <a:spLocks/>
          </p:cNvSpPr>
          <p:nvPr/>
        </p:nvSpPr>
        <p:spPr>
          <a:xfrm>
            <a:off x="4786314" y="285728"/>
            <a:ext cx="2357454" cy="85725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40000" lnSpcReduction="20000"/>
          </a:bodyPr>
          <a:lstStyle/>
          <a:p>
            <a:endParaRPr lang="ru-RU" sz="3200" dirty="0" smtClean="0"/>
          </a:p>
          <a:p>
            <a:r>
              <a:rPr lang="ru-RU" sz="3200" dirty="0" smtClean="0"/>
              <a:t>Многодетные </a:t>
            </a:r>
            <a:r>
              <a:rPr lang="ru-RU" sz="3200" b="1" dirty="0" smtClean="0"/>
              <a:t>родители, родители, воспитывающие детей-инвалидов 	</a:t>
            </a:r>
          </a:p>
        </p:txBody>
      </p:sp>
      <p:sp>
        <p:nvSpPr>
          <p:cNvPr id="16" name="Содержимое 2"/>
          <p:cNvSpPr txBox="1">
            <a:spLocks/>
          </p:cNvSpPr>
          <p:nvPr/>
        </p:nvSpPr>
        <p:spPr>
          <a:xfrm>
            <a:off x="7215206" y="285728"/>
            <a:ext cx="1714512" cy="85725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32500" lnSpcReduction="20000"/>
          </a:bodyPr>
          <a:lstStyle/>
          <a:p>
            <a:endParaRPr lang="ru-RU" sz="3200" dirty="0" smtClean="0"/>
          </a:p>
          <a:p>
            <a:r>
              <a:rPr lang="ru-RU" sz="3200" b="1" dirty="0" smtClean="0"/>
              <a:t>Наркозависимые лица, прошедшие курс реабилитации 	</a:t>
            </a:r>
          </a:p>
        </p:txBody>
      </p:sp>
      <p:sp>
        <p:nvSpPr>
          <p:cNvPr id="17" name="Содержимое 2"/>
          <p:cNvSpPr txBox="1">
            <a:spLocks/>
          </p:cNvSpPr>
          <p:nvPr/>
        </p:nvSpPr>
        <p:spPr>
          <a:xfrm>
            <a:off x="142844" y="1214422"/>
            <a:ext cx="2857520" cy="857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32500" lnSpcReduction="20000"/>
          </a:bodyPr>
          <a:lstStyle/>
          <a:p>
            <a:endParaRPr lang="ru-RU" sz="3200" dirty="0" smtClean="0"/>
          </a:p>
          <a:p>
            <a:r>
              <a:rPr lang="ru-RU" sz="3200" b="1" dirty="0" smtClean="0"/>
              <a:t>Зарегистрированные в центрах занятости в целях поиска подходящей работы либо признанные безработными 	</a:t>
            </a:r>
          </a:p>
        </p:txBody>
      </p:sp>
      <p:sp>
        <p:nvSpPr>
          <p:cNvPr id="18" name="Содержимое 2"/>
          <p:cNvSpPr txBox="1">
            <a:spLocks/>
          </p:cNvSpPr>
          <p:nvPr/>
        </p:nvSpPr>
        <p:spPr>
          <a:xfrm>
            <a:off x="142844" y="2143116"/>
            <a:ext cx="2857520" cy="857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55000" lnSpcReduction="20000"/>
          </a:bodyPr>
          <a:lstStyle/>
          <a:p>
            <a:endParaRPr lang="ru-RU" sz="3200" dirty="0" smtClean="0"/>
          </a:p>
          <a:p>
            <a:r>
              <a:rPr lang="ru-RU" sz="3200" b="1" dirty="0" smtClean="0"/>
              <a:t>Подача (представление) заявки 	</a:t>
            </a:r>
          </a:p>
        </p:txBody>
      </p:sp>
      <p:sp>
        <p:nvSpPr>
          <p:cNvPr id="19" name="Содержимое 2"/>
          <p:cNvSpPr txBox="1">
            <a:spLocks/>
          </p:cNvSpPr>
          <p:nvPr/>
        </p:nvSpPr>
        <p:spPr>
          <a:xfrm>
            <a:off x="142844" y="3071810"/>
            <a:ext cx="2857520" cy="857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62500" lnSpcReduction="20000"/>
          </a:bodyPr>
          <a:lstStyle/>
          <a:p>
            <a:endParaRPr lang="ru-RU" sz="3200" dirty="0" smtClean="0"/>
          </a:p>
          <a:p>
            <a:r>
              <a:rPr lang="ru-RU" sz="3200" b="1" dirty="0" smtClean="0"/>
              <a:t>Место нахождения работодателя 	</a:t>
            </a:r>
          </a:p>
        </p:txBody>
      </p:sp>
      <p:sp>
        <p:nvSpPr>
          <p:cNvPr id="20" name="Содержимое 2"/>
          <p:cNvSpPr txBox="1">
            <a:spLocks/>
          </p:cNvSpPr>
          <p:nvPr/>
        </p:nvSpPr>
        <p:spPr>
          <a:xfrm>
            <a:off x="142844" y="4000504"/>
            <a:ext cx="2857520" cy="857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62500" lnSpcReduction="20000"/>
          </a:bodyPr>
          <a:lstStyle/>
          <a:p>
            <a:endParaRPr lang="ru-RU" sz="3200" dirty="0" smtClean="0"/>
          </a:p>
          <a:p>
            <a:r>
              <a:rPr lang="ru-RU" sz="3200" b="1" dirty="0" smtClean="0"/>
              <a:t>Затраты работодателей 	</a:t>
            </a:r>
          </a:p>
        </p:txBody>
      </p:sp>
      <p:sp>
        <p:nvSpPr>
          <p:cNvPr id="21" name="Содержимое 2"/>
          <p:cNvSpPr txBox="1">
            <a:spLocks/>
          </p:cNvSpPr>
          <p:nvPr/>
        </p:nvSpPr>
        <p:spPr>
          <a:xfrm>
            <a:off x="142844" y="4929198"/>
            <a:ext cx="2857520" cy="857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47500" lnSpcReduction="20000"/>
          </a:bodyPr>
          <a:lstStyle/>
          <a:p>
            <a:endParaRPr lang="ru-RU" sz="3200" dirty="0" smtClean="0"/>
          </a:p>
          <a:p>
            <a:r>
              <a:rPr lang="ru-RU" sz="3200" b="1" dirty="0" smtClean="0"/>
              <a:t>Размер субсидии </a:t>
            </a:r>
          </a:p>
          <a:p>
            <a:r>
              <a:rPr lang="ru-RU" sz="3200" b="1" dirty="0" smtClean="0"/>
              <a:t>на 1 рабочее место, рублей 	</a:t>
            </a:r>
          </a:p>
        </p:txBody>
      </p:sp>
      <p:sp>
        <p:nvSpPr>
          <p:cNvPr id="22" name="Содержимое 2"/>
          <p:cNvSpPr txBox="1">
            <a:spLocks/>
          </p:cNvSpPr>
          <p:nvPr/>
        </p:nvSpPr>
        <p:spPr>
          <a:xfrm>
            <a:off x="142844" y="5857892"/>
            <a:ext cx="2857520" cy="857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47500" lnSpcReduction="20000"/>
          </a:bodyPr>
          <a:lstStyle/>
          <a:p>
            <a:endParaRPr lang="ru-RU" sz="3200" dirty="0" smtClean="0"/>
          </a:p>
          <a:p>
            <a:r>
              <a:rPr lang="ru-RU" sz="3200" b="1" dirty="0" smtClean="0"/>
              <a:t>Оборудование (оснащение) рабочих мест 	</a:t>
            </a:r>
          </a:p>
        </p:txBody>
      </p:sp>
      <p:sp>
        <p:nvSpPr>
          <p:cNvPr id="23" name="Содержимое 2"/>
          <p:cNvSpPr txBox="1">
            <a:spLocks/>
          </p:cNvSpPr>
          <p:nvPr/>
        </p:nvSpPr>
        <p:spPr>
          <a:xfrm>
            <a:off x="3143240" y="1214422"/>
            <a:ext cx="1571636" cy="857256"/>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p>
            <a:r>
              <a:rPr lang="ru-RU" sz="3200" dirty="0" smtClean="0"/>
              <a:t>да</a:t>
            </a:r>
            <a:endParaRPr lang="ru-RU" sz="3200" dirty="0" smtClean="0"/>
          </a:p>
        </p:txBody>
      </p:sp>
      <p:sp>
        <p:nvSpPr>
          <p:cNvPr id="24" name="Содержимое 2"/>
          <p:cNvSpPr txBox="1">
            <a:spLocks/>
          </p:cNvSpPr>
          <p:nvPr/>
        </p:nvSpPr>
        <p:spPr>
          <a:xfrm>
            <a:off x="4786314" y="1214422"/>
            <a:ext cx="2357454" cy="85725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r>
              <a:rPr lang="ru-RU" sz="3200" dirty="0" smtClean="0"/>
              <a:t>да</a:t>
            </a:r>
            <a:endParaRPr lang="ru-RU" sz="3200" dirty="0" smtClean="0"/>
          </a:p>
        </p:txBody>
      </p:sp>
      <p:sp>
        <p:nvSpPr>
          <p:cNvPr id="25" name="Содержимое 2"/>
          <p:cNvSpPr txBox="1">
            <a:spLocks/>
          </p:cNvSpPr>
          <p:nvPr/>
        </p:nvSpPr>
        <p:spPr>
          <a:xfrm>
            <a:off x="7215206" y="1214422"/>
            <a:ext cx="1714512" cy="85725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p>
            <a:r>
              <a:rPr lang="ru-RU" sz="3200" dirty="0" smtClean="0"/>
              <a:t>нет</a:t>
            </a:r>
            <a:endParaRPr lang="ru-RU" sz="3200" dirty="0" smtClean="0"/>
          </a:p>
        </p:txBody>
      </p:sp>
      <p:sp>
        <p:nvSpPr>
          <p:cNvPr id="26" name="Содержимое 2"/>
          <p:cNvSpPr txBox="1">
            <a:spLocks/>
          </p:cNvSpPr>
          <p:nvPr/>
        </p:nvSpPr>
        <p:spPr>
          <a:xfrm>
            <a:off x="3143240" y="2143116"/>
            <a:ext cx="5786478" cy="857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55000" lnSpcReduction="20000"/>
          </a:bodyPr>
          <a:lstStyle/>
          <a:p>
            <a:endParaRPr lang="ru-RU" sz="3200" dirty="0" smtClean="0"/>
          </a:p>
          <a:p>
            <a:r>
              <a:rPr lang="ru-RU" sz="3200" dirty="0" smtClean="0"/>
              <a:t>В центр занятости по месту нахождения работодателя </a:t>
            </a:r>
          </a:p>
          <a:p>
            <a:r>
              <a:rPr lang="ru-RU" sz="3200" dirty="0" smtClean="0"/>
              <a:t>в срок не позднее 10 ноября текущего года 	</a:t>
            </a:r>
          </a:p>
        </p:txBody>
      </p:sp>
      <p:sp>
        <p:nvSpPr>
          <p:cNvPr id="27" name="Содержимое 2"/>
          <p:cNvSpPr txBox="1">
            <a:spLocks/>
          </p:cNvSpPr>
          <p:nvPr/>
        </p:nvSpPr>
        <p:spPr>
          <a:xfrm>
            <a:off x="3143240" y="3071810"/>
            <a:ext cx="5786478" cy="857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62500" lnSpcReduction="20000"/>
          </a:bodyPr>
          <a:lstStyle/>
          <a:p>
            <a:endParaRPr lang="ru-RU" sz="3200" dirty="0" smtClean="0"/>
          </a:p>
          <a:p>
            <a:r>
              <a:rPr lang="ru-RU" sz="3200" dirty="0" smtClean="0"/>
              <a:t>Место оборудования (оснащения) рабочего места 	</a:t>
            </a:r>
          </a:p>
        </p:txBody>
      </p:sp>
      <p:sp>
        <p:nvSpPr>
          <p:cNvPr id="28" name="Содержимое 2"/>
          <p:cNvSpPr txBox="1">
            <a:spLocks/>
          </p:cNvSpPr>
          <p:nvPr/>
        </p:nvSpPr>
        <p:spPr>
          <a:xfrm>
            <a:off x="3143240" y="4000504"/>
            <a:ext cx="5786478" cy="857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55000" lnSpcReduction="20000"/>
          </a:bodyPr>
          <a:lstStyle/>
          <a:p>
            <a:endParaRPr lang="ru-RU" sz="3200" dirty="0" smtClean="0"/>
          </a:p>
          <a:p>
            <a:r>
              <a:rPr lang="ru-RU" sz="3200" dirty="0" smtClean="0"/>
              <a:t>Понесенные в текущем финансовом году и финансовом году, предшествующем году заключения соглашения 	</a:t>
            </a:r>
          </a:p>
        </p:txBody>
      </p:sp>
      <p:sp>
        <p:nvSpPr>
          <p:cNvPr id="29" name="Содержимое 2"/>
          <p:cNvSpPr txBox="1">
            <a:spLocks/>
          </p:cNvSpPr>
          <p:nvPr/>
        </p:nvSpPr>
        <p:spPr>
          <a:xfrm>
            <a:off x="3143240" y="4929198"/>
            <a:ext cx="1571636" cy="857256"/>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p>
            <a:r>
              <a:rPr lang="ru-RU" sz="3200" dirty="0" smtClean="0"/>
              <a:t>76 580</a:t>
            </a:r>
            <a:endParaRPr lang="ru-RU" sz="3200" dirty="0" smtClean="0"/>
          </a:p>
        </p:txBody>
      </p:sp>
      <p:sp>
        <p:nvSpPr>
          <p:cNvPr id="30" name="Содержимое 2"/>
          <p:cNvSpPr txBox="1">
            <a:spLocks/>
          </p:cNvSpPr>
          <p:nvPr/>
        </p:nvSpPr>
        <p:spPr>
          <a:xfrm>
            <a:off x="4786314" y="4929198"/>
            <a:ext cx="2357454" cy="85725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r>
              <a:rPr lang="ru-RU" sz="3200" dirty="0" smtClean="0"/>
              <a:t>50 000</a:t>
            </a:r>
            <a:endParaRPr lang="ru-RU" sz="3200" dirty="0" smtClean="0"/>
          </a:p>
        </p:txBody>
      </p:sp>
      <p:sp>
        <p:nvSpPr>
          <p:cNvPr id="31" name="Содержимое 2"/>
          <p:cNvSpPr txBox="1">
            <a:spLocks/>
          </p:cNvSpPr>
          <p:nvPr/>
        </p:nvSpPr>
        <p:spPr>
          <a:xfrm>
            <a:off x="7215206" y="4929198"/>
            <a:ext cx="1714512" cy="85725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p>
            <a:r>
              <a:rPr lang="ru-RU" sz="3200" dirty="0" smtClean="0"/>
              <a:t>77 980</a:t>
            </a:r>
            <a:endParaRPr lang="ru-RU" sz="3200" dirty="0" smtClean="0"/>
          </a:p>
        </p:txBody>
      </p:sp>
      <p:sp>
        <p:nvSpPr>
          <p:cNvPr id="32" name="Содержимое 2"/>
          <p:cNvSpPr txBox="1">
            <a:spLocks/>
          </p:cNvSpPr>
          <p:nvPr/>
        </p:nvSpPr>
        <p:spPr>
          <a:xfrm>
            <a:off x="3143240" y="5857892"/>
            <a:ext cx="5786478" cy="857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32500" lnSpcReduction="20000"/>
          </a:bodyPr>
          <a:lstStyle/>
          <a:p>
            <a:endParaRPr lang="ru-RU" sz="3200" dirty="0" smtClean="0"/>
          </a:p>
          <a:p>
            <a:r>
              <a:rPr lang="ru-RU" sz="3200" dirty="0" smtClean="0"/>
              <a:t>Приобретение, монтаж и установка основного и вспомогательного оборудования, инвентаря (предметов производственного назначения и хозяйственного обихода), программного обеспечения (компьютерных программ), мебели, необходимых для оборудования (оснащения) созданных (выделенных) рабочих мест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857256"/>
          </a:xfrm>
        </p:spPr>
        <p:style>
          <a:lnRef idx="2">
            <a:schemeClr val="accent3"/>
          </a:lnRef>
          <a:fillRef idx="1">
            <a:schemeClr val="lt1"/>
          </a:fillRef>
          <a:effectRef idx="0">
            <a:schemeClr val="accent3"/>
          </a:effectRef>
          <a:fontRef idx="minor">
            <a:schemeClr val="dk1"/>
          </a:fontRef>
        </p:style>
        <p:txBody>
          <a:bodyPr>
            <a:normAutofit/>
          </a:bodyPr>
          <a:lstStyle/>
          <a:p>
            <a:r>
              <a:rPr lang="ru-RU" sz="1600" b="1" dirty="0" smtClean="0"/>
              <a:t>Требования</a:t>
            </a:r>
            <a:r>
              <a:rPr lang="ru-RU" sz="1600" b="1" dirty="0" smtClean="0"/>
              <a:t>, которым должен соответствовать работодатель на дату не ранее чем за тридцать календарных дней до даты представления заявки</a:t>
            </a:r>
            <a:endParaRPr lang="ru-RU" sz="1600" dirty="0"/>
          </a:p>
        </p:txBody>
      </p:sp>
      <p:sp>
        <p:nvSpPr>
          <p:cNvPr id="6" name="Содержимое 2"/>
          <p:cNvSpPr>
            <a:spLocks noGrp="1"/>
          </p:cNvSpPr>
          <p:nvPr>
            <p:ph idx="1"/>
          </p:nvPr>
        </p:nvSpPr>
        <p:spPr>
          <a:xfrm>
            <a:off x="500034" y="1142984"/>
            <a:ext cx="2357454" cy="1285884"/>
          </a:xfrm>
        </p:spPr>
        <p:style>
          <a:lnRef idx="1">
            <a:schemeClr val="accent6"/>
          </a:lnRef>
          <a:fillRef idx="2">
            <a:schemeClr val="accent6"/>
          </a:fillRef>
          <a:effectRef idx="1">
            <a:schemeClr val="accent6"/>
          </a:effectRef>
          <a:fontRef idx="minor">
            <a:schemeClr val="dk1"/>
          </a:fontRef>
        </p:style>
        <p:txBody>
          <a:bodyPr>
            <a:normAutofit/>
          </a:bodyPr>
          <a:lstStyle/>
          <a:p>
            <a:pPr algn="ctr">
              <a:buNone/>
            </a:pPr>
            <a:r>
              <a:rPr lang="ru-RU" sz="2400" dirty="0" smtClean="0"/>
              <a:t>     Незанятые </a:t>
            </a:r>
            <a:r>
              <a:rPr lang="ru-RU" sz="2400" b="1" dirty="0" smtClean="0"/>
              <a:t>инвалиды </a:t>
            </a:r>
          </a:p>
        </p:txBody>
      </p:sp>
      <p:sp>
        <p:nvSpPr>
          <p:cNvPr id="7" name="Содержимое 2"/>
          <p:cNvSpPr txBox="1">
            <a:spLocks/>
          </p:cNvSpPr>
          <p:nvPr/>
        </p:nvSpPr>
        <p:spPr>
          <a:xfrm>
            <a:off x="3071802" y="1142984"/>
            <a:ext cx="3214710" cy="1285884"/>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endParaRPr lang="ru-RU" sz="800" dirty="0" smtClean="0"/>
          </a:p>
          <a:p>
            <a:pPr algn="ctr"/>
            <a:r>
              <a:rPr lang="ru-RU" sz="2000" dirty="0" smtClean="0"/>
              <a:t>Многодетные </a:t>
            </a:r>
            <a:r>
              <a:rPr lang="ru-RU" sz="2000" b="1" dirty="0" smtClean="0"/>
              <a:t>родители, родители, воспитывающие детей-инвалидов </a:t>
            </a:r>
          </a:p>
        </p:txBody>
      </p:sp>
      <p:sp>
        <p:nvSpPr>
          <p:cNvPr id="8" name="Содержимое 2"/>
          <p:cNvSpPr txBox="1">
            <a:spLocks/>
          </p:cNvSpPr>
          <p:nvPr/>
        </p:nvSpPr>
        <p:spPr>
          <a:xfrm>
            <a:off x="6500826" y="1142984"/>
            <a:ext cx="2357454" cy="1285884"/>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p>
            <a:pPr algn="ctr"/>
            <a:r>
              <a:rPr lang="ru-RU" b="1" dirty="0" smtClean="0"/>
              <a:t>Наркозависимые </a:t>
            </a:r>
            <a:r>
              <a:rPr lang="ru-RU" b="1" dirty="0" smtClean="0"/>
              <a:t>лица, прошедшие курс реабилитации </a:t>
            </a:r>
            <a:endParaRPr kumimoji="0" lang="ru-RU"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9" name="Содержимое 2"/>
          <p:cNvSpPr txBox="1">
            <a:spLocks/>
          </p:cNvSpPr>
          <p:nvPr/>
        </p:nvSpPr>
        <p:spPr>
          <a:xfrm>
            <a:off x="500034" y="2571744"/>
            <a:ext cx="8358246" cy="857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47500" lnSpcReduction="20000"/>
          </a:bodyPr>
          <a:lstStyle/>
          <a:p>
            <a:endParaRPr lang="ru-RU" sz="3200" dirty="0" smtClean="0"/>
          </a:p>
          <a:p>
            <a:r>
              <a:rPr lang="ru-RU" sz="3200" dirty="0" smtClean="0"/>
              <a:t>Юридические лица не должны находиться в процессе реорганизации, ликвидации, банкротства; индивидуальные предприниматели не должны прекратить деятельность в качестве индивидуального предпринимателя 	</a:t>
            </a:r>
          </a:p>
        </p:txBody>
      </p:sp>
      <p:sp>
        <p:nvSpPr>
          <p:cNvPr id="10" name="Содержимое 2"/>
          <p:cNvSpPr txBox="1">
            <a:spLocks/>
          </p:cNvSpPr>
          <p:nvPr/>
        </p:nvSpPr>
        <p:spPr>
          <a:xfrm>
            <a:off x="500034" y="3643314"/>
            <a:ext cx="8358246" cy="857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62500" lnSpcReduction="20000"/>
          </a:bodyPr>
          <a:lstStyle/>
          <a:p>
            <a:endParaRPr lang="ru-RU" sz="3200" dirty="0" smtClean="0"/>
          </a:p>
          <a:p>
            <a:r>
              <a:rPr lang="ru-RU" sz="3200" dirty="0" smtClean="0"/>
              <a:t>У работодателя отсутствует неисполненная обязанность по уплате налогов, сборов, страховых взносов, пеней, штрафов, процентов 	</a:t>
            </a:r>
          </a:p>
        </p:txBody>
      </p:sp>
      <p:sp>
        <p:nvSpPr>
          <p:cNvPr id="11" name="Содержимое 2"/>
          <p:cNvSpPr txBox="1">
            <a:spLocks/>
          </p:cNvSpPr>
          <p:nvPr/>
        </p:nvSpPr>
        <p:spPr>
          <a:xfrm>
            <a:off x="500034" y="4786322"/>
            <a:ext cx="8358246" cy="857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62500" lnSpcReduction="20000"/>
          </a:bodyPr>
          <a:lstStyle/>
          <a:p>
            <a:endParaRPr lang="ru-RU" sz="3200" dirty="0" smtClean="0"/>
          </a:p>
          <a:p>
            <a:r>
              <a:rPr lang="ru-RU" sz="3200" dirty="0" smtClean="0"/>
              <a:t>Работодатель не является иностранным юридическим лицом 	</a:t>
            </a:r>
          </a:p>
        </p:txBody>
      </p:sp>
      <p:sp>
        <p:nvSpPr>
          <p:cNvPr id="12" name="Содержимое 2"/>
          <p:cNvSpPr txBox="1">
            <a:spLocks/>
          </p:cNvSpPr>
          <p:nvPr/>
        </p:nvSpPr>
        <p:spPr>
          <a:xfrm>
            <a:off x="500034" y="5786454"/>
            <a:ext cx="8358246" cy="85725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47500" lnSpcReduction="20000"/>
          </a:bodyPr>
          <a:lstStyle/>
          <a:p>
            <a:endParaRPr lang="ru-RU" sz="3200" dirty="0" smtClean="0"/>
          </a:p>
          <a:p>
            <a:r>
              <a:rPr lang="ru-RU" sz="3200" dirty="0" smtClean="0"/>
              <a:t>Работодатель не получает средства из областного бюджета на возмещение затрат по оборудованию рабочих мест для трудоустройства данных категорий граждан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154098"/>
          </a:xfrm>
        </p:spPr>
        <p:txBody>
          <a:bodyPr>
            <a:normAutofit fontScale="90000"/>
          </a:bodyPr>
          <a:lstStyle/>
          <a:p>
            <a:r>
              <a:rPr lang="ru-RU" dirty="0" smtClean="0"/>
              <a:t/>
            </a:r>
            <a:br>
              <a:rPr lang="ru-RU" dirty="0" smtClean="0"/>
            </a:br>
            <a:endParaRPr lang="ru-RU" dirty="0"/>
          </a:p>
        </p:txBody>
      </p:sp>
      <p:pic>
        <p:nvPicPr>
          <p:cNvPr id="6" name="Рисунок 5" descr="images.png"/>
          <p:cNvPicPr>
            <a:picLocks noChangeAspect="1"/>
          </p:cNvPicPr>
          <p:nvPr/>
        </p:nvPicPr>
        <p:blipFill>
          <a:blip r:embed="rId3"/>
          <a:stretch>
            <a:fillRect/>
          </a:stretch>
        </p:blipFill>
        <p:spPr>
          <a:xfrm>
            <a:off x="4357686" y="5872216"/>
            <a:ext cx="661986" cy="985784"/>
          </a:xfrm>
          <a:prstGeom prst="rect">
            <a:avLst/>
          </a:prstGeom>
        </p:spPr>
      </p:pic>
      <p:sp>
        <p:nvSpPr>
          <p:cNvPr id="8" name="Содержимое 2"/>
          <p:cNvSpPr>
            <a:spLocks noGrp="1"/>
          </p:cNvSpPr>
          <p:nvPr>
            <p:ph idx="1"/>
          </p:nvPr>
        </p:nvSpPr>
        <p:spPr>
          <a:xfrm>
            <a:off x="571472" y="642918"/>
            <a:ext cx="2357454" cy="571504"/>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ctr">
              <a:buNone/>
            </a:pPr>
            <a:r>
              <a:rPr lang="ru-RU" sz="2400" dirty="0" smtClean="0"/>
              <a:t>     Незанятые </a:t>
            </a:r>
            <a:r>
              <a:rPr lang="ru-RU" sz="2400" b="1" dirty="0" smtClean="0"/>
              <a:t>инвалиды </a:t>
            </a:r>
          </a:p>
        </p:txBody>
      </p:sp>
      <p:sp>
        <p:nvSpPr>
          <p:cNvPr id="9" name="Содержимое 2"/>
          <p:cNvSpPr txBox="1">
            <a:spLocks/>
          </p:cNvSpPr>
          <p:nvPr/>
        </p:nvSpPr>
        <p:spPr>
          <a:xfrm>
            <a:off x="3071802" y="642918"/>
            <a:ext cx="3214710" cy="50006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62500" lnSpcReduction="20000"/>
          </a:bodyPr>
          <a:lstStyle/>
          <a:p>
            <a:endParaRPr lang="ru-RU" sz="800" dirty="0" smtClean="0"/>
          </a:p>
          <a:p>
            <a:pPr algn="ctr"/>
            <a:r>
              <a:rPr lang="ru-RU" sz="2000" dirty="0" smtClean="0"/>
              <a:t>Многодетные </a:t>
            </a:r>
            <a:r>
              <a:rPr lang="ru-RU" sz="2000" b="1" dirty="0" smtClean="0"/>
              <a:t>родители, родители, воспитывающие детей-инвалидов </a:t>
            </a:r>
          </a:p>
        </p:txBody>
      </p:sp>
      <p:sp>
        <p:nvSpPr>
          <p:cNvPr id="10" name="Содержимое 2"/>
          <p:cNvSpPr txBox="1">
            <a:spLocks/>
          </p:cNvSpPr>
          <p:nvPr/>
        </p:nvSpPr>
        <p:spPr>
          <a:xfrm>
            <a:off x="6572264" y="642918"/>
            <a:ext cx="2357454" cy="50006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62500" lnSpcReduction="20000"/>
          </a:bodyPr>
          <a:lstStyle/>
          <a:p>
            <a:pPr algn="ctr"/>
            <a:r>
              <a:rPr lang="ru-RU" b="1" dirty="0" smtClean="0"/>
              <a:t>Наркозависимые </a:t>
            </a:r>
            <a:r>
              <a:rPr lang="ru-RU" b="1" dirty="0" smtClean="0"/>
              <a:t>лица, прошедшие курс реабилитации </a:t>
            </a:r>
            <a:endParaRPr kumimoji="0" lang="ru-RU"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11" name="Содержимое 2"/>
          <p:cNvSpPr txBox="1">
            <a:spLocks/>
          </p:cNvSpPr>
          <p:nvPr/>
        </p:nvSpPr>
        <p:spPr>
          <a:xfrm>
            <a:off x="571472" y="2643182"/>
            <a:ext cx="8358246" cy="57150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40000" lnSpcReduction="20000"/>
          </a:bodyPr>
          <a:lstStyle/>
          <a:p>
            <a:endParaRPr lang="ru-RU" sz="3200" dirty="0" smtClean="0"/>
          </a:p>
          <a:p>
            <a:pPr algn="ctr"/>
            <a:r>
              <a:rPr lang="ru-RU" sz="3200" dirty="0" smtClean="0"/>
              <a:t>3. Приобретение оборудования в период не ранее двух месяцев до даты направления в центр занятости сведений о вакансиях 	</a:t>
            </a:r>
          </a:p>
        </p:txBody>
      </p:sp>
      <p:sp>
        <p:nvSpPr>
          <p:cNvPr id="12" name="Содержимое 2"/>
          <p:cNvSpPr txBox="1">
            <a:spLocks/>
          </p:cNvSpPr>
          <p:nvPr/>
        </p:nvSpPr>
        <p:spPr>
          <a:xfrm>
            <a:off x="571472" y="3286124"/>
            <a:ext cx="8358246" cy="57150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55000" lnSpcReduction="20000"/>
          </a:bodyPr>
          <a:lstStyle/>
          <a:p>
            <a:endParaRPr lang="ru-RU" sz="3200" dirty="0" smtClean="0"/>
          </a:p>
          <a:p>
            <a:pPr algn="ctr"/>
            <a:r>
              <a:rPr lang="ru-RU" sz="3200" dirty="0" smtClean="0"/>
              <a:t>4. Трудоустройство 	</a:t>
            </a:r>
          </a:p>
        </p:txBody>
      </p:sp>
      <p:sp>
        <p:nvSpPr>
          <p:cNvPr id="13" name="Содержимое 2"/>
          <p:cNvSpPr txBox="1">
            <a:spLocks/>
          </p:cNvSpPr>
          <p:nvPr/>
        </p:nvSpPr>
        <p:spPr>
          <a:xfrm>
            <a:off x="571472" y="2000240"/>
            <a:ext cx="8358246" cy="57150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47500" lnSpcReduction="20000"/>
          </a:bodyPr>
          <a:lstStyle/>
          <a:p>
            <a:endParaRPr lang="ru-RU" sz="3200" dirty="0" smtClean="0"/>
          </a:p>
          <a:p>
            <a:pPr algn="ctr"/>
            <a:r>
              <a:rPr lang="ru-RU" sz="3200" dirty="0" smtClean="0"/>
              <a:t>2. Осуществление деятельности на территории Свердловской области не менее года 	</a:t>
            </a:r>
          </a:p>
        </p:txBody>
      </p:sp>
      <p:sp>
        <p:nvSpPr>
          <p:cNvPr id="14" name="Содержимое 2"/>
          <p:cNvSpPr txBox="1">
            <a:spLocks/>
          </p:cNvSpPr>
          <p:nvPr/>
        </p:nvSpPr>
        <p:spPr>
          <a:xfrm>
            <a:off x="571472" y="1357298"/>
            <a:ext cx="8358246" cy="57150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40000" lnSpcReduction="20000"/>
          </a:bodyPr>
          <a:lstStyle/>
          <a:p>
            <a:endParaRPr lang="ru-RU" sz="3200" dirty="0" smtClean="0"/>
          </a:p>
          <a:p>
            <a:pPr algn="ctr"/>
            <a:r>
              <a:rPr lang="ru-RU" sz="3200" dirty="0" smtClean="0"/>
              <a:t>1. Наличие на законном основании здания (помещения), в котором оборудуется рабочее место 	</a:t>
            </a:r>
          </a:p>
        </p:txBody>
      </p:sp>
      <p:sp>
        <p:nvSpPr>
          <p:cNvPr id="17" name="Содержимое 2"/>
          <p:cNvSpPr txBox="1">
            <a:spLocks/>
          </p:cNvSpPr>
          <p:nvPr/>
        </p:nvSpPr>
        <p:spPr>
          <a:xfrm>
            <a:off x="571472" y="3929066"/>
            <a:ext cx="2643206" cy="642942"/>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fontScale="62500" lnSpcReduction="20000"/>
          </a:bodyPr>
          <a:lstStyle/>
          <a:p>
            <a:endParaRPr lang="ru-RU" sz="2400" dirty="0" smtClean="0"/>
          </a:p>
          <a:p>
            <a:r>
              <a:rPr lang="ru-RU" sz="2400" i="1" dirty="0" smtClean="0"/>
              <a:t>по направлению </a:t>
            </a:r>
          </a:p>
          <a:p>
            <a:r>
              <a:rPr lang="ru-RU" sz="2400" i="1" dirty="0" smtClean="0"/>
              <a:t>центра занятости 	</a:t>
            </a:r>
          </a:p>
        </p:txBody>
      </p:sp>
      <p:sp>
        <p:nvSpPr>
          <p:cNvPr id="18" name="Содержимое 2"/>
          <p:cNvSpPr txBox="1">
            <a:spLocks/>
          </p:cNvSpPr>
          <p:nvPr/>
        </p:nvSpPr>
        <p:spPr>
          <a:xfrm>
            <a:off x="6215074" y="3929066"/>
            <a:ext cx="2714644" cy="642942"/>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40000" lnSpcReduction="20000"/>
          </a:bodyPr>
          <a:lstStyle/>
          <a:p>
            <a:endParaRPr lang="ru-RU" sz="2400" dirty="0" smtClean="0"/>
          </a:p>
          <a:p>
            <a:r>
              <a:rPr lang="ru-RU" sz="2400" i="1" dirty="0" smtClean="0"/>
              <a:t>по направлению реабилитационного центра в рамках договора с реабилитационным центром 	</a:t>
            </a:r>
          </a:p>
        </p:txBody>
      </p:sp>
      <p:sp>
        <p:nvSpPr>
          <p:cNvPr id="19" name="Содержимое 2"/>
          <p:cNvSpPr txBox="1">
            <a:spLocks/>
          </p:cNvSpPr>
          <p:nvPr/>
        </p:nvSpPr>
        <p:spPr>
          <a:xfrm>
            <a:off x="3357554" y="3929066"/>
            <a:ext cx="2643206" cy="642942"/>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62500" lnSpcReduction="20000"/>
          </a:bodyPr>
          <a:lstStyle/>
          <a:p>
            <a:endParaRPr lang="ru-RU" sz="2400" dirty="0" smtClean="0"/>
          </a:p>
          <a:p>
            <a:r>
              <a:rPr lang="ru-RU" sz="2400" i="1" dirty="0" smtClean="0"/>
              <a:t>по направлению </a:t>
            </a:r>
          </a:p>
          <a:p>
            <a:r>
              <a:rPr lang="ru-RU" sz="2400" i="1" dirty="0" smtClean="0"/>
              <a:t>центра занятости 	</a:t>
            </a:r>
          </a:p>
        </p:txBody>
      </p:sp>
      <p:sp>
        <p:nvSpPr>
          <p:cNvPr id="20" name="Содержимое 2"/>
          <p:cNvSpPr txBox="1">
            <a:spLocks/>
          </p:cNvSpPr>
          <p:nvPr/>
        </p:nvSpPr>
        <p:spPr>
          <a:xfrm>
            <a:off x="571472" y="5286388"/>
            <a:ext cx="8358246" cy="57150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40000" lnSpcReduction="20000"/>
          </a:bodyPr>
          <a:lstStyle/>
          <a:p>
            <a:endParaRPr lang="ru-RU" sz="3200" dirty="0" smtClean="0"/>
          </a:p>
          <a:p>
            <a:r>
              <a:rPr lang="ru-RU" sz="3200" dirty="0" smtClean="0"/>
              <a:t>6. Установление комиссией центра занятости факта оборудования рабочего места и трудоустройства лиц соответствующей категории граждан 	</a:t>
            </a:r>
          </a:p>
        </p:txBody>
      </p:sp>
      <p:sp>
        <p:nvSpPr>
          <p:cNvPr id="21" name="Содержимое 2"/>
          <p:cNvSpPr txBox="1">
            <a:spLocks/>
          </p:cNvSpPr>
          <p:nvPr/>
        </p:nvSpPr>
        <p:spPr>
          <a:xfrm>
            <a:off x="571472" y="4643446"/>
            <a:ext cx="8358246" cy="57150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40000" lnSpcReduction="20000"/>
          </a:bodyPr>
          <a:lstStyle/>
          <a:p>
            <a:endParaRPr lang="ru-RU" sz="3200" dirty="0" smtClean="0"/>
          </a:p>
          <a:p>
            <a:pPr algn="ctr"/>
            <a:r>
              <a:rPr lang="ru-RU" sz="3200" dirty="0" smtClean="0"/>
              <a:t>5. Обязательство зарезервировать рабочее место и трудоустраивать на него лиц из числа соответствующей категории граждан не менее чем в течение одного года с даты первичного трудоустройства 	</a:t>
            </a:r>
          </a:p>
        </p:txBody>
      </p:sp>
      <p:sp>
        <p:nvSpPr>
          <p:cNvPr id="26" name="Содержимое 2"/>
          <p:cNvSpPr txBox="1">
            <a:spLocks/>
          </p:cNvSpPr>
          <p:nvPr/>
        </p:nvSpPr>
        <p:spPr>
          <a:xfrm>
            <a:off x="571472" y="5929330"/>
            <a:ext cx="2643206" cy="642942"/>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fontScale="47500" lnSpcReduction="20000"/>
          </a:bodyPr>
          <a:lstStyle/>
          <a:p>
            <a:endParaRPr lang="ru-RU" sz="2400" dirty="0" smtClean="0"/>
          </a:p>
          <a:p>
            <a:r>
              <a:rPr lang="ru-RU" sz="2400" dirty="0" smtClean="0"/>
              <a:t>7. Назначение наставника инвалидам, трудоустроенным на оборудованные (оснащенные) места 	</a:t>
            </a:r>
          </a:p>
        </p:txBody>
      </p:sp>
      <p:sp>
        <p:nvSpPr>
          <p:cNvPr id="27" name="Содержимое 2"/>
          <p:cNvSpPr txBox="1">
            <a:spLocks/>
          </p:cNvSpPr>
          <p:nvPr/>
        </p:nvSpPr>
        <p:spPr>
          <a:xfrm>
            <a:off x="6286512" y="5929330"/>
            <a:ext cx="2643206" cy="642942"/>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32500" lnSpcReduction="20000"/>
          </a:bodyPr>
          <a:lstStyle/>
          <a:p>
            <a:endParaRPr lang="ru-RU" sz="2400" dirty="0" smtClean="0"/>
          </a:p>
          <a:p>
            <a:r>
              <a:rPr lang="ru-RU" sz="2400" dirty="0" smtClean="0"/>
              <a:t>7. Наличие договора у работодателя с реабилитационным центром о трудоустройстве </a:t>
            </a:r>
            <a:r>
              <a:rPr lang="ru-RU" sz="2400" dirty="0" err="1" smtClean="0"/>
              <a:t>реабилитантов</a:t>
            </a:r>
            <a:r>
              <a:rPr lang="ru-RU" sz="2400" dirty="0" smtClean="0"/>
              <a:t> с организацией стажировки 	</a:t>
            </a:r>
          </a:p>
        </p:txBody>
      </p:sp>
      <p:sp>
        <p:nvSpPr>
          <p:cNvPr id="28" name="Содержимое 2"/>
          <p:cNvSpPr txBox="1">
            <a:spLocks/>
          </p:cNvSpPr>
          <p:nvPr/>
        </p:nvSpPr>
        <p:spPr>
          <a:xfrm>
            <a:off x="571472" y="142852"/>
            <a:ext cx="8358246" cy="41910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32500" lnSpcReduction="20000"/>
          </a:bodyPr>
          <a:lstStyle/>
          <a:p>
            <a:endParaRPr lang="ru-RU" sz="2400" dirty="0" smtClean="0"/>
          </a:p>
          <a:p>
            <a:pPr algn="ctr"/>
            <a:r>
              <a:rPr lang="ru-RU" sz="4500" b="1" dirty="0" smtClean="0"/>
              <a:t>Условия предоставления работодателям субсидий </a:t>
            </a:r>
            <a:endParaRPr lang="ru-RU" sz="45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57126" y="142852"/>
            <a:ext cx="8786874" cy="500066"/>
          </a:xfrm>
        </p:spPr>
        <p:style>
          <a:lnRef idx="1">
            <a:schemeClr val="accent3"/>
          </a:lnRef>
          <a:fillRef idx="2">
            <a:schemeClr val="accent3"/>
          </a:fillRef>
          <a:effectRef idx="1">
            <a:schemeClr val="accent3"/>
          </a:effectRef>
          <a:fontRef idx="minor">
            <a:schemeClr val="dk1"/>
          </a:fontRef>
        </p:style>
        <p:txBody>
          <a:bodyPr>
            <a:noAutofit/>
          </a:bodyPr>
          <a:lstStyle/>
          <a:p>
            <a:r>
              <a:rPr lang="ru-RU" sz="1800" b="1" dirty="0" smtClean="0"/>
              <a:t/>
            </a:r>
            <a:br>
              <a:rPr lang="ru-RU" sz="1800" b="1" dirty="0" smtClean="0"/>
            </a:br>
            <a:r>
              <a:rPr lang="ru-RU" sz="1800" b="1" dirty="0" smtClean="0"/>
              <a:t/>
            </a:r>
            <a:br>
              <a:rPr lang="ru-RU" sz="1800" b="1" dirty="0" smtClean="0"/>
            </a:br>
            <a:r>
              <a:rPr lang="ru-RU" sz="1800" b="1" dirty="0" smtClean="0"/>
              <a:t>Документы</a:t>
            </a:r>
            <a:r>
              <a:rPr lang="ru-RU" sz="1800" b="1" dirty="0" smtClean="0"/>
              <a:t>, представляемые работодателем в центр занятости</a:t>
            </a:r>
            <a:r>
              <a:rPr lang="ru-RU" sz="1800" dirty="0" smtClean="0"/>
              <a:t/>
            </a:r>
            <a:br>
              <a:rPr lang="ru-RU" sz="1800" dirty="0" smtClean="0"/>
            </a:br>
            <a:r>
              <a:rPr lang="ru-RU" sz="1800" dirty="0" smtClean="0"/>
              <a:t/>
            </a:r>
            <a:br>
              <a:rPr lang="ru-RU" sz="1800" dirty="0" smtClean="0"/>
            </a:br>
            <a:endParaRPr lang="ru-RU" sz="1800" dirty="0"/>
          </a:p>
        </p:txBody>
      </p:sp>
      <p:sp>
        <p:nvSpPr>
          <p:cNvPr id="9" name="Содержимое 2"/>
          <p:cNvSpPr>
            <a:spLocks noGrp="1"/>
          </p:cNvSpPr>
          <p:nvPr>
            <p:ph idx="1"/>
          </p:nvPr>
        </p:nvSpPr>
        <p:spPr>
          <a:xfrm>
            <a:off x="428596" y="785794"/>
            <a:ext cx="2357454" cy="500066"/>
          </a:xfrm>
        </p:spPr>
        <p:style>
          <a:lnRef idx="1">
            <a:schemeClr val="accent6"/>
          </a:lnRef>
          <a:fillRef idx="2">
            <a:schemeClr val="accent6"/>
          </a:fillRef>
          <a:effectRef idx="1">
            <a:schemeClr val="accent6"/>
          </a:effectRef>
          <a:fontRef idx="minor">
            <a:schemeClr val="dk1"/>
          </a:fontRef>
        </p:style>
        <p:txBody>
          <a:bodyPr>
            <a:normAutofit fontScale="62500" lnSpcReduction="20000"/>
          </a:bodyPr>
          <a:lstStyle/>
          <a:p>
            <a:pPr algn="ctr">
              <a:buNone/>
            </a:pPr>
            <a:r>
              <a:rPr lang="ru-RU" sz="2400" dirty="0" smtClean="0"/>
              <a:t>     Незанятые </a:t>
            </a:r>
            <a:r>
              <a:rPr lang="ru-RU" sz="2400" b="1" dirty="0" smtClean="0"/>
              <a:t>инвалиды </a:t>
            </a:r>
          </a:p>
        </p:txBody>
      </p:sp>
      <p:sp>
        <p:nvSpPr>
          <p:cNvPr id="10" name="Содержимое 2"/>
          <p:cNvSpPr txBox="1">
            <a:spLocks/>
          </p:cNvSpPr>
          <p:nvPr/>
        </p:nvSpPr>
        <p:spPr>
          <a:xfrm>
            <a:off x="3071802" y="785794"/>
            <a:ext cx="3214710" cy="50006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62500" lnSpcReduction="20000"/>
          </a:bodyPr>
          <a:lstStyle/>
          <a:p>
            <a:endParaRPr lang="ru-RU" sz="800" dirty="0" smtClean="0"/>
          </a:p>
          <a:p>
            <a:pPr algn="ctr"/>
            <a:r>
              <a:rPr lang="ru-RU" sz="2000" dirty="0" smtClean="0"/>
              <a:t>Многодетные </a:t>
            </a:r>
            <a:r>
              <a:rPr lang="ru-RU" sz="2000" b="1" dirty="0" smtClean="0"/>
              <a:t>родители, родители, воспитывающие детей-инвалидов </a:t>
            </a:r>
          </a:p>
        </p:txBody>
      </p:sp>
      <p:sp>
        <p:nvSpPr>
          <p:cNvPr id="11" name="Содержимое 2"/>
          <p:cNvSpPr txBox="1">
            <a:spLocks/>
          </p:cNvSpPr>
          <p:nvPr/>
        </p:nvSpPr>
        <p:spPr>
          <a:xfrm>
            <a:off x="6572264" y="785794"/>
            <a:ext cx="2357454" cy="50006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62500" lnSpcReduction="20000"/>
          </a:bodyPr>
          <a:lstStyle/>
          <a:p>
            <a:pPr algn="ctr"/>
            <a:r>
              <a:rPr lang="ru-RU" b="1" dirty="0" smtClean="0"/>
              <a:t>Наркозависимые </a:t>
            </a:r>
            <a:r>
              <a:rPr lang="ru-RU" b="1" dirty="0" smtClean="0"/>
              <a:t>лица, прошедшие курс реабилитации </a:t>
            </a:r>
            <a:endParaRPr kumimoji="0" lang="ru-RU"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12" name="Заголовок 4"/>
          <p:cNvSpPr txBox="1">
            <a:spLocks/>
          </p:cNvSpPr>
          <p:nvPr/>
        </p:nvSpPr>
        <p:spPr>
          <a:xfrm>
            <a:off x="142844" y="1357298"/>
            <a:ext cx="8786874" cy="50006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algn="ctr"/>
            <a:r>
              <a:rPr lang="ru-RU" dirty="0" smtClean="0"/>
              <a:t>Заявка </a:t>
            </a:r>
            <a:r>
              <a:rPr lang="ru-RU" dirty="0" smtClean="0"/>
              <a:t>по форме, прилагаемой к соответствующему порядку 	</a:t>
            </a:r>
          </a:p>
        </p:txBody>
      </p:sp>
      <p:sp>
        <p:nvSpPr>
          <p:cNvPr id="13" name="Заголовок 4"/>
          <p:cNvSpPr txBox="1">
            <a:spLocks/>
          </p:cNvSpPr>
          <p:nvPr/>
        </p:nvSpPr>
        <p:spPr>
          <a:xfrm>
            <a:off x="142844" y="2357430"/>
            <a:ext cx="8786874" cy="50006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r>
              <a:rPr lang="ru-RU" sz="1600" dirty="0" smtClean="0"/>
              <a:t>2</a:t>
            </a:r>
            <a:r>
              <a:rPr lang="ru-RU" sz="1600" dirty="0" smtClean="0"/>
              <a:t>. Копии документов, подтверждающих право собственности или иное законное основание пользования зданием (помещением), в котором оборудовано рабочее место 	</a:t>
            </a:r>
          </a:p>
        </p:txBody>
      </p:sp>
      <p:sp>
        <p:nvSpPr>
          <p:cNvPr id="14" name="Заголовок 4"/>
          <p:cNvSpPr txBox="1">
            <a:spLocks/>
          </p:cNvSpPr>
          <p:nvPr/>
        </p:nvSpPr>
        <p:spPr>
          <a:xfrm>
            <a:off x="142844" y="1928802"/>
            <a:ext cx="8786874" cy="35719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r>
              <a:rPr lang="ru-RU" dirty="0" smtClean="0"/>
              <a:t>1</a:t>
            </a:r>
            <a:r>
              <a:rPr lang="ru-RU" dirty="0" smtClean="0"/>
              <a:t>. Копии учредительных документов 	</a:t>
            </a:r>
          </a:p>
        </p:txBody>
      </p:sp>
      <p:sp>
        <p:nvSpPr>
          <p:cNvPr id="15" name="Заголовок 4"/>
          <p:cNvSpPr txBox="1">
            <a:spLocks/>
          </p:cNvSpPr>
          <p:nvPr/>
        </p:nvSpPr>
        <p:spPr>
          <a:xfrm>
            <a:off x="142844" y="2928934"/>
            <a:ext cx="8786874" cy="71438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r>
              <a:rPr lang="ru-RU" sz="1200" dirty="0" smtClean="0"/>
              <a:t>3</a:t>
            </a:r>
            <a:r>
              <a:rPr lang="ru-RU" sz="1200" dirty="0" smtClean="0"/>
              <a:t>. Документы, подтверждающие полномочия лица, действующего от имени работодателя в случае подписания заявки уполномоченным работодателем должностным лицом, копия паспорта (всех страниц) индивидуального предпринимателя) </a:t>
            </a:r>
            <a:r>
              <a:rPr lang="ru-RU" sz="1200" dirty="0" smtClean="0"/>
              <a:t>либо документа</a:t>
            </a:r>
            <a:r>
              <a:rPr lang="ru-RU" sz="1200" dirty="0" smtClean="0"/>
              <a:t>, его заменяющего, с представлением оригинала паспорта </a:t>
            </a:r>
            <a:r>
              <a:rPr lang="ru-RU" dirty="0" smtClean="0"/>
              <a:t>	</a:t>
            </a:r>
          </a:p>
        </p:txBody>
      </p:sp>
      <p:sp>
        <p:nvSpPr>
          <p:cNvPr id="16" name="Заголовок 4"/>
          <p:cNvSpPr txBox="1">
            <a:spLocks/>
          </p:cNvSpPr>
          <p:nvPr/>
        </p:nvSpPr>
        <p:spPr>
          <a:xfrm>
            <a:off x="142844" y="3714752"/>
            <a:ext cx="8786874" cy="42862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r>
              <a:rPr lang="ru-RU" sz="1400" dirty="0" smtClean="0"/>
              <a:t>4</a:t>
            </a:r>
            <a:r>
              <a:rPr lang="ru-RU" sz="1400" dirty="0" smtClean="0"/>
              <a:t>. Справка российской кредитной организации с указанием банковских реквизитов и номера счета работодателя для перечисления субсидии </a:t>
            </a:r>
            <a:r>
              <a:rPr lang="ru-RU" dirty="0" smtClean="0"/>
              <a:t>	</a:t>
            </a:r>
          </a:p>
        </p:txBody>
      </p:sp>
      <p:sp>
        <p:nvSpPr>
          <p:cNvPr id="17" name="Заголовок 4"/>
          <p:cNvSpPr txBox="1">
            <a:spLocks/>
          </p:cNvSpPr>
          <p:nvPr/>
        </p:nvSpPr>
        <p:spPr>
          <a:xfrm>
            <a:off x="142844" y="4214818"/>
            <a:ext cx="8786874" cy="78581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r>
              <a:rPr lang="ru-RU" sz="1200" dirty="0" smtClean="0"/>
              <a:t>5</a:t>
            </a:r>
            <a:r>
              <a:rPr lang="ru-RU" sz="1200" dirty="0" smtClean="0"/>
              <a:t>. Копии договоров купли-продажи или копии договоров поставки (при наличии), копии товарных накладных и (или) товарно-транспортных накладных, копии счетов и (или) счетов-фактур, содержащих характеристики оборудования, копии платежных поручений и (или) иных первичных финансовых документов, подтверждающих приобретение оборудования для оборудования (оснащения) рабочих мест </a:t>
            </a:r>
            <a:r>
              <a:rPr lang="ru-RU" dirty="0" smtClean="0"/>
              <a:t>	</a:t>
            </a:r>
          </a:p>
        </p:txBody>
      </p:sp>
      <p:sp>
        <p:nvSpPr>
          <p:cNvPr id="18" name="Заголовок 4"/>
          <p:cNvSpPr txBox="1">
            <a:spLocks/>
          </p:cNvSpPr>
          <p:nvPr/>
        </p:nvSpPr>
        <p:spPr>
          <a:xfrm>
            <a:off x="142844" y="5072074"/>
            <a:ext cx="8786874" cy="50006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r>
              <a:rPr lang="ru-RU" sz="1400" dirty="0" smtClean="0"/>
              <a:t>6</a:t>
            </a:r>
            <a:r>
              <a:rPr lang="ru-RU" sz="1400" dirty="0" smtClean="0"/>
              <a:t>. Копии актов приема-передачи оборудования или иных первичных учетных документов, подтверждающих прием и передачу оборудования для оборудования (оснащения) рабочих мест 	</a:t>
            </a:r>
          </a:p>
        </p:txBody>
      </p:sp>
      <p:sp>
        <p:nvSpPr>
          <p:cNvPr id="19" name="Заголовок 4"/>
          <p:cNvSpPr txBox="1">
            <a:spLocks/>
          </p:cNvSpPr>
          <p:nvPr/>
        </p:nvSpPr>
        <p:spPr>
          <a:xfrm>
            <a:off x="142844" y="5643578"/>
            <a:ext cx="8786874" cy="50006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r>
              <a:rPr lang="ru-RU" sz="1400" dirty="0" smtClean="0"/>
              <a:t>7</a:t>
            </a:r>
            <a:r>
              <a:rPr lang="ru-RU" sz="1400" dirty="0" smtClean="0"/>
              <a:t>. Копии документов, подтверждающих монтаж, установку оборудования для оборудования (оснащения) рабочих мест (при наличии) </a:t>
            </a:r>
            <a:r>
              <a:rPr lang="ru-RU" dirty="0" smtClean="0"/>
              <a:t>	</a:t>
            </a:r>
          </a:p>
        </p:txBody>
      </p:sp>
      <p:sp>
        <p:nvSpPr>
          <p:cNvPr id="20" name="Заголовок 4"/>
          <p:cNvSpPr txBox="1">
            <a:spLocks/>
          </p:cNvSpPr>
          <p:nvPr/>
        </p:nvSpPr>
        <p:spPr>
          <a:xfrm>
            <a:off x="142844" y="6215082"/>
            <a:ext cx="8786874" cy="50006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r>
              <a:rPr lang="ru-RU" sz="1400" dirty="0" smtClean="0"/>
              <a:t>8</a:t>
            </a:r>
            <a:r>
              <a:rPr lang="ru-RU" sz="1400" dirty="0" smtClean="0"/>
              <a:t>. Выписка из ЕГРЮЛ или ЕГРИП по состоянию на дату не ранее чем за четырнадцать календарных дней до даты представления работодателем заявки </a:t>
            </a:r>
            <a:r>
              <a:rPr lang="ru-RU"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643998" cy="71438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2400" b="1" dirty="0" smtClean="0"/>
              <a:t>Документы</a:t>
            </a:r>
            <a:r>
              <a:rPr lang="ru-RU" sz="2400" b="1" dirty="0" smtClean="0"/>
              <a:t>, представляемые работодателем в центр занятости (продолжение)</a:t>
            </a:r>
            <a:endParaRPr lang="ru-RU" sz="2200" dirty="0"/>
          </a:p>
        </p:txBody>
      </p:sp>
      <p:sp>
        <p:nvSpPr>
          <p:cNvPr id="14" name="Содержимое 2"/>
          <p:cNvSpPr>
            <a:spLocks noGrp="1"/>
          </p:cNvSpPr>
          <p:nvPr>
            <p:ph idx="1"/>
          </p:nvPr>
        </p:nvSpPr>
        <p:spPr>
          <a:xfrm>
            <a:off x="357158" y="928670"/>
            <a:ext cx="2357454" cy="500066"/>
          </a:xfrm>
        </p:spPr>
        <p:style>
          <a:lnRef idx="1">
            <a:schemeClr val="accent6"/>
          </a:lnRef>
          <a:fillRef idx="2">
            <a:schemeClr val="accent6"/>
          </a:fillRef>
          <a:effectRef idx="1">
            <a:schemeClr val="accent6"/>
          </a:effectRef>
          <a:fontRef idx="minor">
            <a:schemeClr val="dk1"/>
          </a:fontRef>
        </p:style>
        <p:txBody>
          <a:bodyPr>
            <a:normAutofit fontScale="62500" lnSpcReduction="20000"/>
          </a:bodyPr>
          <a:lstStyle/>
          <a:p>
            <a:pPr algn="ctr">
              <a:buNone/>
            </a:pPr>
            <a:r>
              <a:rPr lang="ru-RU" sz="2400" dirty="0" smtClean="0"/>
              <a:t>     Незанятые </a:t>
            </a:r>
            <a:r>
              <a:rPr lang="ru-RU" sz="2400" b="1" dirty="0" smtClean="0"/>
              <a:t>инвалиды </a:t>
            </a:r>
          </a:p>
        </p:txBody>
      </p:sp>
      <p:sp>
        <p:nvSpPr>
          <p:cNvPr id="15" name="Содержимое 2"/>
          <p:cNvSpPr txBox="1">
            <a:spLocks/>
          </p:cNvSpPr>
          <p:nvPr/>
        </p:nvSpPr>
        <p:spPr>
          <a:xfrm>
            <a:off x="3000364" y="928670"/>
            <a:ext cx="3214710" cy="50006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62500" lnSpcReduction="20000"/>
          </a:bodyPr>
          <a:lstStyle/>
          <a:p>
            <a:endParaRPr lang="ru-RU" sz="800" dirty="0" smtClean="0"/>
          </a:p>
          <a:p>
            <a:pPr algn="ctr"/>
            <a:r>
              <a:rPr lang="ru-RU" sz="2000" dirty="0" smtClean="0"/>
              <a:t>Многодетные </a:t>
            </a:r>
            <a:r>
              <a:rPr lang="ru-RU" sz="2000" b="1" dirty="0" smtClean="0"/>
              <a:t>родители, родители, воспитывающие детей-инвалидов </a:t>
            </a:r>
          </a:p>
        </p:txBody>
      </p:sp>
      <p:sp>
        <p:nvSpPr>
          <p:cNvPr id="16" name="Содержимое 2"/>
          <p:cNvSpPr txBox="1">
            <a:spLocks/>
          </p:cNvSpPr>
          <p:nvPr/>
        </p:nvSpPr>
        <p:spPr>
          <a:xfrm>
            <a:off x="6500826" y="928670"/>
            <a:ext cx="2357454" cy="50006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62500" lnSpcReduction="20000"/>
          </a:bodyPr>
          <a:lstStyle/>
          <a:p>
            <a:pPr algn="ctr"/>
            <a:r>
              <a:rPr lang="ru-RU" b="1" dirty="0" smtClean="0"/>
              <a:t>Наркозависимые </a:t>
            </a:r>
            <a:r>
              <a:rPr lang="ru-RU" b="1" dirty="0" smtClean="0"/>
              <a:t>лица, прошедшие курс реабилитации </a:t>
            </a:r>
            <a:endParaRPr kumimoji="0" lang="ru-RU"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17" name="Заголовок 1"/>
          <p:cNvSpPr txBox="1">
            <a:spLocks/>
          </p:cNvSpPr>
          <p:nvPr/>
        </p:nvSpPr>
        <p:spPr>
          <a:xfrm>
            <a:off x="214282" y="2714620"/>
            <a:ext cx="8643998" cy="50006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45000" lnSpcReduction="20000"/>
          </a:bodyPr>
          <a:lstStyle/>
          <a:p>
            <a:r>
              <a:rPr lang="ru-RU" sz="2400" dirty="0" smtClean="0"/>
              <a:t>11</a:t>
            </a:r>
            <a:r>
              <a:rPr lang="ru-RU" sz="2400" dirty="0" smtClean="0"/>
              <a:t>. Копия приказа о создании (выделении) рабочих мест для трудоустройства лиц отдельных категорий граждан, содержащего информацию об оборудовании, инвентаре (предметах производственного назначения и хозяйственного обихода), программном обеспечении (компьютерных программах), мебели, необходимых для оборудования (оснащения) рабочего места 	</a:t>
            </a:r>
          </a:p>
        </p:txBody>
      </p:sp>
      <p:sp>
        <p:nvSpPr>
          <p:cNvPr id="18" name="Заголовок 1"/>
          <p:cNvSpPr txBox="1">
            <a:spLocks/>
          </p:cNvSpPr>
          <p:nvPr/>
        </p:nvSpPr>
        <p:spPr>
          <a:xfrm>
            <a:off x="214282" y="2143116"/>
            <a:ext cx="8643998" cy="42862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37500" lnSpcReduction="20000"/>
          </a:bodyPr>
          <a:lstStyle/>
          <a:p>
            <a:r>
              <a:rPr lang="ru-RU" sz="2400" dirty="0" smtClean="0"/>
              <a:t>10</a:t>
            </a:r>
            <a:r>
              <a:rPr lang="ru-RU" sz="2400" dirty="0" smtClean="0"/>
              <a:t>. Копии документов подтверждающих трудоустройство лиц из числа отдельных категорий граждан (копии заявлений о приеме на работу, копии приказов работодателя о приеме на работу, копии трудовых договоров, копии первых страниц трудовых книжек и страниц с записью о приеме на работу) 	</a:t>
            </a:r>
          </a:p>
        </p:txBody>
      </p:sp>
      <p:sp>
        <p:nvSpPr>
          <p:cNvPr id="19" name="Заголовок 1"/>
          <p:cNvSpPr txBox="1">
            <a:spLocks/>
          </p:cNvSpPr>
          <p:nvPr/>
        </p:nvSpPr>
        <p:spPr>
          <a:xfrm>
            <a:off x="214282" y="1571612"/>
            <a:ext cx="8643998" cy="50006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45000" lnSpcReduction="20000"/>
          </a:bodyPr>
          <a:lstStyle/>
          <a:p>
            <a:r>
              <a:rPr lang="ru-RU" sz="2400" dirty="0" smtClean="0"/>
              <a:t>9</a:t>
            </a:r>
            <a:r>
              <a:rPr lang="ru-RU" sz="2400" dirty="0" smtClean="0"/>
              <a:t>. Справка об исполнении обязанности по уплате налогов, сборов, страховых взносов, пеней, штрафов, процентов, выданная налоговым органом, по состоянию на дату не ранее чем за 30 календарных дней до даты представления заявки 	</a:t>
            </a:r>
          </a:p>
        </p:txBody>
      </p:sp>
      <p:sp>
        <p:nvSpPr>
          <p:cNvPr id="20" name="Заголовок 1"/>
          <p:cNvSpPr txBox="1">
            <a:spLocks/>
          </p:cNvSpPr>
          <p:nvPr/>
        </p:nvSpPr>
        <p:spPr>
          <a:xfrm>
            <a:off x="142844" y="6215082"/>
            <a:ext cx="8786874" cy="50006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45000" lnSpcReduction="20000"/>
          </a:bodyPr>
          <a:lstStyle/>
          <a:p>
            <a:endParaRPr lang="ru-RU" sz="2400" dirty="0" smtClean="0"/>
          </a:p>
          <a:p>
            <a:pPr algn="ctr"/>
            <a:r>
              <a:rPr lang="ru-RU" sz="2400" b="1" i="1" dirty="0" smtClean="0"/>
              <a:t>Копии документов заверяются работодателем либо уполномоченным работодателем должностным лицом и скрепляются печатью (при наличии). 	</a:t>
            </a:r>
          </a:p>
        </p:txBody>
      </p:sp>
      <p:sp>
        <p:nvSpPr>
          <p:cNvPr id="21" name="Содержимое 2"/>
          <p:cNvSpPr txBox="1">
            <a:spLocks/>
          </p:cNvSpPr>
          <p:nvPr/>
        </p:nvSpPr>
        <p:spPr>
          <a:xfrm>
            <a:off x="214282" y="5357826"/>
            <a:ext cx="2357454" cy="785818"/>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0" i="0" u="none" strike="noStrike" kern="1200" cap="none" spc="0" normalizeH="0" baseline="0" noProof="0" dirty="0" smtClean="0">
                <a:ln>
                  <a:noFill/>
                </a:ln>
                <a:solidFill>
                  <a:schemeClr val="dk1"/>
                </a:solidFill>
                <a:effectLst/>
                <a:uLnTx/>
                <a:uFillTx/>
                <a:latin typeface="+mn-lt"/>
                <a:ea typeface="+mn-ea"/>
                <a:cs typeface="+mn-cs"/>
              </a:rPr>
              <a:t>     </a:t>
            </a:r>
            <a:endParaRPr kumimoji="0" lang="ru-RU" sz="2400" b="1"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22" name="Содержимое 2"/>
          <p:cNvSpPr txBox="1">
            <a:spLocks/>
          </p:cNvSpPr>
          <p:nvPr/>
        </p:nvSpPr>
        <p:spPr>
          <a:xfrm>
            <a:off x="214282" y="4429132"/>
            <a:ext cx="2357454" cy="857256"/>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0" i="0" u="none" strike="noStrike" kern="1200" cap="none" spc="0" normalizeH="0" baseline="0" noProof="0" dirty="0" smtClean="0">
                <a:ln>
                  <a:noFill/>
                </a:ln>
                <a:solidFill>
                  <a:schemeClr val="dk1"/>
                </a:solidFill>
                <a:effectLst/>
                <a:uLnTx/>
                <a:uFillTx/>
                <a:latin typeface="+mn-lt"/>
                <a:ea typeface="+mn-ea"/>
                <a:cs typeface="+mn-cs"/>
              </a:rPr>
              <a:t>     </a:t>
            </a:r>
            <a:endParaRPr kumimoji="0" lang="ru-RU" sz="2400" b="1"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23" name="Содержимое 2"/>
          <p:cNvSpPr txBox="1">
            <a:spLocks/>
          </p:cNvSpPr>
          <p:nvPr/>
        </p:nvSpPr>
        <p:spPr>
          <a:xfrm>
            <a:off x="214282" y="3357562"/>
            <a:ext cx="2357454" cy="928694"/>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fontScale="55000" lnSpcReduction="20000"/>
          </a:bodyPr>
          <a:lstStyle/>
          <a:p>
            <a:endParaRPr lang="ru-RU" sz="2400" dirty="0" smtClean="0"/>
          </a:p>
          <a:p>
            <a:r>
              <a:rPr lang="ru-RU" sz="2400" dirty="0" smtClean="0"/>
              <a:t>12. Копии документов, свидетельствующих о назначении наставника 	</a:t>
            </a:r>
          </a:p>
        </p:txBody>
      </p:sp>
      <p:sp>
        <p:nvSpPr>
          <p:cNvPr id="24" name="Содержимое 2"/>
          <p:cNvSpPr txBox="1">
            <a:spLocks/>
          </p:cNvSpPr>
          <p:nvPr/>
        </p:nvSpPr>
        <p:spPr>
          <a:xfrm>
            <a:off x="3571868" y="4429132"/>
            <a:ext cx="1714512" cy="85725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endParaRPr lang="ru-RU" sz="800" dirty="0" smtClean="0"/>
          </a:p>
        </p:txBody>
      </p:sp>
      <p:sp>
        <p:nvSpPr>
          <p:cNvPr id="25" name="Содержимое 2"/>
          <p:cNvSpPr txBox="1">
            <a:spLocks/>
          </p:cNvSpPr>
          <p:nvPr/>
        </p:nvSpPr>
        <p:spPr>
          <a:xfrm>
            <a:off x="3571868" y="5429264"/>
            <a:ext cx="1714512" cy="714380"/>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endParaRPr lang="ru-RU" sz="800" dirty="0" smtClean="0"/>
          </a:p>
        </p:txBody>
      </p:sp>
      <p:sp>
        <p:nvSpPr>
          <p:cNvPr id="26" name="Содержимое 2"/>
          <p:cNvSpPr txBox="1">
            <a:spLocks/>
          </p:cNvSpPr>
          <p:nvPr/>
        </p:nvSpPr>
        <p:spPr>
          <a:xfrm>
            <a:off x="3571868" y="3357562"/>
            <a:ext cx="1714512" cy="928694"/>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endParaRPr lang="ru-RU" sz="800" dirty="0" smtClean="0"/>
          </a:p>
        </p:txBody>
      </p:sp>
      <p:sp>
        <p:nvSpPr>
          <p:cNvPr id="29" name="Содержимое 2"/>
          <p:cNvSpPr txBox="1">
            <a:spLocks/>
          </p:cNvSpPr>
          <p:nvPr/>
        </p:nvSpPr>
        <p:spPr>
          <a:xfrm>
            <a:off x="5857884" y="5357826"/>
            <a:ext cx="3000396" cy="78581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77500" lnSpcReduction="20000"/>
          </a:bodyPr>
          <a:lstStyle/>
          <a:p>
            <a:endParaRPr lang="ru-RU" dirty="0" smtClean="0"/>
          </a:p>
          <a:p>
            <a:r>
              <a:rPr lang="ru-RU" dirty="0" smtClean="0"/>
              <a:t>14. Копия отзыва о видах выполненных в процессе стажировки работ 	</a:t>
            </a:r>
          </a:p>
        </p:txBody>
      </p:sp>
      <p:sp>
        <p:nvSpPr>
          <p:cNvPr id="30" name="Содержимое 2"/>
          <p:cNvSpPr txBox="1">
            <a:spLocks/>
          </p:cNvSpPr>
          <p:nvPr/>
        </p:nvSpPr>
        <p:spPr>
          <a:xfrm>
            <a:off x="5857884" y="4429132"/>
            <a:ext cx="3000396" cy="78581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62500" lnSpcReduction="20000"/>
          </a:bodyPr>
          <a:lstStyle/>
          <a:p>
            <a:endParaRPr lang="ru-RU" dirty="0" smtClean="0"/>
          </a:p>
          <a:p>
            <a:r>
              <a:rPr lang="ru-RU" dirty="0" smtClean="0"/>
              <a:t>13. Копия договора с реабилитационным центром о трудоустройстве </a:t>
            </a:r>
            <a:r>
              <a:rPr lang="ru-RU" dirty="0" err="1" smtClean="0"/>
              <a:t>реабилитантов</a:t>
            </a:r>
            <a:r>
              <a:rPr lang="ru-RU" dirty="0" smtClean="0"/>
              <a:t> с организацией стажировки 	</a:t>
            </a:r>
          </a:p>
        </p:txBody>
      </p:sp>
      <p:sp>
        <p:nvSpPr>
          <p:cNvPr id="31" name="Содержимое 2"/>
          <p:cNvSpPr txBox="1">
            <a:spLocks/>
          </p:cNvSpPr>
          <p:nvPr/>
        </p:nvSpPr>
        <p:spPr>
          <a:xfrm>
            <a:off x="5857884" y="3357562"/>
            <a:ext cx="3000396" cy="928694"/>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70000" lnSpcReduction="20000"/>
          </a:bodyPr>
          <a:lstStyle/>
          <a:p>
            <a:endParaRPr lang="ru-RU" dirty="0" smtClean="0"/>
          </a:p>
          <a:p>
            <a:r>
              <a:rPr lang="ru-RU" dirty="0" smtClean="0"/>
              <a:t>12. Копии документов реабилитационного центра, подтверждающих прохождение реабилитантами курса реабилитации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142852"/>
            <a:ext cx="6786610" cy="500066"/>
          </a:xfrm>
        </p:spPr>
        <p:style>
          <a:lnRef idx="2">
            <a:schemeClr val="accent3"/>
          </a:lnRef>
          <a:fillRef idx="1">
            <a:schemeClr val="lt1"/>
          </a:fillRef>
          <a:effectRef idx="0">
            <a:schemeClr val="accent3"/>
          </a:effectRef>
          <a:fontRef idx="minor">
            <a:schemeClr val="dk1"/>
          </a:fontRef>
        </p:style>
        <p:txBody>
          <a:bodyPr>
            <a:normAutofit/>
          </a:bodyPr>
          <a:lstStyle/>
          <a:p>
            <a:r>
              <a:rPr lang="ru-RU" sz="2000" b="1" dirty="0" smtClean="0"/>
              <a:t>Получение </a:t>
            </a:r>
            <a:r>
              <a:rPr lang="ru-RU" sz="2000" b="1" dirty="0" smtClean="0"/>
              <a:t>субсидии на возмещение затрат</a:t>
            </a:r>
            <a:endParaRPr lang="ru-RU" sz="2000" dirty="0"/>
          </a:p>
        </p:txBody>
      </p:sp>
      <p:sp>
        <p:nvSpPr>
          <p:cNvPr id="4" name="Содержимое 2"/>
          <p:cNvSpPr txBox="1">
            <a:spLocks/>
          </p:cNvSpPr>
          <p:nvPr/>
        </p:nvSpPr>
        <p:spPr>
          <a:xfrm>
            <a:off x="5929322" y="857232"/>
            <a:ext cx="1714512" cy="928694"/>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endParaRPr lang="ru-RU" sz="800" dirty="0" smtClean="0"/>
          </a:p>
          <a:p>
            <a:r>
              <a:rPr lang="ru-RU" sz="1400" b="1" dirty="0" smtClean="0"/>
              <a:t>Центр занятости </a:t>
            </a:r>
            <a:endParaRPr lang="ru-RU" sz="1400" dirty="0" smtClean="0"/>
          </a:p>
        </p:txBody>
      </p:sp>
      <p:sp>
        <p:nvSpPr>
          <p:cNvPr id="5" name="Содержимое 2"/>
          <p:cNvSpPr txBox="1">
            <a:spLocks/>
          </p:cNvSpPr>
          <p:nvPr/>
        </p:nvSpPr>
        <p:spPr>
          <a:xfrm>
            <a:off x="3500430" y="857232"/>
            <a:ext cx="1714512" cy="928694"/>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endParaRPr lang="ru-RU" sz="800" dirty="0" smtClean="0"/>
          </a:p>
          <a:p>
            <a:r>
              <a:rPr lang="ru-RU" sz="1400" b="1" dirty="0" smtClean="0"/>
              <a:t>Заявка до 10 ноября </a:t>
            </a:r>
          </a:p>
        </p:txBody>
      </p:sp>
      <p:sp>
        <p:nvSpPr>
          <p:cNvPr id="6" name="Содержимое 2"/>
          <p:cNvSpPr txBox="1">
            <a:spLocks/>
          </p:cNvSpPr>
          <p:nvPr/>
        </p:nvSpPr>
        <p:spPr>
          <a:xfrm>
            <a:off x="857224" y="857232"/>
            <a:ext cx="1714512" cy="928694"/>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endParaRPr lang="ru-RU" sz="800" dirty="0" smtClean="0"/>
          </a:p>
          <a:p>
            <a:r>
              <a:rPr lang="ru-RU" sz="2000" b="1" dirty="0" smtClean="0"/>
              <a:t>Работодатель </a:t>
            </a:r>
            <a:endParaRPr lang="ru-RU" sz="2000" dirty="0" smtClean="0"/>
          </a:p>
        </p:txBody>
      </p:sp>
      <p:sp>
        <p:nvSpPr>
          <p:cNvPr id="7" name="Содержимое 2"/>
          <p:cNvSpPr txBox="1">
            <a:spLocks/>
          </p:cNvSpPr>
          <p:nvPr/>
        </p:nvSpPr>
        <p:spPr>
          <a:xfrm>
            <a:off x="1285852" y="2071678"/>
            <a:ext cx="6715172" cy="1071570"/>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endParaRPr lang="ru-RU" sz="800" dirty="0" smtClean="0"/>
          </a:p>
          <a:p>
            <a:r>
              <a:rPr lang="ru-RU" sz="1400" dirty="0" smtClean="0"/>
              <a:t>Установление комиссией факта оборудования рабочего места </a:t>
            </a:r>
          </a:p>
          <a:p>
            <a:r>
              <a:rPr lang="ru-RU" sz="1400" dirty="0" smtClean="0"/>
              <a:t>и трудоустройства лиц из числа отдельных категорий граждан </a:t>
            </a:r>
          </a:p>
          <a:p>
            <a:r>
              <a:rPr lang="ru-RU" sz="1400" b="1" dirty="0" smtClean="0"/>
              <a:t>в течение трех рабочих дней со дня, следующего за днем представления заявки </a:t>
            </a:r>
            <a:endParaRPr lang="ru-RU" sz="1400" dirty="0" smtClean="0"/>
          </a:p>
        </p:txBody>
      </p:sp>
      <p:sp>
        <p:nvSpPr>
          <p:cNvPr id="8" name="Содержимое 2"/>
          <p:cNvSpPr txBox="1">
            <a:spLocks/>
          </p:cNvSpPr>
          <p:nvPr/>
        </p:nvSpPr>
        <p:spPr>
          <a:xfrm>
            <a:off x="357158" y="3357562"/>
            <a:ext cx="8001056" cy="428628"/>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endParaRPr lang="ru-RU" sz="800" dirty="0" smtClean="0"/>
          </a:p>
          <a:p>
            <a:r>
              <a:rPr lang="ru-RU" sz="1400" b="1" dirty="0" smtClean="0"/>
              <a:t>Общий срок рассмотрения заявки - не более пятнадцати рабочих дней с даты подачи заявки </a:t>
            </a:r>
            <a:endParaRPr lang="ru-RU" sz="1400" dirty="0" smtClean="0"/>
          </a:p>
        </p:txBody>
      </p:sp>
      <p:sp>
        <p:nvSpPr>
          <p:cNvPr id="9" name="Содержимое 2"/>
          <p:cNvSpPr txBox="1">
            <a:spLocks/>
          </p:cNvSpPr>
          <p:nvPr/>
        </p:nvSpPr>
        <p:spPr>
          <a:xfrm>
            <a:off x="3714744" y="3929066"/>
            <a:ext cx="2071702" cy="50006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endParaRPr lang="ru-RU" sz="800" dirty="0" smtClean="0"/>
          </a:p>
          <a:p>
            <a:r>
              <a:rPr lang="ru-RU" sz="1400" dirty="0" smtClean="0"/>
              <a:t>Предоставить субсидию </a:t>
            </a:r>
          </a:p>
        </p:txBody>
      </p:sp>
      <p:sp>
        <p:nvSpPr>
          <p:cNvPr id="10" name="Содержимое 2"/>
          <p:cNvSpPr txBox="1">
            <a:spLocks/>
          </p:cNvSpPr>
          <p:nvPr/>
        </p:nvSpPr>
        <p:spPr>
          <a:xfrm>
            <a:off x="1071538" y="3929066"/>
            <a:ext cx="2214578" cy="571504"/>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92500" lnSpcReduction="10000"/>
          </a:bodyPr>
          <a:lstStyle/>
          <a:p>
            <a:endParaRPr lang="ru-RU" sz="800" dirty="0" smtClean="0"/>
          </a:p>
          <a:p>
            <a:r>
              <a:rPr lang="ru-RU" sz="1500" dirty="0" smtClean="0"/>
              <a:t>Отказать в предоставлении субсидии </a:t>
            </a:r>
          </a:p>
        </p:txBody>
      </p:sp>
      <p:sp>
        <p:nvSpPr>
          <p:cNvPr id="11" name="Содержимое 2"/>
          <p:cNvSpPr txBox="1">
            <a:spLocks/>
          </p:cNvSpPr>
          <p:nvPr/>
        </p:nvSpPr>
        <p:spPr>
          <a:xfrm>
            <a:off x="2285984" y="4714884"/>
            <a:ext cx="2071702" cy="50006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endParaRPr lang="ru-RU" sz="800" dirty="0" smtClean="0"/>
          </a:p>
          <a:p>
            <a:r>
              <a:rPr lang="ru-RU" sz="1400" dirty="0" smtClean="0"/>
              <a:t>Протокол </a:t>
            </a:r>
          </a:p>
        </p:txBody>
      </p:sp>
      <p:sp>
        <p:nvSpPr>
          <p:cNvPr id="12" name="Содержимое 2"/>
          <p:cNvSpPr txBox="1">
            <a:spLocks/>
          </p:cNvSpPr>
          <p:nvPr/>
        </p:nvSpPr>
        <p:spPr>
          <a:xfrm>
            <a:off x="1714480" y="5929330"/>
            <a:ext cx="2071702" cy="642942"/>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lnSpcReduction="10000"/>
          </a:bodyPr>
          <a:lstStyle/>
          <a:p>
            <a:endParaRPr lang="ru-RU" sz="800" dirty="0" smtClean="0"/>
          </a:p>
          <a:p>
            <a:r>
              <a:rPr lang="ru-RU" sz="1500" dirty="0" smtClean="0"/>
              <a:t>Выписка из протокола работодателю </a:t>
            </a:r>
          </a:p>
        </p:txBody>
      </p:sp>
      <p:sp>
        <p:nvSpPr>
          <p:cNvPr id="13" name="Содержимое 2"/>
          <p:cNvSpPr txBox="1">
            <a:spLocks/>
          </p:cNvSpPr>
          <p:nvPr/>
        </p:nvSpPr>
        <p:spPr>
          <a:xfrm>
            <a:off x="4643438" y="5929330"/>
            <a:ext cx="2071702" cy="642942"/>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85000" lnSpcReduction="10000"/>
          </a:bodyPr>
          <a:lstStyle/>
          <a:p>
            <a:endParaRPr lang="ru-RU" sz="800" dirty="0" smtClean="0"/>
          </a:p>
          <a:p>
            <a:r>
              <a:rPr lang="ru-RU" sz="1500" dirty="0" smtClean="0"/>
              <a:t>Соглашение при положительном решении </a:t>
            </a:r>
          </a:p>
        </p:txBody>
      </p:sp>
      <p:sp>
        <p:nvSpPr>
          <p:cNvPr id="14" name="Содержимое 2"/>
          <p:cNvSpPr txBox="1">
            <a:spLocks/>
          </p:cNvSpPr>
          <p:nvPr/>
        </p:nvSpPr>
        <p:spPr>
          <a:xfrm>
            <a:off x="5429256" y="4572008"/>
            <a:ext cx="3286148" cy="1000132"/>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endParaRPr lang="ru-RU" sz="800" dirty="0" smtClean="0"/>
          </a:p>
          <a:p>
            <a:r>
              <a:rPr lang="ru-RU" sz="1400" dirty="0" smtClean="0"/>
              <a:t>Перечисление субсидии </a:t>
            </a:r>
            <a:r>
              <a:rPr lang="ru-RU" sz="1400" b="1" dirty="0" smtClean="0"/>
              <a:t>в течение десяти рабочих дней </a:t>
            </a:r>
            <a:r>
              <a:rPr lang="ru-RU" sz="1400" dirty="0" smtClean="0"/>
              <a:t>после подписания сторонами соглашения </a:t>
            </a:r>
          </a:p>
        </p:txBody>
      </p:sp>
      <p:cxnSp>
        <p:nvCxnSpPr>
          <p:cNvPr id="16" name="Прямая соединительная линия 15"/>
          <p:cNvCxnSpPr>
            <a:stCxn id="6" idx="3"/>
            <a:endCxn id="5" idx="1"/>
          </p:cNvCxnSpPr>
          <p:nvPr/>
        </p:nvCxnSpPr>
        <p:spPr>
          <a:xfrm>
            <a:off x="2571736" y="1321579"/>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5" idx="3"/>
            <a:endCxn id="4" idx="1"/>
          </p:cNvCxnSpPr>
          <p:nvPr/>
        </p:nvCxnSpPr>
        <p:spPr>
          <a:xfrm>
            <a:off x="5214942" y="1321579"/>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4" idx="2"/>
          </p:cNvCxnSpPr>
          <p:nvPr/>
        </p:nvCxnSpPr>
        <p:spPr>
          <a:xfrm rot="5400000">
            <a:off x="6286512" y="1571612"/>
            <a:ext cx="28575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a:stCxn id="7" idx="2"/>
          </p:cNvCxnSpPr>
          <p:nvPr/>
        </p:nvCxnSpPr>
        <p:spPr>
          <a:xfrm rot="5400000">
            <a:off x="4536281" y="3250405"/>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rot="5400000">
            <a:off x="2857488" y="3786190"/>
            <a:ext cx="142876"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a:endCxn id="9" idx="0"/>
          </p:cNvCxnSpPr>
          <p:nvPr/>
        </p:nvCxnSpPr>
        <p:spPr>
          <a:xfrm rot="16200000" flipH="1">
            <a:off x="4661297" y="3839768"/>
            <a:ext cx="142876"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a:off x="2786050" y="4500570"/>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rot="10800000" flipV="1">
            <a:off x="3786182" y="4429132"/>
            <a:ext cx="42862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Прямая со стрелкой 34"/>
          <p:cNvCxnSpPr>
            <a:stCxn id="11" idx="2"/>
          </p:cNvCxnSpPr>
          <p:nvPr/>
        </p:nvCxnSpPr>
        <p:spPr>
          <a:xfrm rot="16200000" flipH="1">
            <a:off x="2982504" y="5554280"/>
            <a:ext cx="714380"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a:stCxn id="12" idx="3"/>
            <a:endCxn id="13" idx="1"/>
          </p:cNvCxnSpPr>
          <p:nvPr/>
        </p:nvCxnSpPr>
        <p:spPr>
          <a:xfrm>
            <a:off x="3786182" y="6250801"/>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flipV="1">
            <a:off x="5643570" y="5572140"/>
            <a:ext cx="42863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descr="Картинки по запросу перечисление денег"/>
          <p:cNvPicPr>
            <a:picLocks noChangeAspect="1" noChangeArrowheads="1"/>
          </p:cNvPicPr>
          <p:nvPr/>
        </p:nvPicPr>
        <p:blipFill>
          <a:blip r:embed="rId2" cstate="print"/>
          <a:srcRect/>
          <a:stretch>
            <a:fillRect/>
          </a:stretch>
        </p:blipFill>
        <p:spPr bwMode="auto">
          <a:xfrm>
            <a:off x="6215074" y="3857628"/>
            <a:ext cx="2214578" cy="652510"/>
          </a:xfrm>
          <a:prstGeom prst="rect">
            <a:avLst/>
          </a:prstGeom>
          <a:noFill/>
        </p:spPr>
      </p:pic>
      <p:pic>
        <p:nvPicPr>
          <p:cNvPr id="1028" name="Picture 4" descr="Картинки по запросу соглашение"/>
          <p:cNvPicPr>
            <a:picLocks noChangeAspect="1" noChangeArrowheads="1"/>
          </p:cNvPicPr>
          <p:nvPr/>
        </p:nvPicPr>
        <p:blipFill>
          <a:blip r:embed="rId3"/>
          <a:srcRect/>
          <a:stretch>
            <a:fillRect/>
          </a:stretch>
        </p:blipFill>
        <p:spPr bwMode="auto">
          <a:xfrm>
            <a:off x="6786578" y="5357826"/>
            <a:ext cx="1643074" cy="1363752"/>
          </a:xfrm>
          <a:prstGeom prst="rect">
            <a:avLst/>
          </a:prstGeom>
          <a:noFill/>
        </p:spPr>
      </p:pic>
      <p:pic>
        <p:nvPicPr>
          <p:cNvPr id="1030" name="Picture 6" descr="Картинки по запросу заявка"/>
          <p:cNvPicPr>
            <a:picLocks noChangeAspect="1" noChangeArrowheads="1"/>
          </p:cNvPicPr>
          <p:nvPr/>
        </p:nvPicPr>
        <p:blipFill>
          <a:blip r:embed="rId4"/>
          <a:srcRect l="32308" t="8925" r="31073"/>
          <a:stretch>
            <a:fillRect/>
          </a:stretch>
        </p:blipFill>
        <p:spPr bwMode="auto">
          <a:xfrm>
            <a:off x="7929586" y="500042"/>
            <a:ext cx="928694" cy="1528720"/>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1143000"/>
          </a:xfrm>
        </p:spPr>
        <p:style>
          <a:lnRef idx="1">
            <a:schemeClr val="accent3"/>
          </a:lnRef>
          <a:fillRef idx="2">
            <a:schemeClr val="accent3"/>
          </a:fillRef>
          <a:effectRef idx="1">
            <a:schemeClr val="accent3"/>
          </a:effectRef>
          <a:fontRef idx="minor">
            <a:schemeClr val="dk1"/>
          </a:fontRef>
        </p:style>
        <p:txBody>
          <a:bodyPr/>
          <a:lstStyle/>
          <a:p>
            <a:r>
              <a:rPr lang="ru-RU" dirty="0" smtClean="0"/>
              <a:t>Спасибо за внимание!</a:t>
            </a:r>
            <a:endParaRPr lang="ru-RU" dirty="0"/>
          </a:p>
        </p:txBody>
      </p:sp>
      <p:sp>
        <p:nvSpPr>
          <p:cNvPr id="3" name="Содержимое 2"/>
          <p:cNvSpPr>
            <a:spLocks noGrp="1"/>
          </p:cNvSpPr>
          <p:nvPr>
            <p:ph idx="1"/>
          </p:nvPr>
        </p:nvSpPr>
        <p:spPr>
          <a:xfrm>
            <a:off x="214282" y="1357298"/>
            <a:ext cx="8715436" cy="5357850"/>
          </a:xfrm>
        </p:spPr>
        <p:style>
          <a:lnRef idx="1">
            <a:schemeClr val="accent3"/>
          </a:lnRef>
          <a:fillRef idx="2">
            <a:schemeClr val="accent3"/>
          </a:fillRef>
          <a:effectRef idx="1">
            <a:schemeClr val="accent3"/>
          </a:effectRef>
          <a:fontRef idx="minor">
            <a:schemeClr val="dk1"/>
          </a:fontRef>
        </p:style>
        <p:txBody>
          <a:bodyPr/>
          <a:lstStyle/>
          <a:p>
            <a:pPr algn="ctr">
              <a:buNone/>
            </a:pPr>
            <a:endParaRPr lang="ru-RU" dirty="0" smtClean="0"/>
          </a:p>
          <a:p>
            <a:pPr algn="ctr">
              <a:buNone/>
            </a:pPr>
            <a:endParaRPr lang="ru-RU" sz="2000" dirty="0" smtClean="0"/>
          </a:p>
          <a:p>
            <a:pPr algn="ctr">
              <a:buNone/>
            </a:pPr>
            <a:endParaRPr lang="ru-RU" sz="2000" dirty="0" smtClean="0"/>
          </a:p>
          <a:p>
            <a:pPr algn="ctr">
              <a:buNone/>
            </a:pPr>
            <a:endParaRPr lang="ru-RU" sz="2000" dirty="0" smtClean="0"/>
          </a:p>
          <a:p>
            <a:pPr algn="ctr">
              <a:buNone/>
            </a:pPr>
            <a:endParaRPr lang="ru-RU" sz="2000" dirty="0" smtClean="0"/>
          </a:p>
          <a:p>
            <a:pPr algn="ctr">
              <a:buNone/>
            </a:pPr>
            <a:endParaRPr lang="ru-RU" sz="2000" dirty="0" smtClean="0"/>
          </a:p>
          <a:p>
            <a:pPr algn="ctr">
              <a:buNone/>
            </a:pPr>
            <a:endParaRPr lang="ru-RU" sz="2000" dirty="0" smtClean="0"/>
          </a:p>
          <a:p>
            <a:pPr algn="ctr">
              <a:buNone/>
            </a:pPr>
            <a:endParaRPr lang="ru-RU" sz="2000" dirty="0" smtClean="0"/>
          </a:p>
          <a:p>
            <a:pPr algn="ctr">
              <a:buNone/>
            </a:pPr>
            <a:endParaRPr lang="ru-RU" sz="2000" dirty="0" smtClean="0"/>
          </a:p>
          <a:p>
            <a:pPr algn="ctr">
              <a:buNone/>
            </a:pPr>
            <a:endParaRPr lang="ru-RU" sz="2000" dirty="0" smtClean="0"/>
          </a:p>
          <a:p>
            <a:pPr algn="ctr">
              <a:buNone/>
            </a:pPr>
            <a:endParaRPr lang="ru-RU" sz="2000" dirty="0" smtClean="0"/>
          </a:p>
          <a:p>
            <a:pPr algn="ctr">
              <a:buNone/>
            </a:pPr>
            <a:endParaRPr lang="ru-RU" sz="2000" dirty="0" smtClean="0"/>
          </a:p>
          <a:p>
            <a:pPr algn="just">
              <a:buNone/>
            </a:pPr>
            <a:endParaRPr lang="ru-RU" dirty="0"/>
          </a:p>
        </p:txBody>
      </p:sp>
      <p:pic>
        <p:nvPicPr>
          <p:cNvPr id="4" name="Рисунок 3" descr="87e232987552370427aa719162b6bb2b.jpg"/>
          <p:cNvPicPr>
            <a:picLocks noChangeAspect="1"/>
          </p:cNvPicPr>
          <p:nvPr/>
        </p:nvPicPr>
        <p:blipFill>
          <a:blip r:embed="rId3"/>
          <a:srcRect l="3084"/>
          <a:stretch>
            <a:fillRect/>
          </a:stretch>
        </p:blipFill>
        <p:spPr>
          <a:xfrm>
            <a:off x="357158" y="2786058"/>
            <a:ext cx="4214842" cy="2714644"/>
          </a:xfrm>
          <a:prstGeom prst="rect">
            <a:avLst/>
          </a:prstGeom>
          <a:ln>
            <a:noFill/>
          </a:ln>
          <a:effectLst>
            <a:softEdge rad="112500"/>
          </a:effectLst>
        </p:spPr>
      </p:pic>
      <p:pic>
        <p:nvPicPr>
          <p:cNvPr id="5" name="Рисунок 4" descr="884a277f8c7efe1e736d65cdb20a0638.jpg"/>
          <p:cNvPicPr>
            <a:picLocks noChangeAspect="1"/>
          </p:cNvPicPr>
          <p:nvPr/>
        </p:nvPicPr>
        <p:blipFill>
          <a:blip r:embed="rId4"/>
          <a:stretch>
            <a:fillRect/>
          </a:stretch>
        </p:blipFill>
        <p:spPr>
          <a:xfrm>
            <a:off x="4786314" y="2786058"/>
            <a:ext cx="3992125" cy="2714644"/>
          </a:xfrm>
          <a:prstGeom prst="rect">
            <a:avLst/>
          </a:prstGeom>
          <a:ln>
            <a:noFill/>
          </a:ln>
          <a:effectLst>
            <a:softEdge rad="112500"/>
          </a:effectLst>
        </p:spPr>
      </p:pic>
      <p:sp>
        <p:nvSpPr>
          <p:cNvPr id="8" name="TextBox 7"/>
          <p:cNvSpPr txBox="1"/>
          <p:nvPr/>
        </p:nvSpPr>
        <p:spPr>
          <a:xfrm>
            <a:off x="857224" y="1714488"/>
            <a:ext cx="7643866"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ru-RU" sz="2400" dirty="0" smtClean="0"/>
              <a:t>Все услуги службы занятости оказываются БЕСПЛАТНО!</a:t>
            </a:r>
            <a:endParaRPr lang="ru-RU" sz="2400" dirty="0"/>
          </a:p>
        </p:txBody>
      </p:sp>
      <p:sp>
        <p:nvSpPr>
          <p:cNvPr id="9" name="TextBox 8"/>
          <p:cNvSpPr txBox="1"/>
          <p:nvPr/>
        </p:nvSpPr>
        <p:spPr>
          <a:xfrm>
            <a:off x="357158" y="5786454"/>
            <a:ext cx="8286808" cy="923330"/>
          </a:xfrm>
          <a:prstGeom prst="rect">
            <a:avLst/>
          </a:prstGeom>
          <a:noFill/>
        </p:spPr>
        <p:txBody>
          <a:bodyPr wrap="square" rtlCol="0">
            <a:spAutoFit/>
          </a:bodyPr>
          <a:lstStyle/>
          <a:p>
            <a:r>
              <a:rPr lang="ru-RU" dirty="0" smtClean="0"/>
              <a:t>По вопросам участия в мероприятиях, Вы можете обратиться по адресу: </a:t>
            </a:r>
          </a:p>
          <a:p>
            <a:r>
              <a:rPr lang="ru-RU" dirty="0" smtClean="0"/>
              <a:t>ул. Советская -61, </a:t>
            </a:r>
            <a:r>
              <a:rPr lang="ru-RU" dirty="0" err="1" smtClean="0"/>
              <a:t>каб</a:t>
            </a:r>
            <a:r>
              <a:rPr lang="ru-RU" dirty="0" smtClean="0"/>
              <a:t>. № 3, </a:t>
            </a:r>
          </a:p>
          <a:p>
            <a:r>
              <a:rPr lang="ru-RU" dirty="0" smtClean="0"/>
              <a:t>либо по тел. 6-23-54 </a:t>
            </a:r>
            <a:r>
              <a:rPr lang="ru-RU" dirty="0" err="1" smtClean="0"/>
              <a:t>нач.отдела</a:t>
            </a:r>
            <a:r>
              <a:rPr lang="ru-RU" dirty="0" smtClean="0"/>
              <a:t> Боярских Кристина Михайловна</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1153</Words>
  <PresentationFormat>Экран (4:3)</PresentationFormat>
  <Paragraphs>177</Paragraphs>
  <Slides>9</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Предоставление субсидий работодателям на возмещение затрат по оборудованию (оснащению) созданных (выделенных) рабочих мест для трудоустройства отдельных категорий граждан </vt:lpstr>
      <vt:lpstr> Категории граждан, при трудоустройстве которых работодателю возмещаются затраты на оборудование рабочих мест </vt:lpstr>
      <vt:lpstr>Слайд 3</vt:lpstr>
      <vt:lpstr>Требования, которым должен соответствовать работодатель на дату не ранее чем за тридцать календарных дней до даты представления заявки</vt:lpstr>
      <vt:lpstr> </vt:lpstr>
      <vt:lpstr>  Документы, представляемые работодателем в центр занятости  </vt:lpstr>
      <vt:lpstr>Документы, представляемые работодателем в центр занятости (продолжение)</vt:lpstr>
      <vt:lpstr>Получение субсидии на возмещение затрат</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работы службы занятости с работодателями</dc:title>
  <dc:creator>nspec</dc:creator>
  <cp:lastModifiedBy>nspec</cp:lastModifiedBy>
  <cp:revision>61</cp:revision>
  <dcterms:created xsi:type="dcterms:W3CDTF">2019-02-26T04:20:31Z</dcterms:created>
  <dcterms:modified xsi:type="dcterms:W3CDTF">2019-12-23T06:17:38Z</dcterms:modified>
</cp:coreProperties>
</file>