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1" r:id="rId4"/>
    <p:sldId id="279" r:id="rId5"/>
    <p:sldId id="290" r:id="rId6"/>
    <p:sldId id="280" r:id="rId7"/>
    <p:sldId id="298" r:id="rId8"/>
    <p:sldId id="299" r:id="rId9"/>
    <p:sldId id="297" r:id="rId10"/>
    <p:sldId id="291" r:id="rId11"/>
    <p:sldId id="292" r:id="rId12"/>
    <p:sldId id="294" r:id="rId13"/>
    <p:sldId id="285" r:id="rId14"/>
    <p:sldId id="293" r:id="rId15"/>
    <p:sldId id="286" r:id="rId16"/>
    <p:sldId id="296" r:id="rId17"/>
    <p:sldId id="287" r:id="rId18"/>
    <p:sldId id="295" r:id="rId19"/>
    <p:sldId id="288" r:id="rId20"/>
    <p:sldId id="289" r:id="rId21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5759D"/>
    <a:srgbClr val="4D4D4D"/>
    <a:srgbClr val="B92D14"/>
    <a:srgbClr val="35B19D"/>
    <a:srgbClr val="FDF8F1"/>
    <a:srgbClr val="FAEBD2"/>
    <a:srgbClr val="F6DE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>
        <p:scale>
          <a:sx n="80" d="100"/>
          <a:sy n="80" d="100"/>
        </p:scale>
        <p:origin x="-182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73C133-82D9-4179-852C-7D868AAA41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74011-A9CB-411F-9A68-3AC5FFD83248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C2A43-2B27-43ED-944F-B95142669B0F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E2F95E-6032-44D7-9C3B-8EED782B66E2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F:\&#1055;&#1088;&#1086;&#1075;&#1088;&#1072;&#1084;&#1084;&#1072;%20&#1087;&#1088;&#1077;&#1076;&#1087;&#1077;&#1085;&#1089;&#1080;&#1086;&#1085;&#1085;&#1072;&#1081;%20&#1074;&#1086;&#1079;&#1088;&#1072;&#1089;&#1090;%20&#1062;&#1047;.m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79712" y="548680"/>
            <a:ext cx="7006555" cy="2736304"/>
          </a:xfrm>
          <a:effectLst>
            <a:outerShdw dist="17961" dir="2700000" algn="ctr" rotWithShape="0">
              <a:schemeClr val="accent1"/>
            </a:outerShdw>
          </a:effectLst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Реализация </a:t>
            </a: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выполнения мероприятий,</a:t>
            </a:r>
            <a:r>
              <a:rPr lang="ru-RU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направленных на сохранение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 </a:t>
            </a: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развитие занятости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различных </a:t>
            </a: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категорий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граждан</a:t>
            </a:r>
            <a:b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2019 году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 smtClean="0"/>
              <a:t>и прогнозы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на 2020 год.</a:t>
            </a:r>
            <a:r>
              <a:rPr lang="ru-RU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sz="2800" dirty="0">
              <a:solidFill>
                <a:srgbClr val="FDF8F1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4869160"/>
            <a:ext cx="4320480" cy="1584176"/>
          </a:xfrm>
          <a:effectLst>
            <a:outerShdw dist="17961" dir="2700000" algn="ctr" rotWithShape="0">
              <a:schemeClr val="accent1"/>
            </a:outerShdw>
          </a:effectLst>
        </p:spPr>
        <p:txBody>
          <a:bodyPr/>
          <a:lstStyle/>
          <a:p>
            <a:endParaRPr lang="ru-RU" sz="2000" dirty="0" smtClean="0">
              <a:solidFill>
                <a:srgbClr val="FDF8F1"/>
              </a:solidFill>
            </a:endParaRPr>
          </a:p>
          <a:p>
            <a:r>
              <a:rPr lang="ru-RU" sz="2000" dirty="0" smtClean="0">
                <a:solidFill>
                  <a:srgbClr val="FDF8F1"/>
                </a:solidFill>
              </a:rPr>
              <a:t>ГКУ «Ирбитский ЦЗ»</a:t>
            </a:r>
          </a:p>
          <a:p>
            <a:endParaRPr lang="ru-RU" sz="1600" dirty="0">
              <a:solidFill>
                <a:srgbClr val="FDF8F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68952" cy="6336704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	</a:t>
            </a:r>
            <a:r>
              <a:rPr lang="ru-RU" sz="2200" dirty="0" smtClean="0">
                <a:solidFill>
                  <a:schemeClr val="bg1"/>
                </a:solidFill>
              </a:rPr>
              <a:t>С 2020 года некоторые мероприятия национального проекта «Демография» претерпят изменения. 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>
                <a:solidFill>
                  <a:schemeClr val="bg1"/>
                </a:solidFill>
              </a:rPr>
              <a:t>	Программа расширяется с точки зрения охвата участников.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bg1"/>
                </a:solidFill>
              </a:rPr>
              <a:t>Если сейчас обучение проходят граждане только предпенсионного возраста – за 5 лет до наступления общеустановленного возраста выхода на пенсию, то с  2020 года профессиональное обучение предусмотрено для граждан в возрасте от 50 лет и старше, состоящих в трудовых отношениях, а также для граждан, стремящихся возобновить трудовую деятельность и обратившихся в органы службы занятости. </a:t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2200" dirty="0" smtClean="0"/>
              <a:t> 	В Свердловской области на реализацию мероприятий в 2020 году предусмотрено более </a:t>
            </a:r>
            <a:r>
              <a:rPr lang="ru-RU" sz="2200" b="1" dirty="0" smtClean="0"/>
              <a:t>120,8 млн. рублей. </a:t>
            </a:r>
            <a:br>
              <a:rPr lang="ru-RU" sz="2200" b="1" dirty="0" smtClean="0"/>
            </a:br>
            <a:r>
              <a:rPr lang="ru-RU" sz="2200" b="1" dirty="0" smtClean="0"/>
              <a:t>	</a:t>
            </a:r>
            <a:r>
              <a:rPr lang="ru-RU" sz="2200" dirty="0" smtClean="0"/>
              <a:t>Установлен целевой показатель – </a:t>
            </a:r>
            <a:r>
              <a:rPr lang="ru-RU" sz="2200" b="1" dirty="0" smtClean="0"/>
              <a:t>1479 человек. 	</a:t>
            </a:r>
            <a:r>
              <a:rPr lang="ru-RU" sz="2200" dirty="0" smtClean="0"/>
              <a:t>Средняя стоимость обучения 1-го человека за курс обучения – не более </a:t>
            </a:r>
            <a:r>
              <a:rPr lang="ru-RU" sz="2200" b="1" dirty="0" smtClean="0"/>
              <a:t>53 400 рублей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6120680"/>
          </a:xfrm>
        </p:spPr>
        <p:txBody>
          <a:bodyPr/>
          <a:lstStyle/>
          <a:p>
            <a:pPr algn="ctr" fontAlgn="t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Обучение</a:t>
            </a:r>
            <a:r>
              <a:rPr lang="ru-RU" sz="2400" b="1" dirty="0" smtClean="0"/>
              <a:t> женщин</a:t>
            </a:r>
            <a:r>
              <a:rPr lang="ru-RU" sz="2400" dirty="0" smtClean="0"/>
              <a:t> будет проходить в рамках федерального </a:t>
            </a:r>
            <a:r>
              <a:rPr lang="ru-RU" sz="2400" b="1" dirty="0" smtClean="0"/>
              <a:t>проекта "Содействие занятости женщин - создание условий дошкольного образования для детей в возрасте до трех лет"</a:t>
            </a:r>
            <a:r>
              <a:rPr lang="ru-RU" sz="2400" dirty="0" smtClean="0"/>
              <a:t>, </a:t>
            </a:r>
            <a:br>
              <a:rPr lang="ru-RU" sz="2400" dirty="0" smtClean="0"/>
            </a:br>
            <a:r>
              <a:rPr lang="ru-RU" sz="2400" dirty="0" smtClean="0"/>
              <a:t>так же национального проекта </a:t>
            </a:r>
            <a:r>
              <a:rPr lang="ru-RU" sz="2400" b="1" i="1" dirty="0" smtClean="0"/>
              <a:t>"Демография".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Свердловской области планируется мероприятие:  </a:t>
            </a:r>
            <a:r>
              <a:rPr lang="ru-RU" sz="2400" b="1" i="1" dirty="0" smtClean="0"/>
              <a:t>«Организации переобучения и повышения квалификации женщин, находящихся в отпуске по уходу за ребёнком до трёх лет, а так же женщин, имеющих детей дошкольного возраста, не состоящих в трудовых отношениях и обратившихся в органы службы занятости»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И тем и другим женщинам, для того чтобы попасть на обучение, нужно будет обратиться в службу занятости, и при этом им не понадобится регистрироваться в качестве безработных.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8640"/>
            <a:ext cx="8280920" cy="6480720"/>
          </a:xfrm>
        </p:spPr>
        <p:txBody>
          <a:bodyPr/>
          <a:lstStyle/>
          <a:p>
            <a:pPr fontAlgn="t"/>
            <a:r>
              <a:rPr lang="ru-RU" sz="2400" dirty="0" smtClean="0"/>
              <a:t>Женщины, находящиеся в отпуске по уходу за ребенком до трех лет, и сейчас могли пройти обучение по направлению службы занятости. </a:t>
            </a:r>
          </a:p>
          <a:p>
            <a:pPr fontAlgn="t"/>
            <a:r>
              <a:rPr lang="ru-RU" sz="2400" dirty="0" smtClean="0"/>
              <a:t>В 2019 году, прошли обучение по направлению центра занятости </a:t>
            </a:r>
            <a:r>
              <a:rPr lang="ru-RU" sz="2400" u="sng" dirty="0" smtClean="0"/>
              <a:t>33 женщины</a:t>
            </a:r>
            <a:r>
              <a:rPr lang="ru-RU" sz="2400" dirty="0" smtClean="0"/>
              <a:t>, находящиеся в отпуске по уходу за ребенком до трех лет. </a:t>
            </a:r>
          </a:p>
          <a:p>
            <a:pPr fontAlgn="t"/>
            <a:r>
              <a:rPr lang="ru-RU" sz="2400" dirty="0" smtClean="0"/>
              <a:t>Они обучались по профессиям:</a:t>
            </a:r>
          </a:p>
          <a:p>
            <a:pPr algn="r" fontAlgn="t"/>
            <a:r>
              <a:rPr lang="ru-RU" sz="2400" b="1" dirty="0" smtClean="0"/>
              <a:t>специалист по управлению персоналом</a:t>
            </a:r>
            <a:r>
              <a:rPr lang="ru-RU" sz="2400" dirty="0" smtClean="0"/>
              <a:t> ;</a:t>
            </a:r>
          </a:p>
          <a:p>
            <a:pPr algn="r" fontAlgn="t"/>
            <a:r>
              <a:rPr lang="ru-RU" sz="2400" b="1" dirty="0" smtClean="0"/>
              <a:t>специалист по закупкам;</a:t>
            </a:r>
          </a:p>
          <a:p>
            <a:pPr algn="r" fontAlgn="t"/>
            <a:r>
              <a:rPr lang="ru-RU" sz="2400" b="1" dirty="0" smtClean="0"/>
              <a:t>специалист по охране труда;</a:t>
            </a:r>
            <a:endParaRPr lang="ru-RU" sz="2400" dirty="0" smtClean="0"/>
          </a:p>
          <a:p>
            <a:pPr algn="r" fontAlgn="t"/>
            <a:r>
              <a:rPr lang="ru-RU" sz="2400" b="1" dirty="0" smtClean="0"/>
              <a:t>младший воспитатель</a:t>
            </a:r>
            <a:r>
              <a:rPr lang="ru-RU" sz="2400" dirty="0" smtClean="0"/>
              <a:t>,</a:t>
            </a:r>
          </a:p>
          <a:p>
            <a:pPr algn="r" fontAlgn="t"/>
            <a:r>
              <a:rPr lang="ru-RU" sz="2400" b="1" dirty="0" smtClean="0"/>
              <a:t>повар,</a:t>
            </a:r>
          </a:p>
          <a:p>
            <a:pPr algn="r" fontAlgn="t"/>
            <a:r>
              <a:rPr lang="ru-RU" sz="2400" b="1" dirty="0" smtClean="0"/>
              <a:t>оператор ЭВМ</a:t>
            </a:r>
            <a:r>
              <a:rPr lang="ru-RU" sz="2400" dirty="0" smtClean="0"/>
              <a:t> , </a:t>
            </a:r>
          </a:p>
          <a:p>
            <a:pPr algn="r" fontAlgn="t"/>
            <a:r>
              <a:rPr lang="ru-RU" sz="2400" b="1" dirty="0" smtClean="0"/>
              <a:t>парикмахер;</a:t>
            </a:r>
          </a:p>
          <a:p>
            <a:pPr algn="r" fontAlgn="t"/>
            <a:r>
              <a:rPr lang="ru-RU" sz="2400" dirty="0" smtClean="0"/>
              <a:t> </a:t>
            </a:r>
            <a:r>
              <a:rPr lang="ru-RU" sz="2400" b="1" dirty="0" smtClean="0"/>
              <a:t>маникюрша</a:t>
            </a:r>
            <a:r>
              <a:rPr lang="ru-RU" sz="2400" dirty="0" smtClean="0"/>
              <a:t> </a:t>
            </a:r>
            <a:r>
              <a:rPr lang="ru-RU" sz="2000" dirty="0" smtClean="0"/>
              <a:t>,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60648"/>
            <a:ext cx="8208912" cy="5904656"/>
          </a:xfrm>
        </p:spPr>
        <p:txBody>
          <a:bodyPr/>
          <a:lstStyle/>
          <a:p>
            <a:pPr algn="ctr"/>
            <a:endParaRPr lang="ru-RU" sz="2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Свердловской области </a:t>
            </a:r>
            <a:r>
              <a:rPr lang="ru-RU" sz="2400" b="1" dirty="0" smtClean="0"/>
              <a:t>на 2020 год </a:t>
            </a:r>
          </a:p>
          <a:p>
            <a:pPr algn="ctr"/>
            <a:r>
              <a:rPr lang="ru-RU" sz="2400" b="1" dirty="0" smtClean="0"/>
              <a:t>установлен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показатель по обучению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женщин, данной категории, - 1404 </a:t>
            </a:r>
            <a:r>
              <a:rPr lang="ru-RU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человека, </a:t>
            </a:r>
            <a:endParaRPr lang="ru-RU" sz="2400" b="1" dirty="0"/>
          </a:p>
          <a:p>
            <a:pPr algn="ctr"/>
            <a:r>
              <a:rPr lang="ru-RU" sz="2400" dirty="0" smtClean="0"/>
              <a:t>На реализацию мероприятий в 2020 году предусмотрено более </a:t>
            </a:r>
            <a:r>
              <a:rPr lang="ru-RU" sz="2400" b="1" dirty="0" smtClean="0"/>
              <a:t>82,7 млн. руб</a:t>
            </a:r>
            <a:r>
              <a:rPr lang="ru-RU" sz="2400" dirty="0" smtClean="0"/>
              <a:t>. </a:t>
            </a:r>
          </a:p>
          <a:p>
            <a:pPr algn="ctr"/>
            <a:r>
              <a:rPr lang="ru-RU" sz="2400" dirty="0" smtClean="0"/>
              <a:t>Средняя стоимость обучения 1-го человека за курс обучения – не более </a:t>
            </a:r>
            <a:r>
              <a:rPr lang="ru-RU" sz="2400" b="1" dirty="0" smtClean="0"/>
              <a:t>46 300 рублей.</a:t>
            </a:r>
            <a:endParaRPr lang="ru-RU" sz="24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sz="2400" i="1" dirty="0" smtClean="0"/>
              <a:t>Мамы дошкольников, не состоящие в трудовых отношениях и направленные на обучение службами занятости, будут получать стипендию в размере минимального размера оплаты труда, увеличенную на районный коэффициент. </a:t>
            </a:r>
          </a:p>
          <a:p>
            <a:pPr algn="ctr"/>
            <a:r>
              <a:rPr lang="ru-RU" sz="2400" b="1" dirty="0" smtClean="0"/>
              <a:t>Критерием эффективности при этом будет являться обязательное трудоустройство мамы после обучения.</a:t>
            </a:r>
          </a:p>
          <a:p>
            <a:pPr algn="ctr"/>
            <a:r>
              <a:rPr lang="ru-RU" sz="2400" b="1" dirty="0" smtClean="0"/>
              <a:t>Не менее 85% от количества обученных.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04664"/>
            <a:ext cx="8208912" cy="6120680"/>
          </a:xfrm>
        </p:spPr>
        <p:txBody>
          <a:bodyPr/>
          <a:lstStyle/>
          <a:p>
            <a:r>
              <a:rPr lang="ru-RU" sz="2000" dirty="0" smtClean="0"/>
              <a:t>Приказом Президента Российской Федерации от 07.05.2018 № 204 «О национальных целях и стратегических задачах развития Российской Федерации на период до 2024 года» определено достижение национальных целей развития Российской Федерации.</a:t>
            </a:r>
          </a:p>
          <a:p>
            <a:r>
              <a:rPr lang="ru-RU" sz="2000" dirty="0" smtClean="0"/>
              <a:t>Для реализации Указа Президента Российской Федерации на федеральном уровне разработан и утвержден национальный проект «Производительность труда и поддержка занятости» (протокол от 24.09.2018 № 12).</a:t>
            </a:r>
          </a:p>
          <a:p>
            <a:r>
              <a:rPr lang="ru-RU" sz="2000" dirty="0" smtClean="0"/>
              <a:t>Одной из составляющих регионального проекта является мероприятие по переобучению, повышению квалификации работников предприятий. </a:t>
            </a:r>
          </a:p>
          <a:p>
            <a:r>
              <a:rPr lang="ru-RU" sz="2000" dirty="0" smtClean="0"/>
              <a:t>Мероприятие по обучению работников призвано повысить профессионально-квалификационный потенциал </a:t>
            </a:r>
            <a:r>
              <a:rPr lang="ru-RU" sz="2000" i="1" dirty="0" smtClean="0"/>
              <a:t>работающих граждан</a:t>
            </a:r>
            <a:r>
              <a:rPr lang="ru-RU" sz="2000" dirty="0" smtClean="0"/>
              <a:t> в условиях реализации мероприятий по повышению производительности труда, а также способствовать сохранению занятости работников и социальной стабильности путем достижения новой занятости (трудоустройства) </a:t>
            </a:r>
            <a:r>
              <a:rPr lang="ru-RU" sz="2000" i="1" dirty="0" smtClean="0"/>
              <a:t>высвобождаемых работников.</a:t>
            </a:r>
            <a:endParaRPr lang="ru-RU" sz="20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640960" cy="6120680"/>
          </a:xfrm>
        </p:spPr>
        <p:txBody>
          <a:bodyPr/>
          <a:lstStyle/>
          <a:p>
            <a:pPr algn="r"/>
            <a:endParaRPr lang="ru-RU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r"/>
            <a:endParaRPr lang="ru-RU" dirty="0">
              <a:solidFill>
                <a:schemeClr val="bg2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Постановлением Свердловской области от 25 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апреля 2019 г. </a:t>
            </a:r>
            <a:endParaRPr lang="ru-RU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265-ПП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утвержден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«Порядок реализации мероприятия по переобучению, повышению квалификации работников организаций в целях поддержки занятости и повышения эффективности рынка труда».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	Реализация 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мероприятия по переобучению, повышению квалификации работников организаций в целях поддержки занятости и повышения эффективности рынка труда осуществляется </a:t>
            </a:r>
            <a:r>
              <a:rPr lang="ru-RU" u="sng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в форме предоставления субсидий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юридическим лицам и индивидуальным предпринимателям (за исключением </a:t>
            </a:r>
            <a:r>
              <a:rPr lang="ru-RU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государственных (муниципаль-ных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) учреждений), осуществляющим деятельность на территории Свердловской области и участвующим в национальном проекте </a:t>
            </a:r>
            <a:r>
              <a:rPr lang="ru-RU" b="1" i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"Производительность труда и поддержка занятости"</a:t>
            </a:r>
            <a:r>
              <a:rPr lang="ru-RU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(далее - национальный проект).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	На реализацию мероприятий в 2020 году установлен целевой показатель </a:t>
            </a:r>
            <a:r>
              <a:rPr lang="ru-RU" b="1" i="1" dirty="0" smtClean="0">
                <a:solidFill>
                  <a:schemeClr val="bg1"/>
                </a:solidFill>
              </a:rPr>
              <a:t>310 человек  </a:t>
            </a:r>
            <a:r>
              <a:rPr lang="ru-RU" dirty="0" smtClean="0">
                <a:solidFill>
                  <a:schemeClr val="bg1"/>
                </a:solidFill>
              </a:rPr>
              <a:t>и предусмотрено более </a:t>
            </a:r>
            <a:r>
              <a:rPr lang="ru-RU" b="1" i="1" dirty="0" smtClean="0">
                <a:solidFill>
                  <a:schemeClr val="bg1"/>
                </a:solidFill>
              </a:rPr>
              <a:t>21,2 млн. рублей</a:t>
            </a:r>
            <a:r>
              <a:rPr lang="ru-RU" dirty="0" smtClean="0">
                <a:solidFill>
                  <a:schemeClr val="bg1"/>
                </a:solidFill>
              </a:rPr>
              <a:t>. Средняя стоимость обучения 1-го человека за курс обучения –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не более </a:t>
            </a:r>
            <a:r>
              <a:rPr lang="ru-RU" b="1" i="1" dirty="0" smtClean="0">
                <a:solidFill>
                  <a:schemeClr val="bg1"/>
                </a:solidFill>
              </a:rPr>
              <a:t>51 900 рублей.</a:t>
            </a:r>
            <a:endParaRPr lang="ru-RU" b="1" i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88640"/>
            <a:ext cx="6984776" cy="6480720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000000"/>
                </a:solidFill>
              </a:rPr>
              <a:t>Обучение работников за счет средств субсидии организуется:</a:t>
            </a:r>
            <a:endParaRPr lang="ru-RU" sz="20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1)	под потребность производства (обучение квалифицированных и </a:t>
            </a:r>
            <a:r>
              <a:rPr lang="ru-RU" sz="2400" dirty="0" err="1" smtClean="0">
                <a:solidFill>
                  <a:srgbClr val="000000"/>
                </a:solidFill>
              </a:rPr>
              <a:t>высококвалифициро-ванных</a:t>
            </a:r>
            <a:r>
              <a:rPr lang="ru-RU" sz="2400" dirty="0" smtClean="0">
                <a:solidFill>
                  <a:srgbClr val="000000"/>
                </a:solidFill>
              </a:rPr>
              <a:t> рабочих кадров и специалистов предприятия);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2) под потребности рынка труда (обучение высвобождаемых работников) в целях трудоустройства после высвобождения.</a:t>
            </a:r>
            <a:endParaRPr lang="ru-RU" sz="1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По мероприятию установлено </a:t>
            </a:r>
            <a:r>
              <a:rPr lang="ru-RU" sz="2000" b="1" dirty="0" smtClean="0">
                <a:solidFill>
                  <a:srgbClr val="000000"/>
                </a:solidFill>
              </a:rPr>
              <a:t>значение показателя </a:t>
            </a:r>
            <a:r>
              <a:rPr lang="ru-RU" sz="2000" dirty="0" smtClean="0">
                <a:solidFill>
                  <a:srgbClr val="000000"/>
                </a:solidFill>
              </a:rPr>
              <a:t>результативности предоставления субсидии: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доля работников, трудоустроенных (сохранивших занятость) на конец года, в котором предоставлена субсидия, в общей численности работников, прошедших обучение в рамках мероприятия,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не менее 85%.</a:t>
            </a:r>
          </a:p>
          <a:p>
            <a:pPr>
              <a:lnSpc>
                <a:spcPct val="80000"/>
              </a:lnSpc>
              <a:buNone/>
            </a:pPr>
            <a:endParaRPr lang="en-US" sz="20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88640"/>
            <a:ext cx="6984776" cy="6336704"/>
          </a:xfrm>
        </p:spPr>
        <p:txBody>
          <a:bodyPr/>
          <a:lstStyle/>
          <a:p>
            <a:pPr algn="ctr"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Субсидии предоставляются центрами занятости работодателям, представившим в центр занятости </a:t>
            </a:r>
            <a:r>
              <a:rPr lang="ru-RU" sz="2000" b="1" dirty="0" smtClean="0">
                <a:solidFill>
                  <a:srgbClr val="000000"/>
                </a:solidFill>
              </a:rPr>
              <a:t>заявку на предоставление субсидии,</a:t>
            </a:r>
            <a:r>
              <a:rPr lang="ru-RU" sz="200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прошедшим отбор и заключившим соглашение о предоставлении  субсидии.</a:t>
            </a:r>
          </a:p>
          <a:p>
            <a:pPr algn="ctr"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Предоставление субсидии на финансовое обеспечение затрат для организации обучения работников осуществляется </a:t>
            </a:r>
            <a:r>
              <a:rPr lang="ru-RU" sz="2000" b="1" i="1" dirty="0" smtClean="0">
                <a:solidFill>
                  <a:srgbClr val="35759D"/>
                </a:solidFill>
              </a:rPr>
              <a:t>по следующим направлениям:</a:t>
            </a:r>
          </a:p>
          <a:p>
            <a:pPr>
              <a:buFontTx/>
              <a:buChar char="-"/>
            </a:pPr>
            <a:r>
              <a:rPr lang="ru-RU" sz="2000" b="1" i="1" dirty="0" smtClean="0">
                <a:solidFill>
                  <a:srgbClr val="35759D"/>
                </a:solidFill>
              </a:rPr>
              <a:t>оплата стоимости обучения работников </a:t>
            </a:r>
            <a:r>
              <a:rPr lang="ru-RU" sz="2000" dirty="0" smtClean="0">
                <a:solidFill>
                  <a:srgbClr val="000000"/>
                </a:solidFill>
              </a:rPr>
              <a:t>(предприятия организуют самостоятельное заключение договоров на обучение работников с организациями, осуществляющими образовательную деятельность, в том числе при организации обучения работников в другой местности; 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Стоимость обучения по образовательной программе за весь курс обучения </a:t>
            </a:r>
            <a:r>
              <a:rPr lang="ru-RU" sz="2000" b="1" i="1" dirty="0" smtClean="0">
                <a:solidFill>
                  <a:srgbClr val="000000"/>
                </a:solidFill>
              </a:rPr>
              <a:t>не более 30 000 рублей </a:t>
            </a:r>
            <a:r>
              <a:rPr lang="ru-RU" sz="2000" dirty="0" smtClean="0">
                <a:solidFill>
                  <a:srgbClr val="000000"/>
                </a:solidFill>
              </a:rPr>
              <a:t>за одного работника за 1 месяц обучения;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</a:rPr>
              <a:t>	</a:t>
            </a:r>
            <a:endParaRPr lang="en-US" sz="20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0"/>
            <a:ext cx="7200800" cy="6858000"/>
          </a:xfrm>
        </p:spPr>
        <p:txBody>
          <a:bodyPr/>
          <a:lstStyle/>
          <a:p>
            <a:pPr>
              <a:buNone/>
            </a:pPr>
            <a:endParaRPr lang="ru-RU" sz="20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35759D"/>
                </a:solidFill>
              </a:rPr>
              <a:t>-    </a:t>
            </a:r>
            <a:r>
              <a:rPr lang="ru-RU" sz="2000" b="1" i="1" dirty="0" smtClean="0">
                <a:solidFill>
                  <a:srgbClr val="35759D"/>
                </a:solidFill>
              </a:rPr>
              <a:t>оплата расходов на проезд </a:t>
            </a:r>
            <a:r>
              <a:rPr lang="ru-RU" sz="2000" b="1" dirty="0" smtClean="0">
                <a:solidFill>
                  <a:srgbClr val="35759D"/>
                </a:solidFill>
              </a:rPr>
              <a:t>к </a:t>
            </a:r>
            <a:r>
              <a:rPr lang="ru-RU" sz="2000" dirty="0" smtClean="0">
                <a:solidFill>
                  <a:srgbClr val="000000"/>
                </a:solidFill>
              </a:rPr>
              <a:t>месту обучения в другую местность и обратно (в размере фактических расходов и стоимости провоза багажа, </a:t>
            </a:r>
            <a:r>
              <a:rPr lang="ru-RU" sz="2000" dirty="0" err="1" smtClean="0">
                <a:solidFill>
                  <a:srgbClr val="000000"/>
                </a:solidFill>
              </a:rPr>
              <a:t>предусмот-ренных</a:t>
            </a:r>
            <a:r>
              <a:rPr lang="ru-RU" sz="2000" dirty="0" smtClean="0">
                <a:solidFill>
                  <a:srgbClr val="000000"/>
                </a:solidFill>
              </a:rPr>
              <a:t> для перевозок железнодорожным транспортом (</a:t>
            </a:r>
            <a:r>
              <a:rPr lang="ru-RU" sz="2000" b="1" i="1" dirty="0" smtClean="0">
                <a:solidFill>
                  <a:srgbClr val="000000"/>
                </a:solidFill>
              </a:rPr>
              <a:t>не более 10 000 рублей </a:t>
            </a:r>
            <a:r>
              <a:rPr lang="ru-RU" sz="2000" dirty="0" smtClean="0">
                <a:solidFill>
                  <a:srgbClr val="000000"/>
                </a:solidFill>
              </a:rPr>
              <a:t>на одного работника));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-	</a:t>
            </a:r>
            <a:r>
              <a:rPr lang="ru-RU" sz="2000" b="1" i="1" dirty="0" smtClean="0">
                <a:solidFill>
                  <a:srgbClr val="35759D"/>
                </a:solidFill>
              </a:rPr>
              <a:t>оплата расходов на выплату сут</a:t>
            </a:r>
            <a:r>
              <a:rPr lang="ru-RU" sz="2000" b="1" dirty="0" smtClean="0">
                <a:solidFill>
                  <a:srgbClr val="35759D"/>
                </a:solidFill>
              </a:rPr>
              <a:t>очных </a:t>
            </a:r>
            <a:r>
              <a:rPr lang="ru-RU" sz="2000" dirty="0" smtClean="0">
                <a:solidFill>
                  <a:srgbClr val="000000"/>
                </a:solidFill>
              </a:rPr>
              <a:t>в период обучения в другой местности за 1 месяц обучения (</a:t>
            </a:r>
            <a:r>
              <a:rPr lang="ru-RU" sz="2000" b="1" i="1" dirty="0" smtClean="0">
                <a:solidFill>
                  <a:srgbClr val="000000"/>
                </a:solidFill>
              </a:rPr>
              <a:t>не более 3000 рублей </a:t>
            </a:r>
            <a:r>
              <a:rPr lang="ru-RU" sz="2000" dirty="0" smtClean="0">
                <a:solidFill>
                  <a:srgbClr val="000000"/>
                </a:solidFill>
              </a:rPr>
              <a:t>из расчета не более 100 рублей в сутки);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-	</a:t>
            </a:r>
            <a:r>
              <a:rPr lang="ru-RU" sz="2000" b="1" i="1" dirty="0" smtClean="0">
                <a:solidFill>
                  <a:srgbClr val="35759D"/>
                </a:solidFill>
              </a:rPr>
              <a:t>оплата расходов по найму жилого помещения </a:t>
            </a:r>
            <a:r>
              <a:rPr lang="ru-RU" sz="2000" dirty="0" smtClean="0">
                <a:solidFill>
                  <a:srgbClr val="000000"/>
                </a:solidFill>
              </a:rPr>
              <a:t>за время пребывания в другой местности в течение 1 месяца обучения (</a:t>
            </a:r>
            <a:r>
              <a:rPr lang="ru-RU" sz="2000" b="1" i="1" dirty="0" smtClean="0">
                <a:solidFill>
                  <a:srgbClr val="000000"/>
                </a:solidFill>
              </a:rPr>
              <a:t>не более 33 000 рублей </a:t>
            </a:r>
            <a:r>
              <a:rPr lang="ru-RU" sz="2000" dirty="0" smtClean="0">
                <a:solidFill>
                  <a:srgbClr val="000000"/>
                </a:solidFill>
              </a:rPr>
              <a:t>на одного работника - из расчета не более 1100 рублей в сутки);</a:t>
            </a:r>
          </a:p>
          <a:p>
            <a:pPr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-	</a:t>
            </a:r>
            <a:r>
              <a:rPr lang="ru-RU" sz="2000" b="1" i="1" dirty="0" smtClean="0">
                <a:solidFill>
                  <a:srgbClr val="35759D"/>
                </a:solidFill>
              </a:rPr>
              <a:t>выплата стипендии работникам </a:t>
            </a:r>
            <a:r>
              <a:rPr lang="ru-RU" sz="2000" dirty="0" smtClean="0">
                <a:solidFill>
                  <a:srgbClr val="000000"/>
                </a:solidFill>
              </a:rPr>
              <a:t>(в случае, если работники в период реализации мероприятия находятся под риском увольнения: в отношении данных работников введен режим неполного рабочего дня (смены) и (или) неполной рабочей недели, приостановки работ, предоставления отпусков без сохранения заработной платы).</a:t>
            </a:r>
          </a:p>
          <a:p>
            <a:endParaRPr lang="ru-RU" sz="20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en-US" sz="20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08963" cy="4248571"/>
          </a:xfrm>
        </p:spPr>
        <p:txBody>
          <a:bodyPr/>
          <a:lstStyle/>
          <a:p>
            <a:pPr algn="ctr"/>
            <a:r>
              <a:rPr lang="ru-RU" sz="2800" b="0" cap="none" dirty="0" smtClean="0"/>
              <a:t>От МО город </a:t>
            </a:r>
            <a:r>
              <a:rPr lang="ru-RU" sz="2800" b="0" cap="none" dirty="0"/>
              <a:t>И</a:t>
            </a:r>
            <a:r>
              <a:rPr lang="ru-RU" sz="2800" b="0" cap="none" dirty="0" smtClean="0"/>
              <a:t>рбит и МО </a:t>
            </a:r>
            <a:r>
              <a:rPr lang="ru-RU" sz="2800" b="0" cap="none" dirty="0"/>
              <a:t>И</a:t>
            </a:r>
            <a:r>
              <a:rPr lang="ru-RU" sz="2800" b="0" cap="none" dirty="0" smtClean="0"/>
              <a:t>рбитский район </a:t>
            </a:r>
            <a:br>
              <a:rPr lang="ru-RU" sz="2800" b="0" cap="none" dirty="0" smtClean="0"/>
            </a:br>
            <a:r>
              <a:rPr lang="ru-RU" sz="2800" b="0" cap="none" dirty="0" smtClean="0"/>
              <a:t>в эту программу вошли два предприятия: </a:t>
            </a:r>
            <a:br>
              <a:rPr lang="ru-RU" sz="2800" b="0" cap="none" dirty="0" smtClean="0"/>
            </a:br>
            <a:r>
              <a:rPr lang="ru-RU" sz="2800" cap="none" dirty="0" smtClean="0"/>
              <a:t> АО «</a:t>
            </a:r>
            <a:r>
              <a:rPr lang="ru-RU" sz="2800" cap="none" dirty="0"/>
              <a:t>И</a:t>
            </a:r>
            <a:r>
              <a:rPr lang="ru-RU" sz="2800" cap="none" dirty="0" smtClean="0"/>
              <a:t>рбитский молочный завод» </a:t>
            </a:r>
            <a:br>
              <a:rPr lang="ru-RU" sz="2800" cap="none" dirty="0" smtClean="0"/>
            </a:br>
            <a:r>
              <a:rPr lang="ru-RU" sz="2800" b="0" cap="none" dirty="0" smtClean="0"/>
              <a:t>и</a:t>
            </a:r>
            <a:r>
              <a:rPr lang="ru-RU" sz="2800" cap="none" dirty="0" smtClean="0"/>
              <a:t>  ООО «Агрофирма </a:t>
            </a:r>
            <a:r>
              <a:rPr lang="ru-RU" sz="2800" cap="none" dirty="0"/>
              <a:t>И</a:t>
            </a:r>
            <a:r>
              <a:rPr lang="ru-RU" sz="2800" cap="none" dirty="0" smtClean="0"/>
              <a:t>рбитская». </a:t>
            </a:r>
            <a:r>
              <a:rPr lang="ru-RU" sz="2800" b="0" cap="none" dirty="0" smtClean="0"/>
              <a:t/>
            </a:r>
            <a:br>
              <a:rPr lang="ru-RU" sz="2800" b="0" cap="none" dirty="0" smtClean="0"/>
            </a:br>
            <a:r>
              <a:rPr lang="ru-RU" sz="2800" b="0" cap="none" dirty="0" smtClean="0"/>
              <a:t>Эти предприятия в 2020 году </a:t>
            </a:r>
            <a:br>
              <a:rPr lang="ru-RU" sz="2800" b="0" cap="none" dirty="0" smtClean="0"/>
            </a:br>
            <a:r>
              <a:rPr lang="ru-RU" sz="2800" b="0" cap="none" dirty="0" smtClean="0"/>
              <a:t>планируют обучение своих работников: </a:t>
            </a:r>
            <a:br>
              <a:rPr lang="ru-RU" sz="2800" b="0" cap="none" dirty="0" smtClean="0"/>
            </a:br>
            <a:r>
              <a:rPr lang="ru-RU" sz="2800" b="0" cap="none" dirty="0" smtClean="0"/>
              <a:t/>
            </a:r>
            <a:br>
              <a:rPr lang="ru-RU" sz="2800" b="0" cap="none" dirty="0" smtClean="0"/>
            </a:br>
            <a:r>
              <a:rPr lang="ru-RU" sz="2800" b="0" cap="none" dirty="0" smtClean="0"/>
              <a:t>АО «</a:t>
            </a:r>
            <a:r>
              <a:rPr lang="ru-RU" sz="2800" b="0" cap="none" dirty="0"/>
              <a:t>И</a:t>
            </a:r>
            <a:r>
              <a:rPr lang="ru-RU" sz="2800" b="0" cap="none" dirty="0" smtClean="0"/>
              <a:t>рбитский молочный завод» - </a:t>
            </a:r>
            <a:r>
              <a:rPr lang="ru-RU" sz="2800" i="1" cap="none" dirty="0" smtClean="0"/>
              <a:t>30 человек</a:t>
            </a:r>
            <a:r>
              <a:rPr lang="ru-RU" sz="2800" b="0" cap="none" dirty="0" smtClean="0"/>
              <a:t>, </a:t>
            </a:r>
            <a:br>
              <a:rPr lang="ru-RU" sz="2800" b="0" cap="none" dirty="0" smtClean="0"/>
            </a:br>
            <a:r>
              <a:rPr lang="ru-RU" sz="2800" b="0" cap="none" dirty="0" smtClean="0"/>
              <a:t>ООО «Агрофирма Ирбитская» - </a:t>
            </a:r>
            <a:r>
              <a:rPr lang="ru-RU" sz="2800" i="1" cap="none" dirty="0" smtClean="0"/>
              <a:t>19 человек.</a:t>
            </a:r>
            <a:r>
              <a:rPr lang="ru-RU" sz="2800" b="0" cap="none" dirty="0" smtClean="0"/>
              <a:t/>
            </a:r>
            <a:br>
              <a:rPr lang="ru-RU" sz="2800" b="0" cap="none" dirty="0" smtClean="0"/>
            </a:br>
            <a:r>
              <a:rPr lang="ru-RU" sz="2800" b="0" cap="none" dirty="0" smtClean="0"/>
              <a:t> </a:t>
            </a:r>
            <a:r>
              <a:rPr lang="ru-RU" sz="2200" b="0" cap="none" dirty="0" smtClean="0"/>
              <a:t/>
            </a:r>
            <a:br>
              <a:rPr lang="ru-RU" sz="2200" b="0" cap="none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27584" y="404664"/>
            <a:ext cx="8136904" cy="6120680"/>
          </a:xfrm>
        </p:spPr>
        <p:txBody>
          <a:bodyPr/>
          <a:lstStyle/>
          <a:p>
            <a:pPr algn="just">
              <a:buNone/>
            </a:pPr>
            <a:r>
              <a:rPr lang="ru-RU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Распоряжением от 30 декабря 2018 года №3025-р  утверждены: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ru-RU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Специальная программа профессионального обучения и дополнительного профессионального образования граждан предпенсионного возраста на период до 2024 года и план организации этого обучения. </a:t>
            </a:r>
            <a:endParaRPr lang="ru-RU" sz="22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Программа </a:t>
            </a:r>
            <a:r>
              <a:rPr lang="ru-RU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призвана создать экономические и социальные условия, исключающие дискриминацию граждан предпенсионного возраста в связи с изменением пенсионного законодательства. Они смогут продолжать трудовую деятельность, как на прежних, так и на новых рабочих местах в соответствии с профессиональными навыками. Предполагается, что к концу 2024 года обучение пройдут </a:t>
            </a:r>
            <a:r>
              <a:rPr lang="ru-RU" sz="22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менее 450 тысяч</a:t>
            </a:r>
            <a:r>
              <a:rPr lang="ru-RU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человек. 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Для </a:t>
            </a:r>
            <a:r>
              <a:rPr lang="ru-RU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Свердловской области установлен показатель по обучению </a:t>
            </a:r>
            <a:r>
              <a:rPr lang="ru-RU" sz="22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1468 граждан </a:t>
            </a:r>
            <a:r>
              <a:rPr lang="ru-RU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предпенсионного возраста ежегодно до 2024 года.</a:t>
            </a:r>
            <a:endParaRPr lang="ru-RU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80000"/>
              </a:lnSpc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60849"/>
            <a:ext cx="7772400" cy="792088"/>
          </a:xfrm>
        </p:spPr>
        <p:txBody>
          <a:bodyPr/>
          <a:lstStyle/>
          <a:p>
            <a:pPr algn="ctr"/>
            <a:r>
              <a:rPr lang="ru-RU" i="1" dirty="0" smtClean="0"/>
              <a:t>Спасибо за внимание!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5472608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/>
              <a:t>Т.Голикова сказала:</a:t>
            </a:r>
            <a:r>
              <a:rPr lang="ru-RU" sz="2400" dirty="0" smtClean="0"/>
              <a:t> </a:t>
            </a:r>
            <a:r>
              <a:rPr lang="ru-RU" sz="2400" i="1" dirty="0" smtClean="0"/>
              <a:t>Упомянутая программа в первую очередь нацелена на обновление знаний и навыков граждан предпенсионного возраста  и призвана дать гражданам предпенсионного возраста возможность осваивать новые способы решения профессиональных задач, которые связаны с техническими и технологическими вызовами. </a:t>
            </a:r>
            <a:br>
              <a:rPr lang="ru-RU" sz="2400" i="1" dirty="0" smtClean="0"/>
            </a:br>
            <a:r>
              <a:rPr lang="ru-RU" sz="2400" i="1" dirty="0" smtClean="0"/>
              <a:t>Стоимость такой программы составила </a:t>
            </a:r>
            <a:br>
              <a:rPr lang="ru-RU" sz="2400" i="1" dirty="0" smtClean="0"/>
            </a:br>
            <a:r>
              <a:rPr lang="ru-RU" sz="2400" i="1" u="sng" dirty="0" smtClean="0"/>
              <a:t>не более 54 065 рублей </a:t>
            </a:r>
            <a:r>
              <a:rPr lang="ru-RU" sz="2400" i="1" dirty="0" smtClean="0"/>
              <a:t>за курс обучения. </a:t>
            </a:r>
            <a:br>
              <a:rPr lang="ru-RU" sz="2400" i="1" dirty="0" smtClean="0"/>
            </a:br>
            <a:r>
              <a:rPr lang="ru-RU" sz="2400" i="1" dirty="0" smtClean="0"/>
              <a:t>Незанятые граждане, которые проходили переобучение по направлению служб занятости, имели возможность получать стипендию в размере МРОТ, в 2019 году это </a:t>
            </a:r>
            <a:r>
              <a:rPr lang="ru-RU" sz="2400" i="1" u="sng" dirty="0" smtClean="0"/>
              <a:t>11 280 рублей</a:t>
            </a:r>
            <a:r>
              <a:rPr lang="ru-RU" sz="2400" i="1" dirty="0" smtClean="0"/>
              <a:t>, плюс районный коэффициент за месяц обучения.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188640"/>
            <a:ext cx="7079704" cy="1296144"/>
          </a:xfrm>
        </p:spPr>
        <p:txBody>
          <a:bodyPr/>
          <a:lstStyle/>
          <a:p>
            <a:pPr algn="ctr"/>
            <a:r>
              <a:rPr lang="ru-RU" sz="18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Организация профессионального обучения и дополнительного профессионального образования лиц предпенсионного возраста осуществлялась в рамках федерального проекта "Старшее поколение" национального проекта "Демография".</a:t>
            </a:r>
            <a:endParaRPr lang="en-US" sz="1800" b="1" dirty="0">
              <a:solidFill>
                <a:srgbClr val="4D4D4D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556792"/>
            <a:ext cx="7151712" cy="5112568"/>
          </a:xfrm>
        </p:spPr>
        <p:txBody>
          <a:bodyPr/>
          <a:lstStyle/>
          <a:p>
            <a:pPr algn="ctr">
              <a:buNone/>
            </a:pPr>
            <a:endParaRPr lang="ru-RU" sz="16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2019 году, в данном мероприятии, </a:t>
            </a:r>
            <a:r>
              <a:rPr lang="ru-RU" sz="18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приняли </a:t>
            </a:r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участие </a:t>
            </a:r>
            <a:endParaRPr lang="ru-RU" sz="18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18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всего </a:t>
            </a:r>
            <a:r>
              <a:rPr lang="ru-RU" sz="1800" u="sng" dirty="0" smtClean="0">
                <a:solidFill>
                  <a:schemeClr val="bg2"/>
                </a:solidFill>
              </a:rPr>
              <a:t>66</a:t>
            </a:r>
            <a:r>
              <a:rPr lang="ru-RU" sz="1800" u="sng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человек</a:t>
            </a:r>
            <a:r>
              <a:rPr lang="ru-RU" sz="18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. </a:t>
            </a:r>
            <a:endParaRPr lang="ru-RU" sz="18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     Организация </a:t>
            </a:r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профессионального обучения и дополнительного профессионального образования лиц предпенсионного возраста в Свердловской области  реализовывается в соответствии с Постановлением Правительства Свердловской области от 27 февраля 2019 г. N 138-ПП и осуществляется </a:t>
            </a:r>
            <a:r>
              <a:rPr lang="ru-RU" sz="1800" u="sng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в 2 формах</a:t>
            </a:r>
            <a:r>
              <a:rPr lang="ru-RU" sz="1800" u="sng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algn="just">
              <a:buNone/>
            </a:pPr>
            <a:endParaRPr lang="ru-RU" sz="1800" u="sng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lvl="0">
              <a:buAutoNum type="arabicParenR"/>
            </a:pPr>
            <a:r>
              <a:rPr lang="ru-RU" sz="180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предоставления </a:t>
            </a:r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юридическим лицам и индивидуальным предпринимателям, </a:t>
            </a:r>
            <a:r>
              <a:rPr lang="ru-RU" sz="18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субсидий</a:t>
            </a:r>
            <a:r>
              <a:rPr lang="ru-RU" sz="18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из областного бюджета на реализацию указанных мероприятий (далее - предоставление субсидий на обучение). </a:t>
            </a:r>
            <a:endParaRPr lang="ru-RU" sz="18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1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</a:pPr>
            <a:r>
              <a:rPr lang="ru-RU" sz="1400" dirty="0" smtClean="0">
                <a:solidFill>
                  <a:schemeClr val="bg2"/>
                </a:solidFill>
              </a:rPr>
              <a:t>       </a:t>
            </a:r>
            <a:r>
              <a:rPr lang="ru-RU" sz="1800" dirty="0" smtClean="0">
                <a:solidFill>
                  <a:schemeClr val="bg2"/>
                </a:solidFill>
              </a:rPr>
              <a:t>В 2019 году прошли обучение  по данной форме  - 23 человека. </a:t>
            </a:r>
          </a:p>
          <a:p>
            <a:pPr>
              <a:lnSpc>
                <a:spcPct val="80000"/>
              </a:lnSpc>
            </a:pPr>
            <a:endParaRPr lang="en-US" sz="15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280" y="0"/>
            <a:ext cx="7223720" cy="5688632"/>
          </a:xfrm>
        </p:spPr>
        <p:txBody>
          <a:bodyPr/>
          <a:lstStyle/>
          <a:p>
            <a:pPr lvl="0">
              <a:buNone/>
            </a:pPr>
            <a:r>
              <a:rPr lang="ru-RU" sz="2000" dirty="0" smtClean="0">
                <a:solidFill>
                  <a:schemeClr val="bg2"/>
                </a:solidFill>
              </a:rPr>
              <a:t>В рамках предоставления субсидий на обучение заключены соглашения с </a:t>
            </a:r>
            <a:r>
              <a:rPr lang="ru-RU" sz="2000" u="sng" dirty="0" smtClean="0">
                <a:solidFill>
                  <a:schemeClr val="bg2"/>
                </a:solidFill>
              </a:rPr>
              <a:t>3 предприятиями</a:t>
            </a:r>
            <a:r>
              <a:rPr lang="ru-RU" sz="2000" dirty="0" smtClean="0">
                <a:solidFill>
                  <a:schemeClr val="bg2"/>
                </a:solidFill>
              </a:rPr>
              <a:t>: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ООО «Ирбитский молочный завод»</a:t>
            </a:r>
            <a:r>
              <a:rPr lang="ru-RU" sz="2000" dirty="0" smtClean="0">
                <a:solidFill>
                  <a:schemeClr val="bg2"/>
                </a:solidFill>
              </a:rPr>
              <a:t> - организовано обучение сотрудников предприятия по программе повышения квалификации </a:t>
            </a:r>
            <a:r>
              <a:rPr lang="ru-RU" sz="2000" i="1" dirty="0" smtClean="0">
                <a:solidFill>
                  <a:schemeClr val="bg2"/>
                </a:solidFill>
              </a:rPr>
              <a:t>«Развитие наставничества старшего поколения на предприятии, система обучения на рабочих местах» - 13 чел. 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СПК им. Жукова</a:t>
            </a:r>
            <a:r>
              <a:rPr lang="ru-RU" sz="2000" dirty="0" smtClean="0">
                <a:solidFill>
                  <a:schemeClr val="bg2"/>
                </a:solidFill>
              </a:rPr>
              <a:t> - организовано обучение сотрудников предприятия по программам: повышения квалификации </a:t>
            </a:r>
            <a:r>
              <a:rPr lang="ru-RU" sz="2000" i="1" dirty="0" smtClean="0">
                <a:solidFill>
                  <a:schemeClr val="bg2"/>
                </a:solidFill>
              </a:rPr>
              <a:t>«Развитие наставничества старшего поколения на предприятии, система обучения на рабочих местах» - 4 чел. </a:t>
            </a:r>
            <a:r>
              <a:rPr lang="ru-RU" sz="2000" dirty="0" smtClean="0">
                <a:solidFill>
                  <a:schemeClr val="bg2"/>
                </a:solidFill>
              </a:rPr>
              <a:t> и переподготовки </a:t>
            </a:r>
            <a:r>
              <a:rPr lang="ru-RU" sz="2000" i="1" dirty="0" smtClean="0">
                <a:solidFill>
                  <a:schemeClr val="bg2"/>
                </a:solidFill>
              </a:rPr>
              <a:t>«Стропальщик» - 3 чел.; </a:t>
            </a:r>
            <a:r>
              <a:rPr lang="ru-RU" sz="2000" dirty="0" smtClean="0">
                <a:solidFill>
                  <a:schemeClr val="bg2"/>
                </a:solidFill>
              </a:rPr>
              <a:t> 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bg2"/>
                </a:solidFill>
              </a:rPr>
              <a:t>СПК Колхоз Дружба </a:t>
            </a:r>
            <a:r>
              <a:rPr lang="ru-RU" sz="2000" dirty="0" smtClean="0">
                <a:solidFill>
                  <a:schemeClr val="bg2"/>
                </a:solidFill>
              </a:rPr>
              <a:t>- организовано обучение сотрудников предприятия по программам: повышения квалификации </a:t>
            </a:r>
            <a:r>
              <a:rPr lang="ru-RU" sz="2000" i="1" dirty="0" smtClean="0">
                <a:solidFill>
                  <a:schemeClr val="bg2"/>
                </a:solidFill>
              </a:rPr>
              <a:t>«Охрана труда работников предприятий» - 2 чел.,</a:t>
            </a:r>
            <a:r>
              <a:rPr lang="ru-RU" sz="2000" dirty="0" smtClean="0">
                <a:solidFill>
                  <a:schemeClr val="bg2"/>
                </a:solidFill>
              </a:rPr>
              <a:t> и переподготовки</a:t>
            </a:r>
            <a:r>
              <a:rPr lang="ru-RU" sz="2000" i="1" dirty="0" smtClean="0">
                <a:solidFill>
                  <a:schemeClr val="bg2"/>
                </a:solidFill>
              </a:rPr>
              <a:t> «Техносферная безопасность» - 1 чел.</a:t>
            </a:r>
            <a:r>
              <a:rPr lang="ru-RU" sz="2000" dirty="0" smtClean="0">
                <a:solidFill>
                  <a:schemeClr val="bg2"/>
                </a:solidFill>
              </a:rPr>
              <a:t>.</a:t>
            </a:r>
            <a:endParaRPr lang="en-US" sz="2000" dirty="0" smtClean="0">
              <a:solidFill>
                <a:schemeClr val="bg2"/>
              </a:solidFill>
            </a:endParaRPr>
          </a:p>
          <a:p>
            <a:pPr lvl="0">
              <a:buNone/>
            </a:pPr>
            <a:endParaRPr lang="ru-RU" sz="20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5877272"/>
            <a:ext cx="7079704" cy="83671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2"/>
                </a:solidFill>
              </a:rPr>
              <a:t>В целях финансового обеспечения затрат на реализацию  мероприятий этим предприятиям было перечислено</a:t>
            </a:r>
            <a:br>
              <a:rPr lang="ru-RU" sz="2000" dirty="0" smtClean="0">
                <a:solidFill>
                  <a:schemeClr val="bg2"/>
                </a:solidFill>
              </a:rPr>
            </a:br>
            <a:r>
              <a:rPr lang="ru-RU" sz="2000" dirty="0" smtClean="0">
                <a:solidFill>
                  <a:schemeClr val="bg2"/>
                </a:solidFill>
              </a:rPr>
              <a:t> - </a:t>
            </a:r>
            <a:r>
              <a:rPr lang="ru-RU" sz="2000" b="1" i="1" dirty="0" smtClean="0">
                <a:solidFill>
                  <a:schemeClr val="bg2"/>
                </a:solidFill>
              </a:rPr>
              <a:t>356100 рублей.</a:t>
            </a:r>
            <a:endParaRPr lang="ru-RU" sz="2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332656"/>
            <a:ext cx="7079704" cy="6264696"/>
          </a:xfrm>
        </p:spPr>
        <p:txBody>
          <a:bodyPr/>
          <a:lstStyle/>
          <a:p>
            <a:pPr>
              <a:buAutoNum type="arabicParenR" startAt="2"/>
            </a:pPr>
            <a:r>
              <a:rPr lang="ru-RU" sz="200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направления </a:t>
            </a:r>
            <a:r>
              <a:rPr lang="ru-RU" sz="2000" b="1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центрами занятости лиц предпенсионного возраста</a:t>
            </a:r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обратившихся для прохождения профессионального обучения или получения дополнительного профессионального 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образования (</a:t>
            </a:r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далее – обучение по направлению центра занятости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>
              <a:buAutoNum type="arabicParenR" startAt="2"/>
            </a:pPr>
            <a:endParaRPr lang="ru-RU" sz="20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По </a:t>
            </a:r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второй форме прошли обучение – </a:t>
            </a:r>
            <a:r>
              <a:rPr lang="ru-RU" sz="2000" u="sng" dirty="0" smtClean="0">
                <a:solidFill>
                  <a:schemeClr val="bg2"/>
                </a:solidFill>
              </a:rPr>
              <a:t>43</a:t>
            </a:r>
            <a:r>
              <a:rPr lang="ru-RU" sz="2000" u="sng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человека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из </a:t>
            </a:r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них со стипендией (12 972 рубля в месяц) – 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9 человек.</a:t>
            </a:r>
            <a:endParaRPr lang="ru-RU" sz="20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endParaRPr lang="ru-RU" sz="20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обучение данных граждан </a:t>
            </a: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затрачено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000" b="1" i="1" dirty="0" smtClean="0">
                <a:solidFill>
                  <a:schemeClr val="bg2"/>
                </a:solidFill>
              </a:rPr>
              <a:t>930 264</a:t>
            </a:r>
            <a:r>
              <a:rPr lang="ru-RU" sz="2000" b="1" i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,740рублей.</a:t>
            </a:r>
            <a:endParaRPr lang="ru-RU" sz="2000" b="1" i="1" dirty="0" smtClean="0">
              <a:solidFill>
                <a:srgbClr val="4D4D4D"/>
              </a:solidFill>
            </a:endParaRPr>
          </a:p>
          <a:p>
            <a:pPr algn="ctr">
              <a:buNone/>
            </a:pPr>
            <a:r>
              <a:rPr lang="ru-RU" sz="2000" b="1" i="1" dirty="0" smtClean="0">
                <a:solidFill>
                  <a:srgbClr val="4D4D4D"/>
                </a:solidFill>
              </a:rPr>
              <a:t>Ключевым показателем эффективности</a:t>
            </a:r>
            <a:r>
              <a:rPr lang="ru-RU" sz="2000" dirty="0" smtClean="0">
                <a:solidFill>
                  <a:srgbClr val="4D4D4D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реализации Программы будет доля сохранивших занятость работников предпенсионного возраста в численности работников предпенсионного возраста, прошедших обучение, в размере не менее 85%.</a:t>
            </a:r>
          </a:p>
          <a:p>
            <a:pPr algn="ctr">
              <a:buNone/>
            </a:pPr>
            <a:endParaRPr lang="ru-RU" sz="1800" dirty="0">
              <a:solidFill>
                <a:srgbClr val="4D4D4D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endParaRPr lang="en-US" sz="15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332656"/>
            <a:ext cx="7079704" cy="6264696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     Обучение </a:t>
            </a:r>
            <a:r>
              <a:rPr lang="ru-RU" sz="2000" b="1" u="sng" dirty="0" smtClean="0">
                <a:solidFill>
                  <a:srgbClr val="000000"/>
                </a:solidFill>
              </a:rPr>
              <a:t>по направлению центра занятости </a:t>
            </a:r>
            <a:r>
              <a:rPr lang="ru-RU" sz="2000" b="1" dirty="0" smtClean="0">
                <a:solidFill>
                  <a:srgbClr val="000000"/>
                </a:solidFill>
              </a:rPr>
              <a:t>организуется по широкому спектру специальностей. </a:t>
            </a:r>
            <a:br>
              <a:rPr lang="ru-RU" sz="2000" b="1" dirty="0" smtClean="0">
                <a:solidFill>
                  <a:srgbClr val="000000"/>
                </a:solidFill>
              </a:rPr>
            </a:br>
            <a:r>
              <a:rPr lang="ru-RU" sz="2000" b="1" dirty="0" smtClean="0">
                <a:solidFill>
                  <a:srgbClr val="000000"/>
                </a:solidFill>
              </a:rPr>
              <a:t>В рамках данного мероприятия приступили к обучению 14 человек, жители МО Ирбитский район, по программам переподготовки: </a:t>
            </a:r>
          </a:p>
          <a:p>
            <a:pPr>
              <a:buNone/>
            </a:pPr>
            <a:endParaRPr lang="ru-RU" sz="2000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457200" lvl="0" indent="-457200">
              <a:buAutoNum type="arabicParenR"/>
            </a:pPr>
            <a:r>
              <a:rPr lang="ru-RU" sz="2000" dirty="0" smtClean="0">
                <a:solidFill>
                  <a:srgbClr val="000000"/>
                </a:solidFill>
              </a:rPr>
              <a:t>Бухгалтер – 5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2) Повар – 1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3) Менеджер социально-культурной деятельности – 1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4) Контролер технического состояния автотранспортных средств - 1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5) Парикмахер – 1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6) Кладовщик - 2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7) Специалист по организации общественного питания – 1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8) Оператор котельной – 1 чел.,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9) Специалист по охране труда – 1 чел.,</a:t>
            </a:r>
          </a:p>
          <a:p>
            <a:pPr algn="ctr">
              <a:buNone/>
            </a:pPr>
            <a:endParaRPr lang="ru-RU" sz="1800" dirty="0">
              <a:solidFill>
                <a:srgbClr val="4D4D4D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endParaRPr lang="en-US" sz="15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332656"/>
            <a:ext cx="7079704" cy="6264696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00000"/>
                </a:solidFill>
              </a:rPr>
              <a:t>     Являясь жителями МО Ирбитский район, они продолжают работать в организациях: </a:t>
            </a:r>
            <a:endParaRPr lang="ru-RU" sz="24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  <a:buNone/>
            </a:pPr>
            <a:endParaRPr lang="ru-RU" sz="2400" dirty="0" smtClean="0">
              <a:solidFill>
                <a:srgbClr val="000000"/>
              </a:solidFill>
            </a:endParaRPr>
          </a:p>
          <a:p>
            <a:pPr marL="457200" lvl="0" indent="-45720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1) ИП Лукина Тамара Викторовна;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2) ООО Агрофирма "Нива";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3) МКОУ Пьянковская основная общеобразова-тельная школа;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4) МБУ Централизованная клубная система Ирбитского МО;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5) АО Почта России;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6) МУП МО "Водоканал-Сервис";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7) ООО "Печатный Вал";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8) Управление судебного Департамента СО;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9) МБДОУ «Детский сад № 5»</a:t>
            </a:r>
          </a:p>
          <a:p>
            <a:pPr>
              <a:lnSpc>
                <a:spcPct val="80000"/>
              </a:lnSpc>
              <a:buNone/>
            </a:pP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975" cy="116205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Пример обучения гражданина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по направлению центра занятости:</a:t>
            </a:r>
            <a:endParaRPr lang="ru-RU" sz="3600" dirty="0"/>
          </a:p>
        </p:txBody>
      </p:sp>
      <p:pic>
        <p:nvPicPr>
          <p:cNvPr id="13" name="Программа предпенсионнай возраст ЦЗ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Земной шар">
  <a:themeElements>
    <a:clrScheme name="">
      <a:dk1>
        <a:srgbClr val="FFFFFF"/>
      </a:dk1>
      <a:lt1>
        <a:srgbClr val="FFFFFF"/>
      </a:lt1>
      <a:dk2>
        <a:srgbClr val="FFFFFF"/>
      </a:dk2>
      <a:lt2>
        <a:srgbClr val="451E00"/>
      </a:lt2>
      <a:accent1>
        <a:srgbClr val="9A5100"/>
      </a:accent1>
      <a:accent2>
        <a:srgbClr val="DE8F00"/>
      </a:accent2>
      <a:accent3>
        <a:srgbClr val="FFFFFF"/>
      </a:accent3>
      <a:accent4>
        <a:srgbClr val="DADADA"/>
      </a:accent4>
      <a:accent5>
        <a:srgbClr val="CAB3AA"/>
      </a:accent5>
      <a:accent6>
        <a:srgbClr val="C98100"/>
      </a:accent6>
      <a:hlink>
        <a:srgbClr val="F1C149"/>
      </a:hlink>
      <a:folHlink>
        <a:srgbClr val="FFFFF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Земной шар</Template>
  <TotalTime>410</TotalTime>
  <Words>921</Words>
  <Application>Microsoft Office PowerPoint</Application>
  <PresentationFormat>Экран (4:3)</PresentationFormat>
  <Paragraphs>118</Paragraphs>
  <Slides>20</Slides>
  <Notes>10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Земной шар</vt:lpstr>
      <vt:lpstr>Реализация выполнения мероприятий, направленных на сохранение  и развитие занятости  различных категорий граждан в 2019 году  и прогнозы на 2020 год. </vt:lpstr>
      <vt:lpstr>Слайд 2</vt:lpstr>
      <vt:lpstr>   Т.Голикова сказала: Упомянутая программа в первую очередь нацелена на обновление знаний и навыков граждан предпенсионного возраста  и призвана дать гражданам предпенсионного возраста возможность осваивать новые способы решения профессиональных задач, которые связаны с техническими и технологическими вызовами.  Стоимость такой программы составила  не более 54 065 рублей за курс обучения.  Незанятые граждане, которые проходили переобучение по направлению служб занятости, имели возможность получать стипендию в размере МРОТ, в 2019 году это 11 280 рублей, плюс районный коэффициент за месяц обучения.  </vt:lpstr>
      <vt:lpstr>Организация профессионального обучения и дополнительного профессионального образования лиц предпенсионного возраста осуществлялась в рамках федерального проекта "Старшее поколение" национального проекта "Демография".</vt:lpstr>
      <vt:lpstr>В целях финансового обеспечения затрат на реализацию  мероприятий этим предприятиям было перечислено  - 356100 рублей.</vt:lpstr>
      <vt:lpstr>Слайд 6</vt:lpstr>
      <vt:lpstr>Слайд 7</vt:lpstr>
      <vt:lpstr>Слайд 8</vt:lpstr>
      <vt:lpstr>Пример обучения гражданина по направлению центра занятости:</vt:lpstr>
      <vt:lpstr>  С 2020 года некоторые мероприятия национального проекта «Демография» претерпят изменения.   Программа расширяется с точки зрения охвата участников.  Если сейчас обучение проходят граждане только предпенсионного возраста – за 5 лет до наступления общеустановленного возраста выхода на пенсию, то с  2020 года профессиональное обучение предусмотрено для граждан в возрасте от 50 лет и старше, состоящих в трудовых отношениях, а также для граждан, стремящихся возобновить трудовую деятельность и обратившихся в органы службы занятости.    В Свердловской области на реализацию мероприятий в 2020 году предусмотрено более 120,8 млн. рублей.   Установлен целевой показатель – 1479 человек.  Средняя стоимость обучения 1-го человека за курс обучения – не более 53 400 рублей.   </vt:lpstr>
      <vt:lpstr> Обучение женщин будет проходить в рамках федерального проекта "Содействие занятости женщин - создание условий дошкольного образования для детей в возрасте до трех лет",  так же национального проекта "Демография". В Свердловской области планируется мероприятие:  «Организации переобучения и повышения квалификации женщин, находящихся в отпуске по уходу за ребёнком до трёх лет, а так же женщин, имеющих детей дошкольного возраста, не состоящих в трудовых отношениях и обратившихся в органы службы занятости».  И тем и другим женщинам, для того чтобы попасть на обучение, нужно будет обратиться в службу занятости, и при этом им не понадобится регистрироваться в качестве безработных.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От МО город Ирбит и МО Ирбитский район  в эту программу вошли два предприятия:   АО «Ирбитский молочный завод»  и  ООО «Агрофирма Ирбитская».  Эти предприятия в 2020 году  планируют обучение своих работников:   АО «Ирбитский молочный завод» - 30 человек,  ООО «Агрофирма Ирбитская» - 19 человек.  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выполнения мероприятий, направленных на сохранение  и развитие занятости  различных категорий граждан в 2019 году  с перспективой на 2020 год. </dc:title>
  <dc:creator>nprof</dc:creator>
  <cp:lastModifiedBy>nprof</cp:lastModifiedBy>
  <cp:revision>61</cp:revision>
  <dcterms:created xsi:type="dcterms:W3CDTF">2019-12-09T05:41:37Z</dcterms:created>
  <dcterms:modified xsi:type="dcterms:W3CDTF">2019-12-23T08:28:14Z</dcterms:modified>
</cp:coreProperties>
</file>